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tags/tag1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684" r:id="rId2"/>
    <p:sldId id="1390" r:id="rId3"/>
    <p:sldId id="755" r:id="rId4"/>
    <p:sldId id="1189" r:id="rId5"/>
    <p:sldId id="1190" r:id="rId6"/>
    <p:sldId id="1191" r:id="rId7"/>
    <p:sldId id="1430" r:id="rId8"/>
    <p:sldId id="757" r:id="rId9"/>
    <p:sldId id="1192" r:id="rId10"/>
    <p:sldId id="759" r:id="rId11"/>
    <p:sldId id="307" r:id="rId12"/>
    <p:sldId id="703" r:id="rId13"/>
    <p:sldId id="497" r:id="rId14"/>
    <p:sldId id="521" r:id="rId15"/>
    <p:sldId id="754" r:id="rId16"/>
    <p:sldId id="527" r:id="rId17"/>
    <p:sldId id="1393" r:id="rId18"/>
    <p:sldId id="1392" r:id="rId19"/>
    <p:sldId id="1394" r:id="rId20"/>
    <p:sldId id="1396" r:id="rId21"/>
    <p:sldId id="1398" r:id="rId22"/>
    <p:sldId id="1399" r:id="rId23"/>
    <p:sldId id="528" r:id="rId24"/>
    <p:sldId id="1401" r:id="rId25"/>
    <p:sldId id="1402" r:id="rId26"/>
    <p:sldId id="1404" r:id="rId27"/>
    <p:sldId id="1397" r:id="rId28"/>
    <p:sldId id="1407" r:id="rId29"/>
    <p:sldId id="522" r:id="rId30"/>
    <p:sldId id="1405" r:id="rId31"/>
    <p:sldId id="1411" r:id="rId32"/>
    <p:sldId id="1412" r:id="rId33"/>
    <p:sldId id="1409" r:id="rId34"/>
    <p:sldId id="270" r:id="rId35"/>
    <p:sldId id="523" r:id="rId36"/>
    <p:sldId id="524" r:id="rId37"/>
    <p:sldId id="511" r:id="rId38"/>
    <p:sldId id="647" r:id="rId39"/>
    <p:sldId id="413" r:id="rId40"/>
    <p:sldId id="414" r:id="rId41"/>
    <p:sldId id="415" r:id="rId42"/>
    <p:sldId id="416" r:id="rId43"/>
    <p:sldId id="1413" r:id="rId44"/>
    <p:sldId id="419" r:id="rId45"/>
    <p:sldId id="1414" r:id="rId46"/>
    <p:sldId id="542" r:id="rId47"/>
    <p:sldId id="1382" r:id="rId48"/>
    <p:sldId id="1415" r:id="rId49"/>
    <p:sldId id="429" r:id="rId50"/>
    <p:sldId id="1417" r:id="rId51"/>
    <p:sldId id="1418" r:id="rId52"/>
    <p:sldId id="1419" r:id="rId53"/>
    <p:sldId id="445" r:id="rId54"/>
    <p:sldId id="1423" r:id="rId55"/>
    <p:sldId id="442" r:id="rId56"/>
    <p:sldId id="443" r:id="rId57"/>
    <p:sldId id="444" r:id="rId58"/>
    <p:sldId id="394" r:id="rId59"/>
    <p:sldId id="428" r:id="rId60"/>
    <p:sldId id="396" r:id="rId61"/>
    <p:sldId id="1421" r:id="rId62"/>
    <p:sldId id="427" r:id="rId63"/>
    <p:sldId id="425" r:id="rId64"/>
    <p:sldId id="582" r:id="rId65"/>
    <p:sldId id="586" r:id="rId66"/>
    <p:sldId id="1378" r:id="rId67"/>
    <p:sldId id="499" r:id="rId68"/>
    <p:sldId id="359" r:id="rId69"/>
    <p:sldId id="271" r:id="rId70"/>
    <p:sldId id="1384" r:id="rId71"/>
    <p:sldId id="1389" r:id="rId72"/>
    <p:sldId id="1386" r:id="rId73"/>
    <p:sldId id="1391" r:id="rId74"/>
    <p:sldId id="1425" r:id="rId75"/>
    <p:sldId id="1428" r:id="rId76"/>
    <p:sldId id="1429" r:id="rId77"/>
    <p:sldId id="1368" r:id="rId78"/>
    <p:sldId id="1375" r:id="rId79"/>
    <p:sldId id="273" r:id="rId80"/>
    <p:sldId id="1420" r:id="rId81"/>
    <p:sldId id="1365" r:id="rId82"/>
    <p:sldId id="1381" r:id="rId83"/>
    <p:sldId id="1385" r:id="rId84"/>
    <p:sldId id="1369" r:id="rId85"/>
    <p:sldId id="1424" r:id="rId86"/>
    <p:sldId id="1426" r:id="rId87"/>
    <p:sldId id="1427" r:id="rId88"/>
    <p:sldId id="749" r:id="rId8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s" id="{1DA99BF2-64A8-45CA-9116-9C11726DFE09}">
          <p14:sldIdLst>
            <p14:sldId id="684"/>
            <p14:sldId id="1390"/>
            <p14:sldId id="755"/>
            <p14:sldId id="1189"/>
            <p14:sldId id="1190"/>
            <p14:sldId id="1191"/>
            <p14:sldId id="1430"/>
            <p14:sldId id="757"/>
            <p14:sldId id="1192"/>
            <p14:sldId id="759"/>
            <p14:sldId id="307"/>
            <p14:sldId id="703"/>
            <p14:sldId id="497"/>
            <p14:sldId id="521"/>
            <p14:sldId id="754"/>
          </p14:sldIdLst>
        </p14:section>
        <p14:section name="compute" id="{6A689024-1B0F-4F08-876B-908979CD7E9F}">
          <p14:sldIdLst>
            <p14:sldId id="527"/>
            <p14:sldId id="1393"/>
            <p14:sldId id="1392"/>
            <p14:sldId id="1394"/>
            <p14:sldId id="1396"/>
            <p14:sldId id="1398"/>
            <p14:sldId id="1399"/>
            <p14:sldId id="528"/>
            <p14:sldId id="1401"/>
            <p14:sldId id="1402"/>
            <p14:sldId id="1404"/>
            <p14:sldId id="1397"/>
          </p14:sldIdLst>
        </p14:section>
        <p14:section name="storage" id="{1B6D9443-59BE-4894-B6DF-810F965FFD22}">
          <p14:sldIdLst>
            <p14:sldId id="1407"/>
            <p14:sldId id="522"/>
            <p14:sldId id="1405"/>
            <p14:sldId id="1411"/>
            <p14:sldId id="1412"/>
            <p14:sldId id="1409"/>
            <p14:sldId id="270"/>
            <p14:sldId id="523"/>
            <p14:sldId id="524"/>
            <p14:sldId id="511"/>
            <p14:sldId id="647"/>
            <p14:sldId id="413"/>
            <p14:sldId id="414"/>
            <p14:sldId id="415"/>
            <p14:sldId id="416"/>
            <p14:sldId id="1413"/>
            <p14:sldId id="419"/>
            <p14:sldId id="1414"/>
            <p14:sldId id="542"/>
          </p14:sldIdLst>
        </p14:section>
        <p14:section name="network" id="{1C5DF0E4-2EE3-4038-81A8-3F0DB352D60E}">
          <p14:sldIdLst>
            <p14:sldId id="1382"/>
            <p14:sldId id="1415"/>
            <p14:sldId id="429"/>
            <p14:sldId id="1417"/>
            <p14:sldId id="1418"/>
            <p14:sldId id="1419"/>
            <p14:sldId id="445"/>
            <p14:sldId id="1423"/>
            <p14:sldId id="442"/>
            <p14:sldId id="443"/>
            <p14:sldId id="444"/>
            <p14:sldId id="394"/>
            <p14:sldId id="428"/>
            <p14:sldId id="396"/>
            <p14:sldId id="1421"/>
            <p14:sldId id="427"/>
            <p14:sldId id="425"/>
            <p14:sldId id="582"/>
            <p14:sldId id="586"/>
            <p14:sldId id="1378"/>
          </p14:sldIdLst>
        </p14:section>
        <p14:section name="Azure Resource Manager" id="{7F6E3FFE-650C-42FC-899A-9A2D5EA8E9E3}">
          <p14:sldIdLst>
            <p14:sldId id="499"/>
            <p14:sldId id="359"/>
            <p14:sldId id="271"/>
            <p14:sldId id="1384"/>
            <p14:sldId id="1389"/>
            <p14:sldId id="1386"/>
            <p14:sldId id="1391"/>
            <p14:sldId id="1425"/>
          </p14:sldIdLst>
        </p14:section>
        <p14:section name="Sonstiges" id="{6AE66CA0-A9A8-4038-92DD-03959E705FD9}">
          <p14:sldIdLst>
            <p14:sldId id="1428"/>
            <p14:sldId id="1429"/>
            <p14:sldId id="1368"/>
            <p14:sldId id="1375"/>
            <p14:sldId id="273"/>
            <p14:sldId id="1420"/>
            <p14:sldId id="1365"/>
            <p14:sldId id="1381"/>
            <p14:sldId id="1385"/>
            <p14:sldId id="1369"/>
            <p14:sldId id="1424"/>
            <p14:sldId id="1426"/>
            <p14:sldId id="1427"/>
            <p14:sldId id="7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204"/>
    <a:srgbClr val="282B33"/>
    <a:srgbClr val="F06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70932-4A55-420F-B12D-2D12EFE909FB}" v="167" dt="2018-06-07T13:48:01.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6" autoAdjust="0"/>
    <p:restoredTop sz="65497" autoAdjust="0"/>
  </p:normalViewPr>
  <p:slideViewPr>
    <p:cSldViewPr snapToGrid="0">
      <p:cViewPr>
        <p:scale>
          <a:sx n="66" d="100"/>
          <a:sy n="66" d="100"/>
        </p:scale>
        <p:origin x="1776" y="264"/>
      </p:cViewPr>
      <p:guideLst/>
    </p:cSldViewPr>
  </p:slideViewPr>
  <p:notesTextViewPr>
    <p:cViewPr>
      <p:scale>
        <a:sx n="1" d="1"/>
        <a:sy n="1" d="1"/>
      </p:scale>
      <p:origin x="0" y="0"/>
    </p:cViewPr>
  </p:notesTextViewPr>
  <p:notesViewPr>
    <p:cSldViewPr snapToGrid="0" showGuides="1">
      <p:cViewPr varScale="1">
        <p:scale>
          <a:sx n="170" d="100"/>
          <a:sy n="170" d="100"/>
        </p:scale>
        <p:origin x="14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2fd1e34c2c8e41d" providerId="LiveId" clId="{11370932-4A55-420F-B12D-2D12EFE909FB}"/>
    <pc:docChg chg="custSel addSld delSld modSld sldOrd modSection">
      <pc:chgData name="" userId="22fd1e34c2c8e41d" providerId="LiveId" clId="{11370932-4A55-420F-B12D-2D12EFE909FB}" dt="2018-06-07T13:48:01.159" v="159" actId="6549"/>
      <pc:docMkLst>
        <pc:docMk/>
      </pc:docMkLst>
      <pc:sldChg chg="modSp">
        <pc:chgData name="" userId="22fd1e34c2c8e41d" providerId="LiveId" clId="{11370932-4A55-420F-B12D-2D12EFE909FB}" dt="2018-06-07T13:14:49.529" v="6"/>
        <pc:sldMkLst>
          <pc:docMk/>
          <pc:sldMk cId="3300782022" sldId="1375"/>
        </pc:sldMkLst>
        <pc:spChg chg="mod">
          <ac:chgData name="" userId="22fd1e34c2c8e41d" providerId="LiveId" clId="{11370932-4A55-420F-B12D-2D12EFE909FB}" dt="2018-06-07T13:14:49.529" v="6"/>
          <ac:spMkLst>
            <pc:docMk/>
            <pc:sldMk cId="3300782022" sldId="1375"/>
            <ac:spMk id="3" creationId="{87EC6740-9511-4FE2-AF8C-C02F799625A0}"/>
          </ac:spMkLst>
        </pc:spChg>
      </pc:sldChg>
      <pc:sldChg chg="addSp modSp">
        <pc:chgData name="" userId="22fd1e34c2c8e41d" providerId="LiveId" clId="{11370932-4A55-420F-B12D-2D12EFE909FB}" dt="2018-06-07T13:15:46.472" v="36" actId="14100"/>
        <pc:sldMkLst>
          <pc:docMk/>
          <pc:sldMk cId="3754083722" sldId="1420"/>
        </pc:sldMkLst>
        <pc:spChg chg="add mod">
          <ac:chgData name="" userId="22fd1e34c2c8e41d" providerId="LiveId" clId="{11370932-4A55-420F-B12D-2D12EFE909FB}" dt="2018-06-07T13:15:46.472" v="36" actId="14100"/>
          <ac:spMkLst>
            <pc:docMk/>
            <pc:sldMk cId="3754083722" sldId="1420"/>
            <ac:spMk id="2" creationId="{B7FAE854-B5D2-4E03-8D8D-C3B07E05C2D1}"/>
          </ac:spMkLst>
        </pc:spChg>
      </pc:sldChg>
      <pc:sldChg chg="modSp add ord">
        <pc:chgData name="" userId="22fd1e34c2c8e41d" providerId="LiveId" clId="{11370932-4A55-420F-B12D-2D12EFE909FB}" dt="2018-06-07T13:39:32.159" v="58" actId="6549"/>
        <pc:sldMkLst>
          <pc:docMk/>
          <pc:sldMk cId="423978892" sldId="1428"/>
        </pc:sldMkLst>
        <pc:spChg chg="mod">
          <ac:chgData name="" userId="22fd1e34c2c8e41d" providerId="LiveId" clId="{11370932-4A55-420F-B12D-2D12EFE909FB}" dt="2018-06-07T13:39:32.159" v="58" actId="6549"/>
          <ac:spMkLst>
            <pc:docMk/>
            <pc:sldMk cId="423978892" sldId="1428"/>
            <ac:spMk id="7" creationId="{00000000-0000-0000-0000-000000000000}"/>
          </ac:spMkLst>
        </pc:spChg>
      </pc:sldChg>
      <pc:sldChg chg="add del">
        <pc:chgData name="" userId="22fd1e34c2c8e41d" providerId="LiveId" clId="{11370932-4A55-420F-B12D-2D12EFE909FB}" dt="2018-06-07T13:38:40.302" v="38" actId="2696"/>
        <pc:sldMkLst>
          <pc:docMk/>
          <pc:sldMk cId="2067974052" sldId="1428"/>
        </pc:sldMkLst>
      </pc:sldChg>
      <pc:sldChg chg="modSp add">
        <pc:chgData name="" userId="22fd1e34c2c8e41d" providerId="LiveId" clId="{11370932-4A55-420F-B12D-2D12EFE909FB}" dt="2018-06-07T13:48:01.159" v="159" actId="6549"/>
        <pc:sldMkLst>
          <pc:docMk/>
          <pc:sldMk cId="71885144" sldId="1429"/>
        </pc:sldMkLst>
        <pc:spChg chg="mod">
          <ac:chgData name="" userId="22fd1e34c2c8e41d" providerId="LiveId" clId="{11370932-4A55-420F-B12D-2D12EFE909FB}" dt="2018-06-07T13:42:50.059" v="154" actId="27636"/>
          <ac:spMkLst>
            <pc:docMk/>
            <pc:sldMk cId="71885144" sldId="1429"/>
            <ac:spMk id="2" creationId="{CB4A4C4D-01A0-447B-A509-4B06005FBA8A}"/>
          </ac:spMkLst>
        </pc:spChg>
        <pc:spChg chg="mod">
          <ac:chgData name="" userId="22fd1e34c2c8e41d" providerId="LiveId" clId="{11370932-4A55-420F-B12D-2D12EFE909FB}" dt="2018-06-07T13:48:01.159" v="159" actId="6549"/>
          <ac:spMkLst>
            <pc:docMk/>
            <pc:sldMk cId="71885144" sldId="1429"/>
            <ac:spMk id="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82AA6C-AEFB-45AF-89FF-BE97F18A3FE6}"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6E5ADEBE-058A-43C2-A6B5-1D4953180783}">
      <dgm:prSet phldrT="[Text]"/>
      <dgm:spPr/>
      <dgm:t>
        <a:bodyPr/>
        <a:lstStyle/>
        <a:p>
          <a:r>
            <a:rPr lang="en-US" dirty="0"/>
            <a:t>General Purpose Performance</a:t>
          </a:r>
        </a:p>
      </dgm:t>
    </dgm:pt>
    <dgm:pt modelId="{64E67B39-CA55-446C-BA9F-6F42CA626D95}" type="parTrans" cxnId="{62B2F91E-991A-4B0B-99EB-3BCF7799561C}">
      <dgm:prSet/>
      <dgm:spPr/>
      <dgm:t>
        <a:bodyPr/>
        <a:lstStyle/>
        <a:p>
          <a:endParaRPr lang="en-US"/>
        </a:p>
      </dgm:t>
    </dgm:pt>
    <dgm:pt modelId="{5062E024-EC2B-46F9-A1C9-67F2B4E40A7C}" type="sibTrans" cxnId="{62B2F91E-991A-4B0B-99EB-3BCF7799561C}">
      <dgm:prSet/>
      <dgm:spPr/>
      <dgm:t>
        <a:bodyPr/>
        <a:lstStyle/>
        <a:p>
          <a:endParaRPr lang="en-US"/>
        </a:p>
      </dgm:t>
    </dgm:pt>
    <dgm:pt modelId="{FB4264EB-8220-40F5-88A2-53C645A7FF2D}">
      <dgm:prSet phldrT="[Text]"/>
      <dgm:spPr/>
      <dgm:t>
        <a:bodyPr/>
        <a:lstStyle/>
        <a:p>
          <a:r>
            <a:rPr lang="en-US" dirty="0"/>
            <a:t>Premium storage disks</a:t>
          </a:r>
        </a:p>
      </dgm:t>
    </dgm:pt>
    <dgm:pt modelId="{B71E90AE-B7AF-44F6-898E-46AE35CB5A94}" type="parTrans" cxnId="{0A7092BA-278A-4555-84FD-1A059A3B3E4B}">
      <dgm:prSet/>
      <dgm:spPr/>
      <dgm:t>
        <a:bodyPr/>
        <a:lstStyle/>
        <a:p>
          <a:endParaRPr lang="en-US"/>
        </a:p>
      </dgm:t>
    </dgm:pt>
    <dgm:pt modelId="{FCDA6584-8006-4E07-B533-9ECD8FDCEB80}" type="sibTrans" cxnId="{0A7092BA-278A-4555-84FD-1A059A3B3E4B}">
      <dgm:prSet/>
      <dgm:spPr/>
      <dgm:t>
        <a:bodyPr/>
        <a:lstStyle/>
        <a:p>
          <a:endParaRPr lang="en-US"/>
        </a:p>
      </dgm:t>
    </dgm:pt>
    <dgm:pt modelId="{14B25EC7-5719-40E9-A3E5-6D6D76DA3327}">
      <dgm:prSet phldrT="[Text]"/>
      <dgm:spPr/>
      <dgm:t>
        <a:bodyPr/>
        <a:lstStyle/>
        <a:p>
          <a:r>
            <a:rPr lang="en-US" dirty="0"/>
            <a:t>Read-only caching</a:t>
          </a:r>
        </a:p>
      </dgm:t>
    </dgm:pt>
    <dgm:pt modelId="{CD396673-93E7-4728-BD80-9AB1640BEF53}" type="parTrans" cxnId="{407759FD-E840-441A-BE2A-5FFDB7AF267F}">
      <dgm:prSet/>
      <dgm:spPr/>
      <dgm:t>
        <a:bodyPr/>
        <a:lstStyle/>
        <a:p>
          <a:endParaRPr lang="en-US"/>
        </a:p>
      </dgm:t>
    </dgm:pt>
    <dgm:pt modelId="{248BFF54-E6D1-4484-8D25-6055D0717BA6}" type="sibTrans" cxnId="{407759FD-E840-441A-BE2A-5FFDB7AF267F}">
      <dgm:prSet/>
      <dgm:spPr/>
      <dgm:t>
        <a:bodyPr/>
        <a:lstStyle/>
        <a:p>
          <a:endParaRPr lang="en-US"/>
        </a:p>
      </dgm:t>
    </dgm:pt>
    <dgm:pt modelId="{34DA22BD-FD01-4F9D-A36C-DA5B5FD736BE}">
      <dgm:prSet phldrT="[Text]"/>
      <dgm:spPr/>
      <dgm:t>
        <a:bodyPr/>
        <a:lstStyle/>
        <a:p>
          <a:r>
            <a:rPr lang="en-US" dirty="0"/>
            <a:t>Database </a:t>
          </a:r>
          <a:r>
            <a:rPr lang="en-US" dirty="0" err="1"/>
            <a:t>Logfiles</a:t>
          </a:r>
          <a:endParaRPr lang="en-US" dirty="0"/>
        </a:p>
      </dgm:t>
    </dgm:pt>
    <dgm:pt modelId="{412C1F94-0766-4875-BA14-45BED27FA351}" type="parTrans" cxnId="{43895D7A-1D37-42D1-807F-DD3F4028005D}">
      <dgm:prSet/>
      <dgm:spPr/>
      <dgm:t>
        <a:bodyPr/>
        <a:lstStyle/>
        <a:p>
          <a:endParaRPr lang="en-US"/>
        </a:p>
      </dgm:t>
    </dgm:pt>
    <dgm:pt modelId="{E82A1EB6-2CE3-494D-876D-6CFAB1668D17}" type="sibTrans" cxnId="{43895D7A-1D37-42D1-807F-DD3F4028005D}">
      <dgm:prSet/>
      <dgm:spPr/>
      <dgm:t>
        <a:bodyPr/>
        <a:lstStyle/>
        <a:p>
          <a:endParaRPr lang="en-US"/>
        </a:p>
      </dgm:t>
    </dgm:pt>
    <dgm:pt modelId="{9BB8651D-D2A3-4A11-B596-2275E1456D5D}">
      <dgm:prSet phldrT="[Text]"/>
      <dgm:spPr/>
      <dgm:t>
        <a:bodyPr/>
        <a:lstStyle/>
        <a:p>
          <a:r>
            <a:rPr lang="en-US" dirty="0"/>
            <a:t>Premium storage disks</a:t>
          </a:r>
        </a:p>
      </dgm:t>
    </dgm:pt>
    <dgm:pt modelId="{CB344190-FC6B-4F4E-8805-683867B04DD3}" type="parTrans" cxnId="{0A0AC9DA-6702-4281-8777-5ECE89AEF0F1}">
      <dgm:prSet/>
      <dgm:spPr/>
      <dgm:t>
        <a:bodyPr/>
        <a:lstStyle/>
        <a:p>
          <a:endParaRPr lang="en-US"/>
        </a:p>
      </dgm:t>
    </dgm:pt>
    <dgm:pt modelId="{12191EF6-176B-4154-B492-9AA022818B63}" type="sibTrans" cxnId="{0A0AC9DA-6702-4281-8777-5ECE89AEF0F1}">
      <dgm:prSet/>
      <dgm:spPr/>
      <dgm:t>
        <a:bodyPr/>
        <a:lstStyle/>
        <a:p>
          <a:endParaRPr lang="en-US"/>
        </a:p>
      </dgm:t>
    </dgm:pt>
    <dgm:pt modelId="{1988A586-9272-4D37-B666-2DE5E9E0845E}">
      <dgm:prSet phldrT="[Text]"/>
      <dgm:spPr/>
      <dgm:t>
        <a:bodyPr/>
        <a:lstStyle/>
        <a:p>
          <a:r>
            <a:rPr lang="en-US" dirty="0"/>
            <a:t>No caching</a:t>
          </a:r>
        </a:p>
      </dgm:t>
    </dgm:pt>
    <dgm:pt modelId="{C19F9939-B273-42E0-A09A-3E2BF18766EB}" type="parTrans" cxnId="{A5F8C376-A4F9-444A-AA2A-5458E27611EC}">
      <dgm:prSet/>
      <dgm:spPr/>
      <dgm:t>
        <a:bodyPr/>
        <a:lstStyle/>
        <a:p>
          <a:endParaRPr lang="en-US"/>
        </a:p>
      </dgm:t>
    </dgm:pt>
    <dgm:pt modelId="{56A5539C-F535-4FE5-9004-7129ABC78420}" type="sibTrans" cxnId="{A5F8C376-A4F9-444A-AA2A-5458E27611EC}">
      <dgm:prSet/>
      <dgm:spPr/>
      <dgm:t>
        <a:bodyPr/>
        <a:lstStyle/>
        <a:p>
          <a:endParaRPr lang="en-US"/>
        </a:p>
      </dgm:t>
    </dgm:pt>
    <dgm:pt modelId="{F2E26B1C-082E-43AF-80FD-BD9C5D534BF5}">
      <dgm:prSet phldrT="[Text]"/>
      <dgm:spPr/>
      <dgm:t>
        <a:bodyPr/>
        <a:lstStyle/>
        <a:p>
          <a:r>
            <a:rPr lang="en-US" dirty="0"/>
            <a:t>Standard Performance</a:t>
          </a:r>
        </a:p>
      </dgm:t>
    </dgm:pt>
    <dgm:pt modelId="{E07A9643-93DC-4811-A5F2-533F6E51654C}" type="parTrans" cxnId="{63750170-263F-4DF1-9626-552B4D4D6B94}">
      <dgm:prSet/>
      <dgm:spPr/>
      <dgm:t>
        <a:bodyPr/>
        <a:lstStyle/>
        <a:p>
          <a:endParaRPr lang="en-US"/>
        </a:p>
      </dgm:t>
    </dgm:pt>
    <dgm:pt modelId="{C3817ADE-CDC2-437C-B5E3-AB8E940424CA}" type="sibTrans" cxnId="{63750170-263F-4DF1-9626-552B4D4D6B94}">
      <dgm:prSet/>
      <dgm:spPr/>
      <dgm:t>
        <a:bodyPr/>
        <a:lstStyle/>
        <a:p>
          <a:endParaRPr lang="en-US"/>
        </a:p>
      </dgm:t>
    </dgm:pt>
    <dgm:pt modelId="{8B85E6C9-A3F3-432C-BB93-49CF3A5AC8D6}">
      <dgm:prSet phldrT="[Text]"/>
      <dgm:spPr/>
      <dgm:t>
        <a:bodyPr/>
        <a:lstStyle/>
        <a:p>
          <a:r>
            <a:rPr lang="en-US" dirty="0"/>
            <a:t>Standard storage</a:t>
          </a:r>
        </a:p>
      </dgm:t>
    </dgm:pt>
    <dgm:pt modelId="{DBAD0054-9134-4E9A-AE29-048250CE973D}" type="parTrans" cxnId="{5994500B-0E2C-43CE-8624-9B928E26983D}">
      <dgm:prSet/>
      <dgm:spPr/>
      <dgm:t>
        <a:bodyPr/>
        <a:lstStyle/>
        <a:p>
          <a:endParaRPr lang="en-US"/>
        </a:p>
      </dgm:t>
    </dgm:pt>
    <dgm:pt modelId="{3E809A63-D6FE-4734-A069-192EE2DF355F}" type="sibTrans" cxnId="{5994500B-0E2C-43CE-8624-9B928E26983D}">
      <dgm:prSet/>
      <dgm:spPr/>
      <dgm:t>
        <a:bodyPr/>
        <a:lstStyle/>
        <a:p>
          <a:endParaRPr lang="en-US"/>
        </a:p>
      </dgm:t>
    </dgm:pt>
    <dgm:pt modelId="{E7468F2F-1D4B-4D1A-81D8-8C6C82A965C4}">
      <dgm:prSet phldrT="[Text]"/>
      <dgm:spPr/>
      <dgm:t>
        <a:bodyPr/>
        <a:lstStyle/>
        <a:p>
          <a:r>
            <a:rPr lang="en-US" dirty="0"/>
            <a:t>No caching if &gt;4 disks</a:t>
          </a:r>
        </a:p>
      </dgm:t>
    </dgm:pt>
    <dgm:pt modelId="{1BE0CB5A-A849-4F9F-A568-1CF1DAB7AE7F}" type="parTrans" cxnId="{B76C1DAE-8785-44B0-AA0E-E910B585501A}">
      <dgm:prSet/>
      <dgm:spPr/>
      <dgm:t>
        <a:bodyPr/>
        <a:lstStyle/>
        <a:p>
          <a:endParaRPr lang="en-US"/>
        </a:p>
      </dgm:t>
    </dgm:pt>
    <dgm:pt modelId="{2C776571-EDFC-436F-8CFE-073A75FA1DE5}" type="sibTrans" cxnId="{B76C1DAE-8785-44B0-AA0E-E910B585501A}">
      <dgm:prSet/>
      <dgm:spPr/>
      <dgm:t>
        <a:bodyPr/>
        <a:lstStyle/>
        <a:p>
          <a:endParaRPr lang="en-US"/>
        </a:p>
      </dgm:t>
    </dgm:pt>
    <dgm:pt modelId="{A04D13BD-F05D-4703-813B-3BA4F9598BAC}">
      <dgm:prSet phldrT="[Text]"/>
      <dgm:spPr/>
      <dgm:t>
        <a:bodyPr/>
        <a:lstStyle/>
        <a:p>
          <a:r>
            <a:rPr lang="en-US" dirty="0"/>
            <a:t>Stripe for higher IOPS</a:t>
          </a:r>
        </a:p>
      </dgm:t>
    </dgm:pt>
    <dgm:pt modelId="{225DEE6B-E086-4A3A-BC91-639A6CF21F7F}" type="parTrans" cxnId="{C746609C-D648-4775-946B-6D2655B539C1}">
      <dgm:prSet/>
      <dgm:spPr/>
      <dgm:t>
        <a:bodyPr/>
        <a:lstStyle/>
        <a:p>
          <a:endParaRPr lang="en-US"/>
        </a:p>
      </dgm:t>
    </dgm:pt>
    <dgm:pt modelId="{BDE8D58D-D127-4C3B-AAE7-5E7DAD2838BD}" type="sibTrans" cxnId="{C746609C-D648-4775-946B-6D2655B539C1}">
      <dgm:prSet/>
      <dgm:spPr/>
      <dgm:t>
        <a:bodyPr/>
        <a:lstStyle/>
        <a:p>
          <a:endParaRPr lang="en-US"/>
        </a:p>
      </dgm:t>
    </dgm:pt>
    <dgm:pt modelId="{FB643BC1-81FB-43F4-96B6-1753B88D702B}" type="pres">
      <dgm:prSet presAssocID="{C882AA6C-AEFB-45AF-89FF-BE97F18A3FE6}" presName="Name0" presStyleCnt="0">
        <dgm:presLayoutVars>
          <dgm:dir/>
          <dgm:animLvl val="lvl"/>
          <dgm:resizeHandles val="exact"/>
        </dgm:presLayoutVars>
      </dgm:prSet>
      <dgm:spPr/>
    </dgm:pt>
    <dgm:pt modelId="{40432DD9-A8FE-4EDA-B0C8-7780BF15C4C2}" type="pres">
      <dgm:prSet presAssocID="{6E5ADEBE-058A-43C2-A6B5-1D4953180783}" presName="linNode" presStyleCnt="0"/>
      <dgm:spPr/>
    </dgm:pt>
    <dgm:pt modelId="{900EB703-985D-4A85-8BE5-C214B872CB89}" type="pres">
      <dgm:prSet presAssocID="{6E5ADEBE-058A-43C2-A6B5-1D4953180783}" presName="parentText" presStyleLbl="node1" presStyleIdx="0" presStyleCnt="3">
        <dgm:presLayoutVars>
          <dgm:chMax val="1"/>
          <dgm:bulletEnabled val="1"/>
        </dgm:presLayoutVars>
      </dgm:prSet>
      <dgm:spPr/>
    </dgm:pt>
    <dgm:pt modelId="{2EFABC49-0479-419E-A2E5-1669D37EE816}" type="pres">
      <dgm:prSet presAssocID="{6E5ADEBE-058A-43C2-A6B5-1D4953180783}" presName="descendantText" presStyleLbl="alignAccFollowNode1" presStyleIdx="0" presStyleCnt="3">
        <dgm:presLayoutVars>
          <dgm:bulletEnabled val="1"/>
        </dgm:presLayoutVars>
      </dgm:prSet>
      <dgm:spPr/>
    </dgm:pt>
    <dgm:pt modelId="{176790DA-6312-4CDD-854A-A3C2F79DD66B}" type="pres">
      <dgm:prSet presAssocID="{5062E024-EC2B-46F9-A1C9-67F2B4E40A7C}" presName="sp" presStyleCnt="0"/>
      <dgm:spPr/>
    </dgm:pt>
    <dgm:pt modelId="{D6E88521-6A49-46D3-9FD8-799A51E9664E}" type="pres">
      <dgm:prSet presAssocID="{34DA22BD-FD01-4F9D-A36C-DA5B5FD736BE}" presName="linNode" presStyleCnt="0"/>
      <dgm:spPr/>
    </dgm:pt>
    <dgm:pt modelId="{4CFFAD78-0454-43F8-9ED5-86AF586DAA05}" type="pres">
      <dgm:prSet presAssocID="{34DA22BD-FD01-4F9D-A36C-DA5B5FD736BE}" presName="parentText" presStyleLbl="node1" presStyleIdx="1" presStyleCnt="3">
        <dgm:presLayoutVars>
          <dgm:chMax val="1"/>
          <dgm:bulletEnabled val="1"/>
        </dgm:presLayoutVars>
      </dgm:prSet>
      <dgm:spPr/>
    </dgm:pt>
    <dgm:pt modelId="{085CA5FD-5BE1-4803-B3ED-6AB98AD27244}" type="pres">
      <dgm:prSet presAssocID="{34DA22BD-FD01-4F9D-A36C-DA5B5FD736BE}" presName="descendantText" presStyleLbl="alignAccFollowNode1" presStyleIdx="1" presStyleCnt="3">
        <dgm:presLayoutVars>
          <dgm:bulletEnabled val="1"/>
        </dgm:presLayoutVars>
      </dgm:prSet>
      <dgm:spPr/>
    </dgm:pt>
    <dgm:pt modelId="{B78DC391-0704-49A1-A8A8-C1642F187479}" type="pres">
      <dgm:prSet presAssocID="{E82A1EB6-2CE3-494D-876D-6CFAB1668D17}" presName="sp" presStyleCnt="0"/>
      <dgm:spPr/>
    </dgm:pt>
    <dgm:pt modelId="{27320BB8-CE55-455E-979D-3625B5D8F325}" type="pres">
      <dgm:prSet presAssocID="{F2E26B1C-082E-43AF-80FD-BD9C5D534BF5}" presName="linNode" presStyleCnt="0"/>
      <dgm:spPr/>
    </dgm:pt>
    <dgm:pt modelId="{FBC2D3BD-D79D-4B76-9057-646A4AC2B4D5}" type="pres">
      <dgm:prSet presAssocID="{F2E26B1C-082E-43AF-80FD-BD9C5D534BF5}" presName="parentText" presStyleLbl="node1" presStyleIdx="2" presStyleCnt="3">
        <dgm:presLayoutVars>
          <dgm:chMax val="1"/>
          <dgm:bulletEnabled val="1"/>
        </dgm:presLayoutVars>
      </dgm:prSet>
      <dgm:spPr/>
    </dgm:pt>
    <dgm:pt modelId="{B2F541C2-D9F3-48F1-88D3-F6CE27916C88}" type="pres">
      <dgm:prSet presAssocID="{F2E26B1C-082E-43AF-80FD-BD9C5D534BF5}" presName="descendantText" presStyleLbl="alignAccFollowNode1" presStyleIdx="2" presStyleCnt="3">
        <dgm:presLayoutVars>
          <dgm:bulletEnabled val="1"/>
        </dgm:presLayoutVars>
      </dgm:prSet>
      <dgm:spPr/>
    </dgm:pt>
  </dgm:ptLst>
  <dgm:cxnLst>
    <dgm:cxn modelId="{7AB5F607-133F-4326-AA2A-08DC9F287CB8}" type="presOf" srcId="{A04D13BD-F05D-4703-813B-3BA4F9598BAC}" destId="{B2F541C2-D9F3-48F1-88D3-F6CE27916C88}" srcOrd="0" destOrd="1" presId="urn:microsoft.com/office/officeart/2005/8/layout/vList5"/>
    <dgm:cxn modelId="{5994500B-0E2C-43CE-8624-9B928E26983D}" srcId="{F2E26B1C-082E-43AF-80FD-BD9C5D534BF5}" destId="{8B85E6C9-A3F3-432C-BB93-49CF3A5AC8D6}" srcOrd="0" destOrd="0" parTransId="{DBAD0054-9134-4E9A-AE29-048250CE973D}" sibTransId="{3E809A63-D6FE-4734-A069-192EE2DF355F}"/>
    <dgm:cxn modelId="{DEC9B91B-83A1-49D3-AFC9-2FFFED75A7CC}" type="presOf" srcId="{9BB8651D-D2A3-4A11-B596-2275E1456D5D}" destId="{085CA5FD-5BE1-4803-B3ED-6AB98AD27244}" srcOrd="0" destOrd="0" presId="urn:microsoft.com/office/officeart/2005/8/layout/vList5"/>
    <dgm:cxn modelId="{62B2F91E-991A-4B0B-99EB-3BCF7799561C}" srcId="{C882AA6C-AEFB-45AF-89FF-BE97F18A3FE6}" destId="{6E5ADEBE-058A-43C2-A6B5-1D4953180783}" srcOrd="0" destOrd="0" parTransId="{64E67B39-CA55-446C-BA9F-6F42CA626D95}" sibTransId="{5062E024-EC2B-46F9-A1C9-67F2B4E40A7C}"/>
    <dgm:cxn modelId="{44CDF22C-7B0D-495C-8F0D-3A7CB55F756D}" type="presOf" srcId="{C882AA6C-AEFB-45AF-89FF-BE97F18A3FE6}" destId="{FB643BC1-81FB-43F4-96B6-1753B88D702B}" srcOrd="0" destOrd="0" presId="urn:microsoft.com/office/officeart/2005/8/layout/vList5"/>
    <dgm:cxn modelId="{6A08745E-1D8F-4205-9B02-A57E6A999C51}" type="presOf" srcId="{6E5ADEBE-058A-43C2-A6B5-1D4953180783}" destId="{900EB703-985D-4A85-8BE5-C214B872CB89}" srcOrd="0" destOrd="0" presId="urn:microsoft.com/office/officeart/2005/8/layout/vList5"/>
    <dgm:cxn modelId="{63750170-263F-4DF1-9626-552B4D4D6B94}" srcId="{C882AA6C-AEFB-45AF-89FF-BE97F18A3FE6}" destId="{F2E26B1C-082E-43AF-80FD-BD9C5D534BF5}" srcOrd="2" destOrd="0" parTransId="{E07A9643-93DC-4811-A5F2-533F6E51654C}" sibTransId="{C3817ADE-CDC2-437C-B5E3-AB8E940424CA}"/>
    <dgm:cxn modelId="{0650B450-5D9D-4728-8767-5FDF1C80508E}" type="presOf" srcId="{1988A586-9272-4D37-B666-2DE5E9E0845E}" destId="{085CA5FD-5BE1-4803-B3ED-6AB98AD27244}" srcOrd="0" destOrd="1" presId="urn:microsoft.com/office/officeart/2005/8/layout/vList5"/>
    <dgm:cxn modelId="{A5F8C376-A4F9-444A-AA2A-5458E27611EC}" srcId="{34DA22BD-FD01-4F9D-A36C-DA5B5FD736BE}" destId="{1988A586-9272-4D37-B666-2DE5E9E0845E}" srcOrd="1" destOrd="0" parTransId="{C19F9939-B273-42E0-A09A-3E2BF18766EB}" sibTransId="{56A5539C-F535-4FE5-9004-7129ABC78420}"/>
    <dgm:cxn modelId="{43895D7A-1D37-42D1-807F-DD3F4028005D}" srcId="{C882AA6C-AEFB-45AF-89FF-BE97F18A3FE6}" destId="{34DA22BD-FD01-4F9D-A36C-DA5B5FD736BE}" srcOrd="1" destOrd="0" parTransId="{412C1F94-0766-4875-BA14-45BED27FA351}" sibTransId="{E82A1EB6-2CE3-494D-876D-6CFAB1668D17}"/>
    <dgm:cxn modelId="{2615867C-A1E0-430A-9129-F3DA20524D93}" type="presOf" srcId="{F2E26B1C-082E-43AF-80FD-BD9C5D534BF5}" destId="{FBC2D3BD-D79D-4B76-9057-646A4AC2B4D5}" srcOrd="0" destOrd="0" presId="urn:microsoft.com/office/officeart/2005/8/layout/vList5"/>
    <dgm:cxn modelId="{C746609C-D648-4775-946B-6D2655B539C1}" srcId="{F2E26B1C-082E-43AF-80FD-BD9C5D534BF5}" destId="{A04D13BD-F05D-4703-813B-3BA4F9598BAC}" srcOrd="1" destOrd="0" parTransId="{225DEE6B-E086-4A3A-BC91-639A6CF21F7F}" sibTransId="{BDE8D58D-D127-4C3B-AAE7-5E7DAD2838BD}"/>
    <dgm:cxn modelId="{8B4C9EA8-4DFB-4E4F-AB63-A0F7D3CC2B68}" type="presOf" srcId="{E7468F2F-1D4B-4D1A-81D8-8C6C82A965C4}" destId="{B2F541C2-D9F3-48F1-88D3-F6CE27916C88}" srcOrd="0" destOrd="2" presId="urn:microsoft.com/office/officeart/2005/8/layout/vList5"/>
    <dgm:cxn modelId="{F5826EAA-99AC-47DE-92DB-2E2456C71927}" type="presOf" srcId="{8B85E6C9-A3F3-432C-BB93-49CF3A5AC8D6}" destId="{B2F541C2-D9F3-48F1-88D3-F6CE27916C88}" srcOrd="0" destOrd="0" presId="urn:microsoft.com/office/officeart/2005/8/layout/vList5"/>
    <dgm:cxn modelId="{B76C1DAE-8785-44B0-AA0E-E910B585501A}" srcId="{F2E26B1C-082E-43AF-80FD-BD9C5D534BF5}" destId="{E7468F2F-1D4B-4D1A-81D8-8C6C82A965C4}" srcOrd="2" destOrd="0" parTransId="{1BE0CB5A-A849-4F9F-A568-1CF1DAB7AE7F}" sibTransId="{2C776571-EDFC-436F-8CFE-073A75FA1DE5}"/>
    <dgm:cxn modelId="{85A7B8B4-1752-44F0-8945-0BBB7AFCA3B2}" type="presOf" srcId="{34DA22BD-FD01-4F9D-A36C-DA5B5FD736BE}" destId="{4CFFAD78-0454-43F8-9ED5-86AF586DAA05}" srcOrd="0" destOrd="0" presId="urn:microsoft.com/office/officeart/2005/8/layout/vList5"/>
    <dgm:cxn modelId="{0A7092BA-278A-4555-84FD-1A059A3B3E4B}" srcId="{6E5ADEBE-058A-43C2-A6B5-1D4953180783}" destId="{FB4264EB-8220-40F5-88A2-53C645A7FF2D}" srcOrd="0" destOrd="0" parTransId="{B71E90AE-B7AF-44F6-898E-46AE35CB5A94}" sibTransId="{FCDA6584-8006-4E07-B533-9ECD8FDCEB80}"/>
    <dgm:cxn modelId="{B46824CB-0DC9-4E48-ACD7-D30D5E721318}" type="presOf" srcId="{14B25EC7-5719-40E9-A3E5-6D6D76DA3327}" destId="{2EFABC49-0479-419E-A2E5-1669D37EE816}" srcOrd="0" destOrd="1" presId="urn:microsoft.com/office/officeart/2005/8/layout/vList5"/>
    <dgm:cxn modelId="{0A0AC9DA-6702-4281-8777-5ECE89AEF0F1}" srcId="{34DA22BD-FD01-4F9D-A36C-DA5B5FD736BE}" destId="{9BB8651D-D2A3-4A11-B596-2275E1456D5D}" srcOrd="0" destOrd="0" parTransId="{CB344190-FC6B-4F4E-8805-683867B04DD3}" sibTransId="{12191EF6-176B-4154-B492-9AA022818B63}"/>
    <dgm:cxn modelId="{A92C22E7-093F-4DEB-8973-D87B3E2120B0}" type="presOf" srcId="{FB4264EB-8220-40F5-88A2-53C645A7FF2D}" destId="{2EFABC49-0479-419E-A2E5-1669D37EE816}" srcOrd="0" destOrd="0" presId="urn:microsoft.com/office/officeart/2005/8/layout/vList5"/>
    <dgm:cxn modelId="{407759FD-E840-441A-BE2A-5FFDB7AF267F}" srcId="{6E5ADEBE-058A-43C2-A6B5-1D4953180783}" destId="{14B25EC7-5719-40E9-A3E5-6D6D76DA3327}" srcOrd="1" destOrd="0" parTransId="{CD396673-93E7-4728-BD80-9AB1640BEF53}" sibTransId="{248BFF54-E6D1-4484-8D25-6055D0717BA6}"/>
    <dgm:cxn modelId="{6BF8E46D-112E-48EA-848D-9B1A6658D944}" type="presParOf" srcId="{FB643BC1-81FB-43F4-96B6-1753B88D702B}" destId="{40432DD9-A8FE-4EDA-B0C8-7780BF15C4C2}" srcOrd="0" destOrd="0" presId="urn:microsoft.com/office/officeart/2005/8/layout/vList5"/>
    <dgm:cxn modelId="{EB4A6B69-2CB6-44A5-A5A3-5ABDCCE27060}" type="presParOf" srcId="{40432DD9-A8FE-4EDA-B0C8-7780BF15C4C2}" destId="{900EB703-985D-4A85-8BE5-C214B872CB89}" srcOrd="0" destOrd="0" presId="urn:microsoft.com/office/officeart/2005/8/layout/vList5"/>
    <dgm:cxn modelId="{DC3080D2-2169-4BF1-B08A-647E437CA28A}" type="presParOf" srcId="{40432DD9-A8FE-4EDA-B0C8-7780BF15C4C2}" destId="{2EFABC49-0479-419E-A2E5-1669D37EE816}" srcOrd="1" destOrd="0" presId="urn:microsoft.com/office/officeart/2005/8/layout/vList5"/>
    <dgm:cxn modelId="{5E3E93D9-91E3-43D0-A75B-8A98793C22C4}" type="presParOf" srcId="{FB643BC1-81FB-43F4-96B6-1753B88D702B}" destId="{176790DA-6312-4CDD-854A-A3C2F79DD66B}" srcOrd="1" destOrd="0" presId="urn:microsoft.com/office/officeart/2005/8/layout/vList5"/>
    <dgm:cxn modelId="{67DD9198-29B1-4716-8F3D-230CBB125A20}" type="presParOf" srcId="{FB643BC1-81FB-43F4-96B6-1753B88D702B}" destId="{D6E88521-6A49-46D3-9FD8-799A51E9664E}" srcOrd="2" destOrd="0" presId="urn:microsoft.com/office/officeart/2005/8/layout/vList5"/>
    <dgm:cxn modelId="{32C6E5CD-EB7A-4AA4-900B-9FCACDA00886}" type="presParOf" srcId="{D6E88521-6A49-46D3-9FD8-799A51E9664E}" destId="{4CFFAD78-0454-43F8-9ED5-86AF586DAA05}" srcOrd="0" destOrd="0" presId="urn:microsoft.com/office/officeart/2005/8/layout/vList5"/>
    <dgm:cxn modelId="{3AA6B9C4-C518-4F4B-82A2-998658F7725C}" type="presParOf" srcId="{D6E88521-6A49-46D3-9FD8-799A51E9664E}" destId="{085CA5FD-5BE1-4803-B3ED-6AB98AD27244}" srcOrd="1" destOrd="0" presId="urn:microsoft.com/office/officeart/2005/8/layout/vList5"/>
    <dgm:cxn modelId="{1C6F50AC-6268-43B8-BBD1-D18C34D58513}" type="presParOf" srcId="{FB643BC1-81FB-43F4-96B6-1753B88D702B}" destId="{B78DC391-0704-49A1-A8A8-C1642F187479}" srcOrd="3" destOrd="0" presId="urn:microsoft.com/office/officeart/2005/8/layout/vList5"/>
    <dgm:cxn modelId="{AC895701-174F-4AF8-B3A8-A4545295E0A6}" type="presParOf" srcId="{FB643BC1-81FB-43F4-96B6-1753B88D702B}" destId="{27320BB8-CE55-455E-979D-3625B5D8F325}" srcOrd="4" destOrd="0" presId="urn:microsoft.com/office/officeart/2005/8/layout/vList5"/>
    <dgm:cxn modelId="{D2AA84E4-90EF-4B01-8E8D-6DD0FA2E0E85}" type="presParOf" srcId="{27320BB8-CE55-455E-979D-3625B5D8F325}" destId="{FBC2D3BD-D79D-4B76-9057-646A4AC2B4D5}" srcOrd="0" destOrd="0" presId="urn:microsoft.com/office/officeart/2005/8/layout/vList5"/>
    <dgm:cxn modelId="{797C203A-D915-4AAF-92B0-87AE0C9ED441}" type="presParOf" srcId="{27320BB8-CE55-455E-979D-3625B5D8F325}" destId="{B2F541C2-D9F3-48F1-88D3-F6CE27916C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ABC49-0479-419E-A2E5-1669D37EE816}">
      <dsp:nvSpPr>
        <dsp:cNvPr id="0" name=""/>
        <dsp:cNvSpPr/>
      </dsp:nvSpPr>
      <dsp:spPr>
        <a:xfrm rot="5400000">
          <a:off x="5945730" y="-2250925"/>
          <a:ext cx="1396999" cy="625339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Premium storage disks</a:t>
          </a:r>
        </a:p>
        <a:p>
          <a:pPr marL="228600" lvl="1" indent="-228600" algn="l" defTabSz="1111250">
            <a:lnSpc>
              <a:spcPct val="90000"/>
            </a:lnSpc>
            <a:spcBef>
              <a:spcPct val="0"/>
            </a:spcBef>
            <a:spcAft>
              <a:spcPct val="15000"/>
            </a:spcAft>
            <a:buChar char="•"/>
          </a:pPr>
          <a:r>
            <a:rPr lang="en-US" sz="2500" kern="1200" dirty="0"/>
            <a:t>Read-only caching</a:t>
          </a:r>
        </a:p>
      </dsp:txBody>
      <dsp:txXfrm rot="-5400000">
        <a:off x="3517533" y="245468"/>
        <a:ext cx="6185197" cy="1260607"/>
      </dsp:txXfrm>
    </dsp:sp>
    <dsp:sp modelId="{900EB703-985D-4A85-8BE5-C214B872CB89}">
      <dsp:nvSpPr>
        <dsp:cNvPr id="0" name=""/>
        <dsp:cNvSpPr/>
      </dsp:nvSpPr>
      <dsp:spPr>
        <a:xfrm>
          <a:off x="0" y="2645"/>
          <a:ext cx="3517533" cy="17462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General Purpose Performance</a:t>
          </a:r>
        </a:p>
      </dsp:txBody>
      <dsp:txXfrm>
        <a:off x="85245" y="87890"/>
        <a:ext cx="3347043" cy="1575759"/>
      </dsp:txXfrm>
    </dsp:sp>
    <dsp:sp modelId="{085CA5FD-5BE1-4803-B3ED-6AB98AD27244}">
      <dsp:nvSpPr>
        <dsp:cNvPr id="0" name=""/>
        <dsp:cNvSpPr/>
      </dsp:nvSpPr>
      <dsp:spPr>
        <a:xfrm rot="5400000">
          <a:off x="5945730" y="-417363"/>
          <a:ext cx="1396999" cy="6253393"/>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Premium storage disks</a:t>
          </a:r>
        </a:p>
        <a:p>
          <a:pPr marL="228600" lvl="1" indent="-228600" algn="l" defTabSz="1111250">
            <a:lnSpc>
              <a:spcPct val="90000"/>
            </a:lnSpc>
            <a:spcBef>
              <a:spcPct val="0"/>
            </a:spcBef>
            <a:spcAft>
              <a:spcPct val="15000"/>
            </a:spcAft>
            <a:buChar char="•"/>
          </a:pPr>
          <a:r>
            <a:rPr lang="en-US" sz="2500" kern="1200" dirty="0"/>
            <a:t>No caching</a:t>
          </a:r>
        </a:p>
      </dsp:txBody>
      <dsp:txXfrm rot="-5400000">
        <a:off x="3517533" y="2079030"/>
        <a:ext cx="6185197" cy="1260607"/>
      </dsp:txXfrm>
    </dsp:sp>
    <dsp:sp modelId="{4CFFAD78-0454-43F8-9ED5-86AF586DAA05}">
      <dsp:nvSpPr>
        <dsp:cNvPr id="0" name=""/>
        <dsp:cNvSpPr/>
      </dsp:nvSpPr>
      <dsp:spPr>
        <a:xfrm>
          <a:off x="0" y="1836208"/>
          <a:ext cx="3517533" cy="1746249"/>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Database </a:t>
          </a:r>
          <a:r>
            <a:rPr lang="en-US" sz="3500" kern="1200" dirty="0" err="1"/>
            <a:t>Logfiles</a:t>
          </a:r>
          <a:endParaRPr lang="en-US" sz="3500" kern="1200" dirty="0"/>
        </a:p>
      </dsp:txBody>
      <dsp:txXfrm>
        <a:off x="85245" y="1921453"/>
        <a:ext cx="3347043" cy="1575759"/>
      </dsp:txXfrm>
    </dsp:sp>
    <dsp:sp modelId="{B2F541C2-D9F3-48F1-88D3-F6CE27916C88}">
      <dsp:nvSpPr>
        <dsp:cNvPr id="0" name=""/>
        <dsp:cNvSpPr/>
      </dsp:nvSpPr>
      <dsp:spPr>
        <a:xfrm rot="5400000">
          <a:off x="5945730" y="1416198"/>
          <a:ext cx="1396999" cy="6253393"/>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Standard storage</a:t>
          </a:r>
        </a:p>
        <a:p>
          <a:pPr marL="228600" lvl="1" indent="-228600" algn="l" defTabSz="1111250">
            <a:lnSpc>
              <a:spcPct val="90000"/>
            </a:lnSpc>
            <a:spcBef>
              <a:spcPct val="0"/>
            </a:spcBef>
            <a:spcAft>
              <a:spcPct val="15000"/>
            </a:spcAft>
            <a:buChar char="•"/>
          </a:pPr>
          <a:r>
            <a:rPr lang="en-US" sz="2500" kern="1200" dirty="0"/>
            <a:t>Stripe for higher IOPS</a:t>
          </a:r>
        </a:p>
        <a:p>
          <a:pPr marL="228600" lvl="1" indent="-228600" algn="l" defTabSz="1111250">
            <a:lnSpc>
              <a:spcPct val="90000"/>
            </a:lnSpc>
            <a:spcBef>
              <a:spcPct val="0"/>
            </a:spcBef>
            <a:spcAft>
              <a:spcPct val="15000"/>
            </a:spcAft>
            <a:buChar char="•"/>
          </a:pPr>
          <a:r>
            <a:rPr lang="en-US" sz="2500" kern="1200" dirty="0"/>
            <a:t>No caching if &gt;4 disks</a:t>
          </a:r>
        </a:p>
      </dsp:txBody>
      <dsp:txXfrm rot="-5400000">
        <a:off x="3517533" y="3912591"/>
        <a:ext cx="6185197" cy="1260607"/>
      </dsp:txXfrm>
    </dsp:sp>
    <dsp:sp modelId="{FBC2D3BD-D79D-4B76-9057-646A4AC2B4D5}">
      <dsp:nvSpPr>
        <dsp:cNvPr id="0" name=""/>
        <dsp:cNvSpPr/>
      </dsp:nvSpPr>
      <dsp:spPr>
        <a:xfrm>
          <a:off x="0" y="3669770"/>
          <a:ext cx="3517533" cy="1746249"/>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Standard Performance</a:t>
          </a:r>
        </a:p>
      </dsp:txBody>
      <dsp:txXfrm>
        <a:off x="85245" y="3755015"/>
        <a:ext cx="3347043" cy="157575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3730D-FA6F-44AE-8DFC-FC40F70F5F38}" type="datetimeFigureOut">
              <a:rPr lang="de-DE" smtClean="0"/>
              <a:t>13.06.2018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4DC2F-32ED-4B91-B19B-BDB9631D77FA}" type="slidenum">
              <a:rPr lang="de-DE" smtClean="0"/>
              <a:t>‹#›</a:t>
            </a:fld>
            <a:endParaRPr lang="de-DE"/>
          </a:p>
        </p:txBody>
      </p:sp>
    </p:spTree>
    <p:extLst>
      <p:ext uri="{BB962C8B-B14F-4D97-AF65-F5344CB8AC3E}">
        <p14:creationId xmlns:p14="http://schemas.microsoft.com/office/powerpoint/2010/main" val="131393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msdn.microsoft.com/en-us/library/azure/dn690120.aspx"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msdn.microsoft.com/en-us/library/azure/dn690118.aspx" TargetMode="External"/><Relationship Id="rId4" Type="http://schemas.openxmlformats.org/officeDocument/2006/relationships/hyperlink" Target="http://msdn.microsoft.com/en-us/library/azure/dn630228.aspx"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sdn.microsoft.com/library/azure/dn690124.aspx"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msdn.microsoft.com/library/azure/dn133792.aspx" TargetMode="External"/><Relationship Id="rId4" Type="http://schemas.openxmlformats.org/officeDocument/2006/relationships/hyperlink" Target="https://msdn.microsoft.com/library/azure/dn690122.aspx"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azure.microsoft.com/blog/2014/10/29/networking-enterprise/"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msdn.microsoft.com/en-us/library/azure/dn848316.aspx" TargetMode="External"/><Relationship Id="rId4" Type="http://schemas.openxmlformats.org/officeDocument/2006/relationships/hyperlink" Target="https://anderseideblog.wordpress.com/2014/10/30/network-security-groups-in-azur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6BFB95-F7E9-4E12-8F4D-EDB340397A7D}" type="slidenum">
              <a:rPr lang="en-US" smtClean="0"/>
              <a:t>1</a:t>
            </a:fld>
            <a:endParaRPr lang="en-US"/>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23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688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sz="1100" dirty="0"/>
          </a:p>
          <a:p>
            <a:pPr lvl="0"/>
            <a:r>
              <a:rPr lang="en-US" dirty="0"/>
              <a:t>Explain the differences and relationship between </a:t>
            </a:r>
            <a:r>
              <a:rPr lang="en-US" dirty="0" err="1"/>
              <a:t>IaaS</a:t>
            </a:r>
            <a:r>
              <a:rPr lang="en-US" dirty="0"/>
              <a:t>, </a:t>
            </a:r>
            <a:r>
              <a:rPr lang="en-US" dirty="0" err="1"/>
              <a:t>PaaS</a:t>
            </a:r>
            <a:r>
              <a:rPr lang="en-US" dirty="0"/>
              <a:t>, and </a:t>
            </a:r>
            <a:r>
              <a:rPr lang="en-US" dirty="0" err="1"/>
              <a:t>SaaS</a:t>
            </a:r>
            <a:r>
              <a:rPr lang="en-US" dirty="0"/>
              <a:t> in more detail</a:t>
            </a:r>
            <a:endParaRPr lang="en-US" sz="1100" dirty="0"/>
          </a:p>
          <a:p>
            <a:pPr marL="0" indent="0">
              <a:buNone/>
            </a:pPr>
            <a:r>
              <a:rPr lang="en-US" b="1" dirty="0"/>
              <a:t>Speaker Notes</a:t>
            </a:r>
            <a:endParaRPr lang="en-US" sz="1100" dirty="0"/>
          </a:p>
          <a:p>
            <a:pPr lvl="0"/>
            <a:r>
              <a:rPr lang="en-US" dirty="0"/>
              <a:t>Another way to look at the cloud services taxonomy and how this taxonomy maps to the components in an IT infrastructure is as follows:</a:t>
            </a:r>
            <a:endParaRPr lang="en-US" sz="1100" dirty="0"/>
          </a:p>
          <a:p>
            <a:pPr lvl="1"/>
            <a:r>
              <a:rPr lang="en-US" dirty="0"/>
              <a:t>Packaged software: With packaged software, a customer would be responsible for managing the entire stack, ranging from the network connectivity to the applications</a:t>
            </a:r>
            <a:endParaRPr lang="en-US" sz="1100" dirty="0"/>
          </a:p>
          <a:p>
            <a:pPr lvl="1"/>
            <a:r>
              <a:rPr lang="en-US" dirty="0" err="1"/>
              <a:t>IaaS</a:t>
            </a:r>
            <a:r>
              <a:rPr lang="en-US" dirty="0"/>
              <a:t>:</a:t>
            </a:r>
          </a:p>
          <a:p>
            <a:pPr lvl="2"/>
            <a:r>
              <a:rPr lang="en-US" dirty="0"/>
              <a:t>With </a:t>
            </a:r>
            <a:r>
              <a:rPr lang="en-US" dirty="0" err="1"/>
              <a:t>IaaS</a:t>
            </a:r>
            <a:r>
              <a:rPr lang="en-US" dirty="0"/>
              <a:t>, the lower levels of the stack are managed by a vendor. Some of these components can be provided by traditional </a:t>
            </a:r>
            <a:r>
              <a:rPr lang="en-US" dirty="0" err="1"/>
              <a:t>hosters</a:t>
            </a:r>
            <a:r>
              <a:rPr lang="en-US" dirty="0"/>
              <a:t>. In fact, most of them have moved to a virtualized offering</a:t>
            </a:r>
            <a:endParaRPr lang="en-US" sz="1100" dirty="0"/>
          </a:p>
          <a:p>
            <a:pPr lvl="3"/>
            <a:r>
              <a:rPr lang="en-US" dirty="0"/>
              <a:t>Very few actually provide an OS</a:t>
            </a:r>
            <a:endParaRPr lang="en-US" sz="1100" dirty="0"/>
          </a:p>
          <a:p>
            <a:pPr lvl="3"/>
            <a:r>
              <a:rPr lang="en-US" dirty="0"/>
              <a:t>The customer is still responsible for managing the OS through the applications</a:t>
            </a:r>
            <a:endParaRPr lang="en-US" sz="1100" dirty="0"/>
          </a:p>
          <a:p>
            <a:pPr lvl="3"/>
            <a:r>
              <a:rPr lang="en-US" dirty="0"/>
              <a:t>An obvious benefit with </a:t>
            </a:r>
            <a:r>
              <a:rPr lang="en-US" dirty="0" err="1"/>
              <a:t>IaaS</a:t>
            </a:r>
            <a:r>
              <a:rPr lang="en-US" dirty="0"/>
              <a:t> is that it frees the developer from many concerns when provisioning physical or Virtual Machines (VMs)</a:t>
            </a:r>
            <a:endParaRPr lang="en-US" sz="1100" dirty="0"/>
          </a:p>
          <a:p>
            <a:pPr lvl="3"/>
            <a:r>
              <a:rPr lang="en-US" dirty="0"/>
              <a:t>This was one of the earliest and primary use cases for Amazon Web Services Elastic Cloud Compute (EC2)</a:t>
            </a:r>
            <a:endParaRPr lang="en-US" sz="1100" dirty="0"/>
          </a:p>
          <a:p>
            <a:pPr lvl="3"/>
            <a:r>
              <a:rPr lang="en-US" dirty="0"/>
              <a:t>Developers were able to readily provision VMs (Amazon Machine Images, abbreviated as AMIs) on EC2, develop and test solutions and, often, run the results in production</a:t>
            </a:r>
            <a:endParaRPr lang="en-US" sz="1100" dirty="0"/>
          </a:p>
          <a:p>
            <a:pPr lvl="3"/>
            <a:r>
              <a:rPr lang="en-US" dirty="0"/>
              <a:t>The only requirement was a credit card to pay for the services</a:t>
            </a:r>
            <a:endParaRPr lang="en-US" sz="1100" dirty="0"/>
          </a:p>
          <a:p>
            <a:pPr lvl="1"/>
            <a:r>
              <a:rPr lang="en-US" dirty="0" err="1"/>
              <a:t>PaaS</a:t>
            </a:r>
            <a:r>
              <a:rPr lang="en-US" dirty="0"/>
              <a:t>:</a:t>
            </a:r>
          </a:p>
          <a:p>
            <a:pPr lvl="2"/>
            <a:r>
              <a:rPr lang="en-US" dirty="0"/>
              <a:t>With </a:t>
            </a:r>
            <a:r>
              <a:rPr lang="en-US" dirty="0" err="1"/>
              <a:t>PaaS</a:t>
            </a:r>
            <a:r>
              <a:rPr lang="en-US" dirty="0"/>
              <a:t>, everything from the network connectivity through the runtime is provided and managed by the platform vendor</a:t>
            </a:r>
            <a:endParaRPr lang="en-US" sz="1100" dirty="0"/>
          </a:p>
          <a:p>
            <a:pPr lvl="3"/>
            <a:r>
              <a:rPr lang="en-US" dirty="0">
                <a:solidFill>
                  <a:srgbClr val="FF0000"/>
                </a:solidFill>
              </a:rPr>
              <a:t>Microsoft Azure fits best in this category today</a:t>
            </a:r>
            <a:endParaRPr lang="en-US" sz="1100" dirty="0">
              <a:solidFill>
                <a:srgbClr val="FF0000"/>
              </a:solidFill>
            </a:endParaRPr>
          </a:p>
          <a:p>
            <a:pPr lvl="3"/>
            <a:r>
              <a:rPr lang="en-US" dirty="0"/>
              <a:t>In fact, because we do not provide access to the underlying virtualization or OS </a:t>
            </a:r>
            <a:r>
              <a:rPr lang="en-US" dirty="0">
                <a:solidFill>
                  <a:srgbClr val="FF0000"/>
                </a:solidFill>
              </a:rPr>
              <a:t>today</a:t>
            </a:r>
            <a:r>
              <a:rPr lang="en-US" dirty="0"/>
              <a:t>, we are often referred to as not providing </a:t>
            </a:r>
            <a:r>
              <a:rPr lang="en-US" dirty="0" err="1"/>
              <a:t>IaaS</a:t>
            </a:r>
            <a:endParaRPr lang="en-US" sz="1100" dirty="0"/>
          </a:p>
          <a:p>
            <a:pPr lvl="3"/>
            <a:r>
              <a:rPr lang="en-US" dirty="0" err="1"/>
              <a:t>PaaS</a:t>
            </a:r>
            <a:r>
              <a:rPr lang="en-US" dirty="0"/>
              <a:t> offerings further reduce the developer burden by additionally supporting the platform runtime and related application services</a:t>
            </a:r>
            <a:endParaRPr lang="en-US" sz="1100" dirty="0"/>
          </a:p>
          <a:p>
            <a:pPr lvl="3"/>
            <a:r>
              <a:rPr lang="en-US" dirty="0"/>
              <a:t>With </a:t>
            </a:r>
            <a:r>
              <a:rPr lang="en-US" dirty="0" err="1"/>
              <a:t>PaaS</a:t>
            </a:r>
            <a:r>
              <a:rPr lang="en-US" dirty="0"/>
              <a:t>, the developer can immediately begin creating the business logic for an application</a:t>
            </a:r>
            <a:endParaRPr lang="en-US" sz="1100" dirty="0"/>
          </a:p>
          <a:p>
            <a:pPr lvl="3"/>
            <a:r>
              <a:rPr lang="en-US" dirty="0"/>
              <a:t>Potentially, the increase in productivity is considerable. In addition, since the hardware and operational aspects of the cloud platform are also managed by the cloud platform provider, applications can quickly be taken from an idea to reality</a:t>
            </a:r>
            <a:endParaRPr lang="en-US" sz="1100" dirty="0"/>
          </a:p>
          <a:p>
            <a:r>
              <a:rPr lang="en-US" dirty="0"/>
              <a:t>SaaS:</a:t>
            </a:r>
          </a:p>
          <a:p>
            <a:pPr lvl="1"/>
            <a:r>
              <a:rPr lang="en-US" dirty="0"/>
              <a:t>Finally, with SaaS, a vendor provides the application and abstracts you from all of the underlying components</a:t>
            </a:r>
            <a:endParaRPr lang="en-US" sz="1100" dirty="0"/>
          </a:p>
          <a:p>
            <a:pPr lvl="3"/>
            <a:endParaRPr lang="en-US" dirty="0"/>
          </a:p>
        </p:txBody>
      </p:sp>
      <p:sp>
        <p:nvSpPr>
          <p:cNvPr id="8" name="Rectangle 7"/>
          <p:cNvSpPr/>
          <p:nvPr/>
        </p:nvSpPr>
        <p:spPr>
          <a:xfrm>
            <a:off x="-2794000" y="750732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04 October 2013
</a:t>
            </a:r>
            <a:r>
              <a:rPr lang="en-US" sz="1100" dirty="0">
                <a:latin typeface="Calibri"/>
              </a:rPr>
              <a:t>Kindly provide substantiation for the claim made against third-party software.</a:t>
            </a:r>
          </a:p>
        </p:txBody>
      </p:sp>
    </p:spTree>
    <p:extLst>
      <p:ext uri="{BB962C8B-B14F-4D97-AF65-F5344CB8AC3E}">
        <p14:creationId xmlns:p14="http://schemas.microsoft.com/office/powerpoint/2010/main" val="182525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347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von den azure </a:t>
            </a:r>
            <a:r>
              <a:rPr lang="en-US" dirty="0" err="1"/>
              <a:t>quickstart</a:t>
            </a:r>
            <a:r>
              <a:rPr lang="en-US" dirty="0"/>
              <a:t> templates….</a:t>
            </a:r>
          </a:p>
          <a:p>
            <a:r>
              <a:rPr lang="en-US" dirty="0"/>
              <a:t>re-deployment </a:t>
            </a:r>
            <a:r>
              <a:rPr lang="en-US" dirty="0" err="1"/>
              <a:t>einer</a:t>
            </a:r>
            <a:r>
              <a:rPr lang="en-US" dirty="0"/>
              <a:t> </a:t>
            </a:r>
            <a:r>
              <a:rPr lang="en-US" dirty="0" err="1"/>
              <a:t>lösung</a:t>
            </a:r>
            <a:r>
              <a:rPr lang="en-US" dirty="0"/>
              <a:t> </a:t>
            </a:r>
            <a:r>
              <a:rPr lang="en-US" dirty="0" err="1"/>
              <a:t>aus</a:t>
            </a:r>
            <a:r>
              <a:rPr lang="en-US" dirty="0"/>
              <a:t> Azure </a:t>
            </a:r>
            <a:r>
              <a:rPr lang="en-US" dirty="0" err="1"/>
              <a:t>heraus</a:t>
            </a:r>
            <a:r>
              <a:rPr lang="en-US" dirty="0"/>
              <a:t>….</a:t>
            </a:r>
            <a:endParaRPr lang="de-DE" dirty="0"/>
          </a:p>
        </p:txBody>
      </p:sp>
      <p:sp>
        <p:nvSpPr>
          <p:cNvPr id="4" name="Slide Number Placeholder 3"/>
          <p:cNvSpPr>
            <a:spLocks noGrp="1"/>
          </p:cNvSpPr>
          <p:nvPr>
            <p:ph type="sldNum" sz="quarter" idx="10"/>
          </p:nvPr>
        </p:nvSpPr>
        <p:spPr/>
        <p:txBody>
          <a:bodyPr/>
          <a:lstStyle/>
          <a:p>
            <a:fld id="{7AB85ADC-2746-4D2E-9A8F-59D8701FABFC}" type="slidenum">
              <a:rPr lang="de-DE" smtClean="0"/>
              <a:t>15</a:t>
            </a:fld>
            <a:endParaRPr lang="de-DE"/>
          </a:p>
        </p:txBody>
      </p:sp>
    </p:spTree>
    <p:extLst>
      <p:ext uri="{BB962C8B-B14F-4D97-AF65-F5344CB8AC3E}">
        <p14:creationId xmlns:p14="http://schemas.microsoft.com/office/powerpoint/2010/main" val="428626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6/13/2018 9:37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324383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17</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819721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AzureRmLocation</a:t>
            </a:r>
            <a:r>
              <a:rPr lang="en-US" sz="1200" kern="1200" dirty="0">
                <a:solidFill>
                  <a:schemeClr val="tx1"/>
                </a:solidFill>
                <a:latin typeface="+mn-lt"/>
                <a:ea typeface="+mn-ea"/>
                <a:cs typeface="+mn-cs"/>
              </a:rPr>
              <a:t> | ft </a:t>
            </a:r>
            <a:r>
              <a:rPr lang="en-US" sz="1200" kern="1200" dirty="0" err="1">
                <a:solidFill>
                  <a:schemeClr val="tx1"/>
                </a:solidFill>
                <a:latin typeface="+mn-lt"/>
                <a:ea typeface="+mn-ea"/>
                <a:cs typeface="+mn-cs"/>
              </a:rPr>
              <a:t>Displayname</a:t>
            </a:r>
            <a:r>
              <a:rPr lang="en-US" sz="1200" kern="1200" dirty="0">
                <a:solidFill>
                  <a:schemeClr val="tx1"/>
                </a:solidFill>
                <a:latin typeface="+mn-lt"/>
                <a:ea typeface="+mn-ea"/>
                <a:cs typeface="+mn-cs"/>
              </a:rPr>
              <a:t>,@{Label="</a:t>
            </a:r>
            <a:r>
              <a:rPr lang="en-US" sz="1200" kern="1200" dirty="0" err="1">
                <a:solidFill>
                  <a:schemeClr val="tx1"/>
                </a:solidFill>
                <a:latin typeface="+mn-lt"/>
                <a:ea typeface="+mn-ea"/>
                <a:cs typeface="+mn-cs"/>
              </a:rPr>
              <a:t>Count";Expression</a:t>
            </a:r>
            <a:r>
              <a:rPr lang="en-US" sz="1200" kern="1200" dirty="0">
                <a:solidFill>
                  <a:schemeClr val="tx1"/>
                </a:solidFill>
                <a:latin typeface="+mn-lt"/>
                <a:ea typeface="+mn-ea"/>
                <a:cs typeface="+mn-cs"/>
              </a:rPr>
              <a:t> = {(Get-</a:t>
            </a:r>
            <a:r>
              <a:rPr lang="en-US" sz="1200" kern="1200" dirty="0" err="1">
                <a:solidFill>
                  <a:schemeClr val="tx1"/>
                </a:solidFill>
                <a:latin typeface="+mn-lt"/>
                <a:ea typeface="+mn-ea"/>
                <a:cs typeface="+mn-cs"/>
              </a:rPr>
              <a:t>AzureRmVMSize</a:t>
            </a:r>
            <a:r>
              <a:rPr lang="en-US" sz="1200" kern="1200" dirty="0">
                <a:solidFill>
                  <a:schemeClr val="tx1"/>
                </a:solidFill>
                <a:latin typeface="+mn-lt"/>
                <a:ea typeface="+mn-ea"/>
                <a:cs typeface="+mn-cs"/>
              </a:rPr>
              <a:t> -Location $_.Location).count}} -</a:t>
            </a:r>
            <a:r>
              <a:rPr lang="en-US" sz="1200" kern="1200" dirty="0" err="1">
                <a:solidFill>
                  <a:schemeClr val="tx1"/>
                </a:solidFill>
                <a:latin typeface="+mn-lt"/>
                <a:ea typeface="+mn-ea"/>
                <a:cs typeface="+mn-cs"/>
              </a:rPr>
              <a:t>AutoSize</a:t>
            </a:r>
            <a:r>
              <a:rPr lang="en-US" sz="1200" kern="1200" dirty="0">
                <a:solidFill>
                  <a:schemeClr val="tx1"/>
                </a:solidFill>
                <a:latin typeface="+mn-lt"/>
                <a:ea typeface="+mn-ea"/>
                <a:cs typeface="+mn-cs"/>
              </a:rPr>
              <a:t> </a:t>
            </a:r>
          </a:p>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18</a:t>
            </a:fld>
            <a:endParaRPr lang="de-DE"/>
          </a:p>
        </p:txBody>
      </p:sp>
    </p:spTree>
    <p:extLst>
      <p:ext uri="{BB962C8B-B14F-4D97-AF65-F5344CB8AC3E}">
        <p14:creationId xmlns:p14="http://schemas.microsoft.com/office/powerpoint/2010/main" val="3411309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c:\windows\system32\WindowsPowerShell\v1.0\PowerShell_ISE.exe -file "C:\work\work\1_Daten &amp; Wissensspeicher\</a:t>
            </a:r>
            <a:r>
              <a:rPr lang="de-DE" dirty="0" err="1"/>
              <a:t>My</a:t>
            </a:r>
            <a:r>
              <a:rPr lang="de-DE" dirty="0"/>
              <a:t> Talks\CDC-Germany 2018\Azure für Einsteiger – oder IaaS Konzepte die IT Pros über die MS Cloud kennen sollten.ps1"</a:t>
            </a:r>
          </a:p>
        </p:txBody>
      </p:sp>
      <p:sp>
        <p:nvSpPr>
          <p:cNvPr id="4" name="Slide Number Placeholder 3"/>
          <p:cNvSpPr>
            <a:spLocks noGrp="1"/>
          </p:cNvSpPr>
          <p:nvPr>
            <p:ph type="sldNum" sz="quarter" idx="10"/>
          </p:nvPr>
        </p:nvSpPr>
        <p:spPr/>
        <p:txBody>
          <a:bodyPr/>
          <a:lstStyle/>
          <a:p>
            <a:fld id="{D064DC2F-32ED-4B91-B19B-BDB9631D77FA}" type="slidenum">
              <a:rPr lang="de-DE" smtClean="0"/>
              <a:t>19</a:t>
            </a:fld>
            <a:endParaRPr lang="de-DE"/>
          </a:p>
        </p:txBody>
      </p:sp>
    </p:spTree>
    <p:extLst>
      <p:ext uri="{BB962C8B-B14F-4D97-AF65-F5344CB8AC3E}">
        <p14:creationId xmlns:p14="http://schemas.microsoft.com/office/powerpoint/2010/main" val="1586111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20</a:t>
            </a:fld>
            <a:endParaRPr lang="de-DE"/>
          </a:p>
        </p:txBody>
      </p:sp>
    </p:spTree>
    <p:extLst>
      <p:ext uri="{BB962C8B-B14F-4D97-AF65-F5344CB8AC3E}">
        <p14:creationId xmlns:p14="http://schemas.microsoft.com/office/powerpoint/2010/main" val="274915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73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Dv3-Series verfügt über die gleichen Prozessoren wie die Dv2-Serie, aber in einer Hyper-Threading-Konfiguration -&gt; haben weniger Rechenpower und sind daher günstiger zu haben.</a:t>
            </a:r>
          </a:p>
          <a:p>
            <a:r>
              <a:rPr lang="en-US" dirty="0"/>
              <a:t>P</a:t>
            </a:r>
            <a:r>
              <a:rPr lang="de-DE" dirty="0"/>
              <a:t>reisunterschied</a:t>
            </a:r>
          </a:p>
          <a:p>
            <a:endParaRPr lang="en-US" dirty="0"/>
          </a:p>
          <a:p>
            <a:r>
              <a:rPr lang="en-US" dirty="0"/>
              <a:t>-</a:t>
            </a:r>
            <a:r>
              <a:rPr lang="de-DE" dirty="0"/>
              <a:t>&gt;Demo machen mit den ACUs…</a:t>
            </a:r>
          </a:p>
        </p:txBody>
      </p:sp>
      <p:sp>
        <p:nvSpPr>
          <p:cNvPr id="4" name="Slide Number Placeholder 3"/>
          <p:cNvSpPr>
            <a:spLocks noGrp="1"/>
          </p:cNvSpPr>
          <p:nvPr>
            <p:ph type="sldNum" sz="quarter" idx="10"/>
          </p:nvPr>
        </p:nvSpPr>
        <p:spPr/>
        <p:txBody>
          <a:bodyPr/>
          <a:lstStyle/>
          <a:p>
            <a:fld id="{D064DC2F-32ED-4B91-B19B-BDB9631D77FA}" type="slidenum">
              <a:rPr lang="de-DE" smtClean="0"/>
              <a:t>21</a:t>
            </a:fld>
            <a:endParaRPr lang="de-DE"/>
          </a:p>
        </p:txBody>
      </p:sp>
    </p:spTree>
    <p:extLst>
      <p:ext uri="{BB962C8B-B14F-4D97-AF65-F5344CB8AC3E}">
        <p14:creationId xmlns:p14="http://schemas.microsoft.com/office/powerpoint/2010/main" val="63909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22</a:t>
            </a:fld>
            <a:endParaRPr lang="de-DE"/>
          </a:p>
        </p:txBody>
      </p:sp>
    </p:spTree>
    <p:extLst>
      <p:ext uri="{BB962C8B-B14F-4D97-AF65-F5344CB8AC3E}">
        <p14:creationId xmlns:p14="http://schemas.microsoft.com/office/powerpoint/2010/main" val="996847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dirty="0"/>
              <a:t>[General Purpose]</a:t>
            </a:r>
          </a:p>
          <a:p>
            <a:r>
              <a:rPr lang="de-DE" dirty="0"/>
              <a:t>A Series – „Anfänger“</a:t>
            </a:r>
          </a:p>
          <a:p>
            <a:r>
              <a:rPr lang="de-DE" dirty="0"/>
              <a:t>D Series – CPU++ , SSD für Temp Disk (D:)</a:t>
            </a:r>
          </a:p>
          <a:p>
            <a:r>
              <a:rPr lang="de-DE" dirty="0"/>
              <a:t>Dv2 –  wie D + schnellere Host CPU+++</a:t>
            </a:r>
          </a:p>
          <a:p>
            <a:r>
              <a:rPr lang="de-DE" dirty="0"/>
              <a:t>Dv3 – gleiche CPU wie Dv2 aber Hyperthreading an -&gt; weniger €</a:t>
            </a:r>
          </a:p>
        </p:txBody>
      </p:sp>
      <p:sp>
        <p:nvSpPr>
          <p:cNvPr id="4" name="Slide Number Placeholder 3"/>
          <p:cNvSpPr>
            <a:spLocks noGrp="1"/>
          </p:cNvSpPr>
          <p:nvPr>
            <p:ph type="sldNum" sz="quarter" idx="10"/>
          </p:nvPr>
        </p:nvSpPr>
        <p:spPr/>
        <p:txBody>
          <a:bodyPr/>
          <a:lstStyle/>
          <a:p>
            <a:fld id="{D064DC2F-32ED-4B91-B19B-BDB9631D77FA}" type="slidenum">
              <a:rPr lang="de-DE" smtClean="0"/>
              <a:t>25</a:t>
            </a:fld>
            <a:endParaRPr lang="de-DE"/>
          </a:p>
        </p:txBody>
      </p:sp>
    </p:spTree>
    <p:extLst>
      <p:ext uri="{BB962C8B-B14F-4D97-AF65-F5344CB8AC3E}">
        <p14:creationId xmlns:p14="http://schemas.microsoft.com/office/powerpoint/2010/main" val="3954094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kosten sind im übrigen gleich….</a:t>
            </a:r>
          </a:p>
        </p:txBody>
      </p:sp>
      <p:sp>
        <p:nvSpPr>
          <p:cNvPr id="4" name="Slide Number Placeholder 3"/>
          <p:cNvSpPr>
            <a:spLocks noGrp="1"/>
          </p:cNvSpPr>
          <p:nvPr>
            <p:ph type="sldNum" sz="quarter" idx="10"/>
          </p:nvPr>
        </p:nvSpPr>
        <p:spPr/>
        <p:txBody>
          <a:bodyPr/>
          <a:lstStyle/>
          <a:p>
            <a:fld id="{D064DC2F-32ED-4B91-B19B-BDB9631D77FA}" type="slidenum">
              <a:rPr lang="de-DE" smtClean="0"/>
              <a:t>26</a:t>
            </a:fld>
            <a:endParaRPr lang="de-DE"/>
          </a:p>
        </p:txBody>
      </p:sp>
    </p:spTree>
    <p:extLst>
      <p:ext uri="{BB962C8B-B14F-4D97-AF65-F5344CB8AC3E}">
        <p14:creationId xmlns:p14="http://schemas.microsoft.com/office/powerpoint/2010/main" val="322764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28</a:t>
            </a:fld>
            <a:endParaRPr lang="de-DE"/>
          </a:p>
        </p:txBody>
      </p:sp>
    </p:spTree>
    <p:extLst>
      <p:ext uri="{BB962C8B-B14F-4D97-AF65-F5344CB8AC3E}">
        <p14:creationId xmlns:p14="http://schemas.microsoft.com/office/powerpoint/2010/main" val="3975384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Temporary disk – this</a:t>
            </a:r>
            <a:r>
              <a:rPr lang="en-US" baseline="0" dirty="0"/>
              <a:t> disk is not persistent.  Great for log files, temporary installation files.  Etc.  </a:t>
            </a:r>
          </a:p>
          <a:p>
            <a:endParaRPr lang="en-US" baseline="0" dirty="0"/>
          </a:p>
          <a:p>
            <a:r>
              <a:rPr lang="en-US" baseline="0" dirty="0"/>
              <a:t>Can add additional data disk</a:t>
            </a:r>
            <a:endParaRPr lang="en-US" dirty="0"/>
          </a:p>
        </p:txBody>
      </p:sp>
      <p:sp>
        <p:nvSpPr>
          <p:cNvPr id="4" name="Footer Placeholder 3"/>
          <p:cNvSpPr>
            <a:spLocks noGrp="1"/>
          </p:cNvSpPr>
          <p:nvPr>
            <p:ph type="ftr" sz="quarter" idx="10"/>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1404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30</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2639106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When their saves – its done 3</a:t>
            </a:r>
            <a:r>
              <a:rPr lang="en-US" baseline="0" dirty="0"/>
              <a:t> times before we even say its done.  They are in the form of VHDs.  </a:t>
            </a:r>
          </a:p>
          <a:p>
            <a:endParaRPr lang="en-US" baseline="0" dirty="0"/>
          </a:p>
          <a:p>
            <a:r>
              <a:rPr lang="en-US" baseline="0" dirty="0"/>
              <a:t>We do limit them to 1 TB.  </a:t>
            </a:r>
          </a:p>
          <a:p>
            <a:endParaRPr lang="en-US" baseline="0" dirty="0"/>
          </a:p>
          <a:p>
            <a:r>
              <a:rPr lang="en-US" baseline="0" dirty="0"/>
              <a:t>Premium storage is a lot higher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31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31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1E76DAC-4389-45FA-ACC3-E28A6BAE08A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8336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defTabSz="942761">
              <a:spcAft>
                <a:spcPts val="344"/>
              </a:spcAft>
              <a:defRPr/>
            </a:pPr>
            <a:r>
              <a:rPr lang="en-US" dirty="0"/>
              <a:t>Geopolitical boundaries</a:t>
            </a:r>
          </a:p>
          <a:p>
            <a:pPr defTabSz="942761">
              <a:spcAft>
                <a:spcPts val="344"/>
              </a:spcAft>
              <a:defRPr/>
            </a:pPr>
            <a:endParaRPr lang="en-US" dirty="0"/>
          </a:p>
          <a:p>
            <a:pPr defTabSz="942761">
              <a:spcAft>
                <a:spcPts val="344"/>
              </a:spcAft>
              <a:defRPr/>
            </a:pPr>
            <a:r>
              <a:rPr lang="en-US" dirty="0"/>
              <a:t>Regional</a:t>
            </a:r>
            <a:r>
              <a:rPr lang="en-US" baseline="0" dirty="0"/>
              <a:t> datacenter</a:t>
            </a:r>
          </a:p>
          <a:p>
            <a:pPr defTabSz="942761">
              <a:spcAft>
                <a:spcPts val="344"/>
              </a:spcAft>
              <a:defRPr/>
            </a:pPr>
            <a:endParaRPr lang="en-US" baseline="0" dirty="0"/>
          </a:p>
          <a:p>
            <a:pPr defTabSz="942761">
              <a:spcAft>
                <a:spcPts val="344"/>
              </a:spcAft>
              <a:defRPr/>
            </a:pPr>
            <a:r>
              <a:rPr lang="en-US" baseline="0" dirty="0"/>
              <a:t>Not coping from Europe to the US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31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31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75659E-D8FA-4F9E-8546-5AE0E347C6D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170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37</a:t>
            </a:fld>
            <a:endParaRPr lang="en-US"/>
          </a:p>
        </p:txBody>
      </p:sp>
      <p:sp>
        <p:nvSpPr>
          <p:cNvPr id="10" name="Notes Placeholder 9"/>
          <p:cNvSpPr>
            <a:spLocks noGrp="1"/>
          </p:cNvSpPr>
          <p:nvPr>
            <p:ph type="body" idx="1"/>
          </p:nvPr>
        </p:nvSpPr>
        <p:spPr/>
        <p:txBody>
          <a:bodyPr/>
          <a:lstStyle/>
          <a:p>
            <a:pPr marL="0" indent="0">
              <a:buNone/>
            </a:pPr>
            <a:r>
              <a:rPr lang="en-US" dirty="0"/>
              <a:t>Persistent Disk Management</a:t>
            </a:r>
          </a:p>
          <a:p>
            <a:pPr lvl="0"/>
            <a:r>
              <a:rPr lang="en-US" dirty="0"/>
              <a:t>The OS </a:t>
            </a:r>
            <a:r>
              <a:rPr lang="en-US" dirty="0" err="1">
                <a:solidFill>
                  <a:srgbClr val="FF0000"/>
                </a:solidFill>
              </a:rPr>
              <a:t>Ddisk</a:t>
            </a:r>
            <a:r>
              <a:rPr lang="en-US" dirty="0"/>
              <a:t> is up to 127 GB and the data disk is 1TB</a:t>
            </a:r>
          </a:p>
          <a:p>
            <a:pPr lvl="0"/>
            <a:r>
              <a:rPr lang="en-US" dirty="0"/>
              <a:t>The </a:t>
            </a:r>
            <a:r>
              <a:rPr lang="en-US" b="1" dirty="0"/>
              <a:t>D:\ </a:t>
            </a:r>
            <a:r>
              <a:rPr lang="en-US" dirty="0"/>
              <a:t>drive is for non-persistent cache</a:t>
            </a:r>
          </a:p>
          <a:p>
            <a:pPr lvl="0"/>
            <a:r>
              <a:rPr lang="en-US" dirty="0"/>
              <a:t>The </a:t>
            </a:r>
            <a:r>
              <a:rPr lang="en-US" b="1" dirty="0"/>
              <a:t>C:\ </a:t>
            </a:r>
            <a:r>
              <a:rPr lang="en-US" dirty="0"/>
              <a:t>drive is the OS disk</a:t>
            </a:r>
          </a:p>
          <a:p>
            <a:pPr lvl="0"/>
            <a:r>
              <a:rPr lang="en-US" b="1" dirty="0">
                <a:solidFill>
                  <a:srgbClr val="FF0000"/>
                </a:solidFill>
              </a:rPr>
              <a:t>E:\ </a:t>
            </a:r>
            <a:r>
              <a:rPr lang="en-US" dirty="0">
                <a:solidFill>
                  <a:srgbClr val="FF0000"/>
                </a:solidFill>
              </a:rPr>
              <a:t>and all subsequent drive letters represent data disks</a:t>
            </a:r>
          </a:p>
        </p:txBody>
      </p:sp>
      <p:sp>
        <p:nvSpPr>
          <p:cNvPr id="6" name="Slide Image Placeholder 5"/>
          <p:cNvSpPr>
            <a:spLocks noGrp="1" noRot="1" noChangeAspect="1"/>
          </p:cNvSpPr>
          <p:nvPr>
            <p:ph type="sldImg"/>
          </p:nvPr>
        </p:nvSpPr>
        <p:spPr>
          <a:xfrm>
            <a:off x="384175" y="484188"/>
            <a:ext cx="6096000" cy="3429000"/>
          </a:xfrm>
        </p:spPr>
      </p:sp>
      <p:sp>
        <p:nvSpPr>
          <p:cNvPr id="3" name="Rectangle 2"/>
          <p:cNvSpPr/>
          <p:nvPr/>
        </p:nvSpPr>
        <p:spPr>
          <a:xfrm>
            <a:off x="-2857500" y="469900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Kindly validate the edit</a:t>
            </a:r>
          </a:p>
        </p:txBody>
      </p:sp>
      <p:sp>
        <p:nvSpPr>
          <p:cNvPr id="7" name="Rectangle 6"/>
          <p:cNvSpPr/>
          <p:nvPr/>
        </p:nvSpPr>
        <p:spPr>
          <a:xfrm>
            <a:off x="-2857500" y="344170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Is this supposed to be “</a:t>
            </a:r>
            <a:r>
              <a:rPr lang="en-US" sz="1100" dirty="0" err="1">
                <a:latin typeface="Calibri"/>
              </a:rPr>
              <a:t>Ddisk</a:t>
            </a:r>
            <a:r>
              <a:rPr lang="en-US" sz="1100" dirty="0">
                <a:latin typeface="Calibri"/>
              </a:rPr>
              <a:t>” or just “disk”?</a:t>
            </a:r>
          </a:p>
        </p:txBody>
      </p:sp>
    </p:spTree>
    <p:extLst>
      <p:ext uri="{BB962C8B-B14F-4D97-AF65-F5344CB8AC3E}">
        <p14:creationId xmlns:p14="http://schemas.microsoft.com/office/powerpoint/2010/main" val="221363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4452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39</a:t>
            </a:fld>
            <a:endParaRPr lang="en-US"/>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pPr marL="0" indent="0">
              <a:buNone/>
            </a:pPr>
            <a:r>
              <a:rPr lang="en-US" b="1" dirty="0"/>
              <a:t>Slide Objective</a:t>
            </a:r>
            <a:endParaRPr lang="en-US" dirty="0"/>
          </a:p>
          <a:p>
            <a:pPr marL="0" indent="0">
              <a:buNone/>
            </a:pPr>
            <a:r>
              <a:rPr lang="en-US" dirty="0"/>
              <a:t>Explain the workflow for creating a custom image in the cloud.</a:t>
            </a:r>
          </a:p>
          <a:p>
            <a:pPr marL="0" indent="0">
              <a:buNone/>
            </a:pPr>
            <a:r>
              <a:rPr lang="en-US" b="1" dirty="0"/>
              <a:t>Notes</a:t>
            </a:r>
            <a:endParaRPr lang="en-US" dirty="0"/>
          </a:p>
          <a:p>
            <a:pPr marL="0" indent="0">
              <a:buNone/>
            </a:pPr>
            <a:r>
              <a:rPr lang="en-US" dirty="0"/>
              <a:t>This use case is about using the Capture feature of </a:t>
            </a:r>
            <a:r>
              <a:rPr lang="en-US" dirty="0" err="1"/>
              <a:t>IaaS</a:t>
            </a:r>
            <a:r>
              <a:rPr lang="en-US" dirty="0"/>
              <a:t> to create OS images. You start with a base Virtual Hard Disk (VHD) and then customize it with software binaries, registry settings etc. Next, you run </a:t>
            </a:r>
            <a:r>
              <a:rPr lang="en-US" i="1" dirty="0"/>
              <a:t>sysprep.exe</a:t>
            </a:r>
            <a:r>
              <a:rPr lang="en-US" dirty="0"/>
              <a:t> and generalize/shutdown the OS. You can then upload it, if the image is being coming from on-premises, or click the capture button if you created the VM in the cloud.</a:t>
            </a:r>
          </a:p>
          <a:p>
            <a:pPr marL="0" indent="0">
              <a:buNone/>
            </a:pPr>
            <a:r>
              <a:rPr lang="en-US" dirty="0"/>
              <a:t>Capture allows you to take a generalized VM and save the underlying VHD as a new image in your Image library.</a:t>
            </a:r>
          </a:p>
          <a:p>
            <a:pPr marL="0" indent="0">
              <a:buNone/>
            </a:pPr>
            <a:r>
              <a:rPr lang="en-US" b="1" dirty="0"/>
              <a:t>Disks and Images</a:t>
            </a:r>
            <a:endParaRPr lang="en-US" dirty="0"/>
          </a:p>
          <a:p>
            <a:pPr lvl="0"/>
            <a:r>
              <a:rPr lang="en-US" dirty="0"/>
              <a:t>The idea of disks and images are key concepts related to VMs</a:t>
            </a:r>
          </a:p>
          <a:p>
            <a:pPr lvl="1"/>
            <a:r>
              <a:rPr lang="en-US" dirty="0"/>
              <a:t>The difference is between OS images provided by Microsoft, users or partners.</a:t>
            </a:r>
          </a:p>
          <a:p>
            <a:pPr lvl="1"/>
            <a:r>
              <a:rPr lang="en-US" dirty="0"/>
              <a:t>The difference is the fact that those images have been </a:t>
            </a:r>
            <a:r>
              <a:rPr lang="en-US" dirty="0" err="1"/>
              <a:t>sysprepped</a:t>
            </a:r>
            <a:r>
              <a:rPr lang="en-US" dirty="0"/>
              <a:t> and generalized</a:t>
            </a:r>
          </a:p>
          <a:p>
            <a:pPr lvl="1"/>
            <a:r>
              <a:rPr lang="en-US" dirty="0"/>
              <a:t>They can be uploaded, or captured</a:t>
            </a:r>
          </a:p>
          <a:p>
            <a:pPr lvl="1"/>
            <a:r>
              <a:rPr lang="en-US" dirty="0"/>
              <a:t>You can create them, add whatever you need, then capture for repeated use</a:t>
            </a:r>
          </a:p>
          <a:p>
            <a:pPr lvl="1"/>
            <a:r>
              <a:rPr lang="en-US" dirty="0"/>
              <a:t>We are seeing customers who want to install SharePoint in one of these images, save it, and use it</a:t>
            </a:r>
          </a:p>
          <a:p>
            <a:pPr lvl="1"/>
            <a:r>
              <a:rPr lang="en-US" dirty="0"/>
              <a:t>For disks, this represents a </a:t>
            </a:r>
            <a:r>
              <a:rPr lang="en-US" b="1" dirty="0"/>
              <a:t>.</a:t>
            </a:r>
            <a:r>
              <a:rPr lang="en-US" b="1" dirty="0" err="1"/>
              <a:t>vhd</a:t>
            </a:r>
            <a:r>
              <a:rPr lang="en-US" dirty="0"/>
              <a:t> machine that you have already booted up somewhere and that is running </a:t>
            </a:r>
            <a:r>
              <a:rPr lang="en-US" dirty="0" err="1"/>
              <a:t>sysprep</a:t>
            </a:r>
            <a:r>
              <a:rPr lang="en-US" dirty="0"/>
              <a:t> on, may ruin something in its environment. Also, it is a little more risky because if you do not already have remote desktop set up on the image, you would not be able to turn it on in the Cloud like Microsoft does for the OS images. Otherwise, the process is the same as how it works in Microsoft Azure, where an ISO is created, an unattended.xml file and storage is used</a:t>
            </a:r>
          </a:p>
        </p:txBody>
      </p:sp>
    </p:spTree>
    <p:extLst>
      <p:ext uri="{BB962C8B-B14F-4D97-AF65-F5344CB8AC3E}">
        <p14:creationId xmlns:p14="http://schemas.microsoft.com/office/powerpoint/2010/main" val="2682357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40</a:t>
            </a:fld>
            <a:endParaRPr lang="en-US"/>
          </a:p>
        </p:txBody>
      </p:sp>
      <p:sp>
        <p:nvSpPr>
          <p:cNvPr id="8" name="Rectangle 7"/>
          <p:cNvSpPr/>
          <p:nvPr/>
        </p:nvSpPr>
        <p:spPr>
          <a:xfrm>
            <a:off x="-2857500" y="5868336"/>
            <a:ext cx="3175000" cy="1277273"/>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Gaiyasi:</a:t>
            </a:r>
          </a:p>
          <a:p>
            <a:r>
              <a:rPr lang="en-US" sz="1100" i="1" dirty="0"/>
              <a:t>Thursday, October 03, 2013 </a:t>
            </a:r>
            <a:r>
              <a:rPr lang="en-US" sz="1100" i="1" dirty="0">
                <a:latin typeface="Calibri"/>
              </a:rPr>
              <a:t>
</a:t>
            </a:r>
          </a:p>
          <a:p>
            <a:r>
              <a:rPr lang="en-US" sz="1100" dirty="0"/>
              <a:t>Kindly expand AWS. Is it a reference to Amazon Web Services?</a:t>
            </a:r>
          </a:p>
          <a:p>
            <a:endParaRPr lang="en-US" sz="1100" dirty="0"/>
          </a:p>
          <a:p>
            <a:endParaRPr lang="en-US" sz="1100" dirty="0"/>
          </a:p>
        </p:txBody>
      </p:sp>
      <p:sp>
        <p:nvSpPr>
          <p:cNvPr id="10" name="Rectangle 9"/>
          <p:cNvSpPr/>
          <p:nvPr/>
        </p:nvSpPr>
        <p:spPr>
          <a:xfrm>
            <a:off x="-2857500" y="481417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Biju</a:t>
            </a:r>
          </a:p>
          <a:p>
            <a:r>
              <a:rPr lang="en-US" sz="1100" i="1" dirty="0"/>
              <a:t>Thursday, October 03, 2013 </a:t>
            </a:r>
            <a:r>
              <a:rPr lang="en-US" sz="1100" i="1" dirty="0">
                <a:latin typeface="Calibri"/>
              </a:rPr>
              <a:t>
</a:t>
            </a:r>
            <a:r>
              <a:rPr lang="en-US" sz="1100" dirty="0">
                <a:latin typeface="Calibri"/>
              </a:rPr>
              <a:t>Kindly validate the edit. Original: Speak to images as page blobs.</a:t>
            </a:r>
            <a:endParaRPr lang="en-US" sz="1100" dirty="0"/>
          </a:p>
        </p:txBody>
      </p:sp>
      <p:sp>
        <p:nvSpPr>
          <p:cNvPr id="12" name="Rectangle 11"/>
          <p:cNvSpPr/>
          <p:nvPr/>
        </p:nvSpPr>
        <p:spPr>
          <a:xfrm>
            <a:off x="6480175" y="5398976"/>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a:t>
            </a:r>
            <a:r>
              <a:rPr lang="en-US" sz="1100" dirty="0" err="1">
                <a:latin typeface="Calibri"/>
              </a:rPr>
              <a:t>Biju.K</a:t>
            </a:r>
            <a:endParaRPr lang="en-US" sz="1100" dirty="0">
              <a:latin typeface="Calibri"/>
            </a:endParaRPr>
          </a:p>
          <a:p>
            <a:endParaRPr lang="en-US" sz="1100" i="1" dirty="0">
              <a:latin typeface="Calibri"/>
            </a:endParaRPr>
          </a:p>
          <a:p>
            <a:r>
              <a:rPr lang="en-US" sz="1100" dirty="0">
                <a:latin typeface="Calibri"/>
              </a:rPr>
              <a:t>Kindly validate the comparison claim made. LCA recommends substantiation of claims made against third-party products.</a:t>
            </a:r>
            <a:endParaRPr lang="en-US" sz="1100" dirty="0"/>
          </a:p>
        </p:txBody>
      </p:sp>
      <p:sp>
        <p:nvSpPr>
          <p:cNvPr id="5" name="Slide Image Placeholder 4"/>
          <p:cNvSpPr>
            <a:spLocks noGrp="1" noRot="1" noChangeAspect="1"/>
          </p:cNvSpPr>
          <p:nvPr>
            <p:ph type="sldImg"/>
          </p:nvPr>
        </p:nvSpPr>
        <p:spPr>
          <a:xfrm>
            <a:off x="384175" y="484188"/>
            <a:ext cx="6096000" cy="3429000"/>
          </a:xfrm>
        </p:spPr>
      </p:sp>
      <p:sp>
        <p:nvSpPr>
          <p:cNvPr id="9" name="Notes Placeholder 8"/>
          <p:cNvSpPr>
            <a:spLocks noGrp="1"/>
          </p:cNvSpPr>
          <p:nvPr>
            <p:ph type="body" idx="1"/>
          </p:nvPr>
        </p:nvSpPr>
        <p:spPr/>
        <p:txBody>
          <a:bodyPr/>
          <a:lstStyle/>
          <a:p>
            <a:pPr marL="0" indent="0">
              <a:buNone/>
            </a:pPr>
            <a:r>
              <a:rPr lang="en-US" b="1" dirty="0"/>
              <a:t>Slide Objective</a:t>
            </a:r>
            <a:endParaRPr lang="en-US" dirty="0"/>
          </a:p>
          <a:p>
            <a:pPr marL="0" indent="0">
              <a:buNone/>
            </a:pPr>
            <a:r>
              <a:rPr lang="en-US" dirty="0"/>
              <a:t>Explain the benefits of image mobility.</a:t>
            </a:r>
          </a:p>
          <a:p>
            <a:pPr marL="0" indent="0">
              <a:buNone/>
            </a:pPr>
            <a:r>
              <a:rPr lang="en-US" b="1" dirty="0"/>
              <a:t>Notes</a:t>
            </a:r>
            <a:endParaRPr lang="en-US" dirty="0"/>
          </a:p>
          <a:p>
            <a:pPr marL="0" indent="0">
              <a:buNone/>
            </a:pPr>
            <a:r>
              <a:rPr lang="en-US" dirty="0"/>
              <a:t>One of the key benefits of IaaS is flexibility and control. The Microsoft Azure solution provides you the capability of moving VHDs to the cloud, and to copy of the VHD back down and run it locally or on another cloud service as well. It is ideal for testing production issues or any other scenario that requires you to have a copy of the production server.</a:t>
            </a:r>
          </a:p>
          <a:p>
            <a:pPr marL="0" indent="0">
              <a:buNone/>
            </a:pPr>
            <a:r>
              <a:rPr lang="en-US" dirty="0">
                <a:solidFill>
                  <a:srgbClr val="FF0000"/>
                </a:solidFill>
              </a:rPr>
              <a:t>Communicate to images as page blobs: </a:t>
            </a:r>
          </a:p>
          <a:p>
            <a:pPr lvl="0"/>
            <a:r>
              <a:rPr lang="en-US" dirty="0">
                <a:solidFill>
                  <a:srgbClr val="FF0000"/>
                </a:solidFill>
              </a:rPr>
              <a:t>AWS</a:t>
            </a:r>
            <a:r>
              <a:rPr lang="en-US" dirty="0"/>
              <a:t> offers a storage service in its </a:t>
            </a:r>
            <a:r>
              <a:rPr lang="en-US" dirty="0" err="1"/>
              <a:t>PaaS</a:t>
            </a:r>
            <a:r>
              <a:rPr lang="en-US" dirty="0"/>
              <a:t> model that differs from its </a:t>
            </a:r>
            <a:r>
              <a:rPr lang="en-US" dirty="0" err="1"/>
              <a:t>IaaS</a:t>
            </a:r>
            <a:r>
              <a:rPr lang="en-US" dirty="0"/>
              <a:t> offering, which is stored on Storage Area Networks (SANs). </a:t>
            </a:r>
            <a:r>
              <a:rPr lang="en-US" dirty="0">
                <a:solidFill>
                  <a:srgbClr val="FF0000"/>
                </a:solidFill>
              </a:rPr>
              <a:t>This means that you do not get much mobility.</a:t>
            </a:r>
          </a:p>
          <a:p>
            <a:r>
              <a:rPr lang="en-US" dirty="0"/>
              <a:t>Microsoft Azure offers storage for </a:t>
            </a:r>
            <a:r>
              <a:rPr lang="en-US" dirty="0" err="1"/>
              <a:t>PaaS</a:t>
            </a:r>
            <a:r>
              <a:rPr lang="en-US" dirty="0"/>
              <a:t> and </a:t>
            </a:r>
            <a:r>
              <a:rPr lang="en-US" dirty="0" err="1"/>
              <a:t>IaaS</a:t>
            </a:r>
            <a:r>
              <a:rPr lang="en-US" dirty="0"/>
              <a:t> in a unified fashion, so blob storage for VHDs is accessible via the same APIs available to any blob storage. This means that we can pull images down, run them in Hyper-V, push them back to Microsoft Azure, and repeat as often as required.</a:t>
            </a:r>
          </a:p>
        </p:txBody>
      </p:sp>
    </p:spTree>
    <p:extLst>
      <p:ext uri="{BB962C8B-B14F-4D97-AF65-F5344CB8AC3E}">
        <p14:creationId xmlns:p14="http://schemas.microsoft.com/office/powerpoint/2010/main" val="330815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41</a:t>
            </a:fld>
            <a:endParaRPr lang="en-US"/>
          </a:p>
        </p:txBody>
      </p:sp>
      <p:sp>
        <p:nvSpPr>
          <p:cNvPr id="10" name="Slide Image Placeholder 9"/>
          <p:cNvSpPr>
            <a:spLocks noGrp="1" noRot="1" noChangeAspect="1"/>
          </p:cNvSpPr>
          <p:nvPr>
            <p:ph type="sldImg"/>
          </p:nvPr>
        </p:nvSpPr>
        <p:spPr>
          <a:xfrm>
            <a:off x="384175" y="484188"/>
            <a:ext cx="6096000" cy="3429000"/>
          </a:xfrm>
        </p:spPr>
      </p:sp>
      <p:sp>
        <p:nvSpPr>
          <p:cNvPr id="11" name="Notes Placeholder 10"/>
          <p:cNvSpPr>
            <a:spLocks noGrp="1"/>
          </p:cNvSpPr>
          <p:nvPr>
            <p:ph type="body" idx="1"/>
          </p:nvPr>
        </p:nvSpPr>
        <p:spPr/>
        <p:txBody>
          <a:bodyPr/>
          <a:lstStyle/>
          <a:p>
            <a:pPr marL="0" indent="0">
              <a:buNone/>
            </a:pPr>
            <a:r>
              <a:rPr lang="en-US" b="1" dirty="0"/>
              <a:t>Slide Objective</a:t>
            </a:r>
            <a:endParaRPr lang="en-US" dirty="0"/>
          </a:p>
          <a:p>
            <a:pPr marL="0" indent="0">
              <a:buNone/>
            </a:pPr>
            <a:r>
              <a:rPr lang="en-US" dirty="0"/>
              <a:t>Explain the workflow for creating a custom image in the cloud.</a:t>
            </a:r>
          </a:p>
          <a:p>
            <a:pPr marL="0" indent="0">
              <a:buNone/>
            </a:pPr>
            <a:r>
              <a:rPr lang="en-US" b="1" dirty="0"/>
              <a:t>Notes</a:t>
            </a:r>
            <a:endParaRPr lang="en-US" dirty="0"/>
          </a:p>
          <a:p>
            <a:pPr marL="0" indent="0">
              <a:buNone/>
            </a:pPr>
            <a:r>
              <a:rPr lang="en-US" dirty="0"/>
              <a:t>This use case is about using the Capture feature of IaaS to create OS images. You start with a base Virtual Hard Disk (VHD) and then customize it with software binaries, registry settings etc. Next, you run </a:t>
            </a:r>
            <a:r>
              <a:rPr lang="en-US" i="1" dirty="0"/>
              <a:t>sysprep.exe</a:t>
            </a:r>
            <a:r>
              <a:rPr lang="en-US" dirty="0"/>
              <a:t> and generalize/shutdown the OS. You can then upload it, if the image is being coming from on-premises, or click the capture button if you created the VM in the cloud.</a:t>
            </a:r>
          </a:p>
          <a:p>
            <a:pPr marL="0" indent="0">
              <a:buNone/>
            </a:pPr>
            <a:r>
              <a:rPr lang="en-US" dirty="0"/>
              <a:t>Capture allows you to take a generalized VM and save the underlying VHD as a new image in your Image library.</a:t>
            </a:r>
          </a:p>
          <a:p>
            <a:pPr marL="0" indent="0">
              <a:buNone/>
            </a:pPr>
            <a:r>
              <a:rPr lang="en-US" b="1" dirty="0"/>
              <a:t>Bring your Own Server/VHD</a:t>
            </a:r>
            <a:endParaRPr lang="en-US" sz="1100" dirty="0"/>
          </a:p>
          <a:p>
            <a:pPr lvl="0"/>
            <a:r>
              <a:rPr lang="en-US" dirty="0"/>
              <a:t>These are </a:t>
            </a:r>
            <a:r>
              <a:rPr lang="en-US" dirty="0" err="1"/>
              <a:t>sysprepped</a:t>
            </a:r>
            <a:r>
              <a:rPr lang="en-US" dirty="0"/>
              <a:t> images, and they must be fixed disk</a:t>
            </a:r>
          </a:p>
          <a:p>
            <a:pPr lvl="0"/>
            <a:r>
              <a:rPr lang="en-US" sz="1100" dirty="0"/>
              <a:t>Uploading images to Azure http://michaelwasham.com/windows-azure-powershell-reference-guide/uploading-and-downloading-vhds-to-windows-azure/</a:t>
            </a:r>
          </a:p>
          <a:p>
            <a:pPr lvl="0"/>
            <a:r>
              <a:rPr lang="en-US" dirty="0"/>
              <a:t>Use Add-</a:t>
            </a:r>
            <a:r>
              <a:rPr lang="en-US" dirty="0" err="1"/>
              <a:t>AzureVHD</a:t>
            </a:r>
            <a:r>
              <a:rPr lang="en-US" dirty="0"/>
              <a:t> PowerShell </a:t>
            </a:r>
            <a:r>
              <a:rPr lang="en-US" dirty="0" err="1"/>
              <a:t>cmdlet</a:t>
            </a:r>
            <a:r>
              <a:rPr lang="en-US" dirty="0"/>
              <a:t> to upload</a:t>
            </a:r>
            <a:endParaRPr lang="en-US" sz="1100" dirty="0"/>
          </a:p>
        </p:txBody>
      </p:sp>
      <p:sp>
        <p:nvSpPr>
          <p:cNvPr id="2" name="Rectangle 1"/>
          <p:cNvSpPr/>
          <p:nvPr/>
        </p:nvSpPr>
        <p:spPr>
          <a:xfrm>
            <a:off x="-2857500" y="3725986"/>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The first two paragraphs of the notes content is repeated - same as notes page 25. Kindly verify.</a:t>
            </a:r>
          </a:p>
        </p:txBody>
      </p:sp>
    </p:spTree>
    <p:extLst>
      <p:ext uri="{BB962C8B-B14F-4D97-AF65-F5344CB8AC3E}">
        <p14:creationId xmlns:p14="http://schemas.microsoft.com/office/powerpoint/2010/main" val="372955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42</a:t>
            </a:fld>
            <a:endParaRPr lang="en-US"/>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marL="0" indent="0">
              <a:buNone/>
            </a:pPr>
            <a:r>
              <a:rPr lang="en-US" dirty="0"/>
              <a:t>Explain the workflow for creating a custom image in the cloud.</a:t>
            </a:r>
          </a:p>
          <a:p>
            <a:pPr marL="0" indent="0">
              <a:buNone/>
            </a:pPr>
            <a:r>
              <a:rPr lang="en-US" b="1" dirty="0"/>
              <a:t>Notes</a:t>
            </a:r>
            <a:endParaRPr lang="en-US" dirty="0"/>
          </a:p>
          <a:p>
            <a:pPr marL="0" indent="0">
              <a:buNone/>
            </a:pPr>
            <a:r>
              <a:rPr lang="en-US" dirty="0"/>
              <a:t>This use case is about using the Capture feature of </a:t>
            </a:r>
            <a:r>
              <a:rPr lang="en-US" dirty="0" err="1"/>
              <a:t>IaaS</a:t>
            </a:r>
            <a:r>
              <a:rPr lang="en-US" dirty="0"/>
              <a:t> to create OS images. You start with a base Virtual Hard Disk (VHD) and then customize it with software binaries, registry settings etc. Next, you run </a:t>
            </a:r>
            <a:r>
              <a:rPr lang="en-US" i="1" dirty="0"/>
              <a:t>sysprep.exe</a:t>
            </a:r>
            <a:r>
              <a:rPr lang="en-US" dirty="0"/>
              <a:t> and generalize/shutdown the OS. You can then upload it, if the image is being created on-premises, or click the </a:t>
            </a:r>
            <a:r>
              <a:rPr lang="en-US" b="1" dirty="0"/>
              <a:t>Capture </a:t>
            </a:r>
            <a:r>
              <a:rPr lang="en-US" dirty="0"/>
              <a:t>button if you created the VM in the cloud.</a:t>
            </a:r>
          </a:p>
          <a:p>
            <a:pPr marL="0" indent="0">
              <a:buNone/>
            </a:pPr>
            <a:r>
              <a:rPr lang="en-US" dirty="0"/>
              <a:t>Capture allows you to take a generalized VM and save the underlying VHD as a new image in your Image library.</a:t>
            </a:r>
          </a:p>
          <a:p>
            <a:pPr marL="0" indent="0">
              <a:buNone/>
            </a:pPr>
            <a:r>
              <a:rPr lang="en-US" dirty="0"/>
              <a:t>The steps on the slide show that you can not only use a base VHD that you put into storage, but you can also modify the base image in storage, capture it, and then use that as the new base.</a:t>
            </a:r>
          </a:p>
          <a:p>
            <a:pPr lvl="0"/>
            <a:r>
              <a:rPr lang="en-US" dirty="0"/>
              <a:t>How do you generalize?</a:t>
            </a:r>
          </a:p>
          <a:p>
            <a:pPr lvl="1"/>
            <a:r>
              <a:rPr lang="en-US" dirty="0" err="1"/>
              <a:t>Sysprep</a:t>
            </a:r>
            <a:endParaRPr lang="en-US" dirty="0"/>
          </a:p>
          <a:p>
            <a:pPr lvl="0"/>
            <a:r>
              <a:rPr lang="en-US" dirty="0"/>
              <a:t>What happens to the base?</a:t>
            </a:r>
          </a:p>
          <a:p>
            <a:pPr lvl="1"/>
            <a:r>
              <a:rPr lang="en-US" dirty="0"/>
              <a:t>The base becomes a </a:t>
            </a:r>
            <a:r>
              <a:rPr lang="en-US" dirty="0" err="1"/>
              <a:t>sysprepped</a:t>
            </a:r>
            <a:r>
              <a:rPr lang="en-US" dirty="0"/>
              <a:t> image</a:t>
            </a:r>
          </a:p>
        </p:txBody>
      </p:sp>
      <p:sp>
        <p:nvSpPr>
          <p:cNvPr id="5" name="Slide Image Placeholder 4"/>
          <p:cNvSpPr>
            <a:spLocks noGrp="1" noRot="1" noChangeAspect="1"/>
          </p:cNvSpPr>
          <p:nvPr>
            <p:ph type="sldImg"/>
          </p:nvPr>
        </p:nvSpPr>
        <p:spPr>
          <a:xfrm>
            <a:off x="384175" y="484188"/>
            <a:ext cx="6096000" cy="3429000"/>
          </a:xfrm>
        </p:spPr>
      </p:sp>
      <p:sp>
        <p:nvSpPr>
          <p:cNvPr id="8" name="Rectangle 7"/>
          <p:cNvSpPr/>
          <p:nvPr/>
        </p:nvSpPr>
        <p:spPr>
          <a:xfrm>
            <a:off x="-2857500" y="3725986"/>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The first two paragraphs of the notes content is repeated - same as notes page 25. Kindly verify.</a:t>
            </a:r>
          </a:p>
        </p:txBody>
      </p:sp>
    </p:spTree>
    <p:extLst>
      <p:ext uri="{BB962C8B-B14F-4D97-AF65-F5344CB8AC3E}">
        <p14:creationId xmlns:p14="http://schemas.microsoft.com/office/powerpoint/2010/main" val="84101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000000"/>
                </a:solidFill>
                <a:effectLst/>
              </a:rPr>
              <a:t>$</a:t>
            </a:r>
            <a:r>
              <a:rPr lang="en-US" dirty="0" err="1">
                <a:solidFill>
                  <a:srgbClr val="000000"/>
                </a:solidFill>
                <a:effectLst/>
              </a:rPr>
              <a:t>vm</a:t>
            </a:r>
            <a:r>
              <a:rPr lang="en-US" dirty="0">
                <a:solidFill>
                  <a:srgbClr val="000000"/>
                </a:solidFill>
                <a:effectLst/>
              </a:rPr>
              <a:t> = Get-</a:t>
            </a:r>
            <a:r>
              <a:rPr lang="en-US" dirty="0" err="1">
                <a:solidFill>
                  <a:srgbClr val="000000"/>
                </a:solidFill>
                <a:effectLst/>
              </a:rPr>
              <a:t>AzureVM</a:t>
            </a:r>
            <a:r>
              <a:rPr lang="en-US" dirty="0">
                <a:solidFill>
                  <a:srgbClr val="000000"/>
                </a:solidFill>
                <a:effectLst/>
              </a:rPr>
              <a:t> –</a:t>
            </a:r>
            <a:r>
              <a:rPr lang="en-US" dirty="0" err="1">
                <a:solidFill>
                  <a:srgbClr val="000000"/>
                </a:solidFill>
                <a:effectLst/>
              </a:rPr>
              <a:t>serviceName</a:t>
            </a:r>
            <a:endParaRPr lang="en-US" dirty="0">
              <a:solidFill>
                <a:srgbClr val="000000"/>
              </a:solidFill>
              <a:effectLst/>
            </a:endParaRPr>
          </a:p>
          <a:p>
            <a:pPr marL="0" indent="0">
              <a:buNone/>
            </a:pPr>
            <a:r>
              <a:rPr lang="en-US" dirty="0">
                <a:solidFill>
                  <a:srgbClr val="000000"/>
                </a:solidFill>
                <a:effectLst/>
              </a:rPr>
              <a:t>$svc –Name $name $</a:t>
            </a:r>
            <a:r>
              <a:rPr lang="en-US" dirty="0" err="1">
                <a:solidFill>
                  <a:srgbClr val="000000"/>
                </a:solidFill>
                <a:effectLst/>
              </a:rPr>
              <a:t>vm.VM.ProvisionGuestAgent</a:t>
            </a:r>
            <a:r>
              <a:rPr lang="en-US" dirty="0">
                <a:solidFill>
                  <a:srgbClr val="000000"/>
                </a:solidFill>
                <a:effectLst/>
              </a:rPr>
              <a:t> = $TRUE</a:t>
            </a:r>
          </a:p>
          <a:p>
            <a:pPr marL="0" indent="0">
              <a:buNone/>
            </a:pPr>
            <a:r>
              <a:rPr lang="en-US" dirty="0">
                <a:solidFill>
                  <a:srgbClr val="000000"/>
                </a:solidFill>
                <a:effectLst/>
              </a:rPr>
              <a:t>Update-</a:t>
            </a:r>
            <a:r>
              <a:rPr lang="en-US" dirty="0" err="1">
                <a:solidFill>
                  <a:srgbClr val="000000"/>
                </a:solidFill>
                <a:effectLst/>
              </a:rPr>
              <a:t>AzureVM</a:t>
            </a:r>
            <a:r>
              <a:rPr lang="en-US" dirty="0">
                <a:solidFill>
                  <a:srgbClr val="000000"/>
                </a:solidFill>
                <a:effectLst/>
              </a:rPr>
              <a:t> –Name $name –VM $vm.VM –</a:t>
            </a:r>
            <a:r>
              <a:rPr lang="en-US" dirty="0" err="1">
                <a:solidFill>
                  <a:srgbClr val="000000"/>
                </a:solidFill>
                <a:effectLst/>
              </a:rPr>
              <a:t>ServiceName</a:t>
            </a:r>
            <a:r>
              <a:rPr lang="en-US" dirty="0">
                <a:solidFill>
                  <a:srgbClr val="000000"/>
                </a:solidFill>
                <a:effectLst/>
              </a:rPr>
              <a:t> $svc</a:t>
            </a:r>
            <a:endParaRPr lang="en-US" dirty="0"/>
          </a:p>
          <a:p>
            <a:pPr marL="0" indent="0">
              <a:buNone/>
            </a:pPr>
            <a:endParaRPr lang="en-US" dirty="0"/>
          </a:p>
          <a:p>
            <a:pPr marL="0" indent="0">
              <a:buNone/>
            </a:pPr>
            <a:r>
              <a:rPr lang="en-US" dirty="0"/>
              <a:t>Azure VM Extensions and Features</a:t>
            </a:r>
          </a:p>
          <a:p>
            <a:pPr marL="0" indent="0">
              <a:buNone/>
            </a:pPr>
            <a:r>
              <a:rPr lang="en-US" dirty="0"/>
              <a:t>https://msdn.microsoft.com/en-us/library/dn606311.aspx</a:t>
            </a:r>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a:p>
        </p:txBody>
      </p:sp>
    </p:spTree>
    <p:extLst>
      <p:ext uri="{BB962C8B-B14F-4D97-AF65-F5344CB8AC3E}">
        <p14:creationId xmlns:p14="http://schemas.microsoft.com/office/powerpoint/2010/main" val="957601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a:t>
            </a:r>
            <a:r>
              <a:rPr lang="de-DE" sz="1200" kern="1200" dirty="0">
                <a:solidFill>
                  <a:schemeClr val="tx1"/>
                </a:solidFill>
                <a:latin typeface="+mn-lt"/>
                <a:ea typeface="+mn-ea"/>
                <a:cs typeface="+mn-cs"/>
              </a:rPr>
              <a:t>Set-</a:t>
            </a:r>
            <a:r>
              <a:rPr lang="de-DE" sz="1200" kern="1200" dirty="0" err="1">
                <a:solidFill>
                  <a:schemeClr val="tx1"/>
                </a:solidFill>
                <a:latin typeface="+mn-lt"/>
                <a:ea typeface="+mn-ea"/>
                <a:cs typeface="+mn-cs"/>
              </a:rPr>
              <a:t>AzureRmVMAccessExtension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ResourceGroupName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NestedHyper</a:t>
            </a:r>
            <a:r>
              <a:rPr lang="de-DE" sz="1200" kern="1200" dirty="0">
                <a:solidFill>
                  <a:schemeClr val="tx1"/>
                </a:solidFill>
                <a:latin typeface="+mn-lt"/>
                <a:ea typeface="+mn-ea"/>
                <a:cs typeface="+mn-cs"/>
              </a:rPr>
              <a:t>-V" -</a:t>
            </a:r>
            <a:r>
              <a:rPr lang="de-DE" sz="1200" kern="1200" dirty="0" err="1">
                <a:solidFill>
                  <a:schemeClr val="tx1"/>
                </a:solidFill>
                <a:latin typeface="+mn-lt"/>
                <a:ea typeface="+mn-ea"/>
                <a:cs typeface="+mn-cs"/>
              </a:rPr>
              <a:t>VMName</a:t>
            </a:r>
            <a:r>
              <a:rPr lang="de-DE" sz="1200" kern="1200" dirty="0">
                <a:solidFill>
                  <a:schemeClr val="tx1"/>
                </a:solidFill>
                <a:latin typeface="+mn-lt"/>
                <a:ea typeface="+mn-ea"/>
                <a:cs typeface="+mn-cs"/>
              </a:rPr>
              <a:t> "HyperV-01" -Name "</a:t>
            </a:r>
            <a:r>
              <a:rPr lang="de-DE" sz="1200" kern="1200" dirty="0" err="1">
                <a:solidFill>
                  <a:schemeClr val="tx1"/>
                </a:solidFill>
                <a:latin typeface="+mn-lt"/>
                <a:ea typeface="+mn-ea"/>
                <a:cs typeface="+mn-cs"/>
              </a:rPr>
              <a:t>ContosoTest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Credential</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get-credential</a:t>
            </a:r>
            <a:r>
              <a:rPr lang="de-DE"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7AB85ADC-2746-4D2E-9A8F-59D8701FABFC}" type="slidenum">
              <a:rPr lang="de-DE" smtClean="0"/>
              <a:t>45</a:t>
            </a:fld>
            <a:endParaRPr lang="de-DE"/>
          </a:p>
        </p:txBody>
      </p:sp>
    </p:spTree>
    <p:extLst>
      <p:ext uri="{BB962C8B-B14F-4D97-AF65-F5344CB8AC3E}">
        <p14:creationId xmlns:p14="http://schemas.microsoft.com/office/powerpoint/2010/main" val="3542033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 136 Jahre...</a:t>
            </a:r>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47</a:t>
            </a:fld>
            <a:endParaRPr lang="de-DE"/>
          </a:p>
        </p:txBody>
      </p:sp>
    </p:spTree>
    <p:extLst>
      <p:ext uri="{BB962C8B-B14F-4D97-AF65-F5344CB8AC3E}">
        <p14:creationId xmlns:p14="http://schemas.microsoft.com/office/powerpoint/2010/main" val="3187459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VIP: The VIP is allocated at random from a pool of IP addresses managed by Microsoft. However, it is possible to </a:t>
            </a:r>
            <a:r>
              <a:rPr lang="en-US" dirty="0">
                <a:hlinkClick r:id="rId3"/>
              </a:rPr>
              <a:t>reserve</a:t>
            </a:r>
            <a:r>
              <a:rPr lang="en-US" dirty="0"/>
              <a:t> an IP address from the Microsoft pool and allocate that reserved IP address as a VIP. There is a limit of 5 reserved IPs for a subscription. Unless a reserved IP address is used, the VIP is given up and returned to the Microsoft pool once the last VM with that VIP is deallocated or deleted. Internet-bound traffic coming from the VM is </a:t>
            </a:r>
            <a:r>
              <a:rPr lang="en-US" dirty="0" err="1"/>
              <a:t>SNATted</a:t>
            </a:r>
            <a:r>
              <a:rPr lang="en-US" dirty="0"/>
              <a:t> to have the VIP be its source address.</a:t>
            </a:r>
          </a:p>
          <a:p>
            <a:r>
              <a:rPr lang="en-US" dirty="0"/>
              <a:t>DIP: This IP address is associated automatically with the VM when it is created and remains associated with it while it is deployed. The DIP survives system reboots as well as service healing migration of the VM. If the VM is deleted or changed into a stopped/deallocated state it loses its DIP, which may then be allocated to another VM. Alternatively, the DIP can be a </a:t>
            </a:r>
            <a:r>
              <a:rPr lang="en-US" dirty="0">
                <a:hlinkClick r:id="rId4"/>
              </a:rPr>
              <a:t>static IP address</a:t>
            </a:r>
            <a:r>
              <a:rPr lang="en-US" dirty="0"/>
              <a:t> allocated to the VM on creation. This address comes from the range configured for the subnet the VM is deployed into. It is a good practice to use a distinct subnet for statically-allocated DIPs to avoid the possibility of collision between a dynamically and statically allocated DIP.</a:t>
            </a:r>
          </a:p>
          <a:p>
            <a:r>
              <a:rPr lang="en-US" dirty="0"/>
              <a:t>PIP: A PIP is a </a:t>
            </a:r>
            <a:r>
              <a:rPr lang="en-US" dirty="0">
                <a:hlinkClick r:id="rId5"/>
              </a:rPr>
              <a:t>public instance-level IP address</a:t>
            </a:r>
            <a:r>
              <a:rPr lang="en-US" dirty="0"/>
              <a:t> associated with the VM in addition to the VIP. Traffic to the PIP goes directly to the VM and is not routed through the Azure Load Balancer.</a:t>
            </a:r>
            <a:r>
              <a:rPr lang="en-US" baseline="0" dirty="0"/>
              <a:t> </a:t>
            </a:r>
            <a:r>
              <a:rPr lang="en-US" dirty="0"/>
              <a:t>Internet-bound traffic from a VM with a configured PIP is also sent over the PIP rather than going through the VIP. The PIP must be appropriately firewalled to restrict traffic to only that desired. A PIP is useful for workloads such as passive FTP that require a large number of ports to be opened, which is impractical when using the VIP which supports only a limited number of endpoints.</a:t>
            </a:r>
          </a:p>
        </p:txBody>
      </p:sp>
      <p:sp>
        <p:nvSpPr>
          <p:cNvPr id="4" name="Slide Number Placeholder 3"/>
          <p:cNvSpPr>
            <a:spLocks noGrp="1"/>
          </p:cNvSpPr>
          <p:nvPr>
            <p:ph type="sldNum" sz="quarter" idx="10"/>
          </p:nvPr>
        </p:nvSpPr>
        <p:spPr/>
        <p:txBody>
          <a:bodyPr/>
          <a:lstStyle/>
          <a:p>
            <a:fld id="{1489DB6A-E92B-415B-AFB4-9C72D4A9006D}" type="slidenum">
              <a:rPr lang="en-US" smtClean="0"/>
              <a:t>49</a:t>
            </a:fld>
            <a:endParaRPr lang="en-US"/>
          </a:p>
        </p:txBody>
      </p:sp>
    </p:spTree>
    <p:extLst>
      <p:ext uri="{BB962C8B-B14F-4D97-AF65-F5344CB8AC3E}">
        <p14:creationId xmlns:p14="http://schemas.microsoft.com/office/powerpoint/2010/main" val="256002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https://msdn.microsoft.com/en-us/library/azure/jj156075.aspx</a:t>
            </a:r>
          </a:p>
          <a:p>
            <a:pPr marL="0" indent="0">
              <a:buNone/>
            </a:pPr>
            <a:endParaRPr lang="en-US" dirty="0"/>
          </a:p>
          <a:p>
            <a:pPr marL="0" indent="0">
              <a:buNone/>
            </a:pPr>
            <a:r>
              <a:rPr lang="en-US" b="1" dirty="0">
                <a:effectLst/>
              </a:rPr>
              <a:t>Static and Dynamic routing gateways</a:t>
            </a:r>
          </a:p>
          <a:p>
            <a:r>
              <a:rPr lang="en-US" dirty="0">
                <a:effectLst/>
              </a:rPr>
              <a:t>When you create a site-to-site VPN, you’ll specify either a </a:t>
            </a:r>
            <a:r>
              <a:rPr lang="en-US" i="1" dirty="0">
                <a:effectLst/>
              </a:rPr>
              <a:t>static</a:t>
            </a:r>
            <a:r>
              <a:rPr lang="en-US" dirty="0">
                <a:effectLst/>
              </a:rPr>
              <a:t>, or </a:t>
            </a:r>
            <a:r>
              <a:rPr lang="en-US" i="1" dirty="0">
                <a:effectLst/>
              </a:rPr>
              <a:t>dynamic</a:t>
            </a:r>
            <a:r>
              <a:rPr lang="en-US" dirty="0">
                <a:effectLst/>
              </a:rPr>
              <a:t> gateway. Select the gateway type that is supported by your router and for the type of </a:t>
            </a:r>
            <a:r>
              <a:rPr lang="en-US" dirty="0" err="1">
                <a:effectLst/>
              </a:rPr>
              <a:t>IPSec</a:t>
            </a:r>
            <a:r>
              <a:rPr lang="en-US" dirty="0">
                <a:effectLst/>
              </a:rPr>
              <a:t> parameters and configuration that you require. The tables below show the supported configurations for both static and dynamic VPNs. If you plan to use a site-to-site configuration concurrently with a point-to-site configuration, you’ll need to configure a dynamic routing VPN gateway.</a:t>
            </a:r>
          </a:p>
          <a:p>
            <a:r>
              <a:rPr lang="en-US" b="1" dirty="0">
                <a:effectLst/>
              </a:rPr>
              <a:t>Static routing VPNs</a:t>
            </a:r>
            <a:r>
              <a:rPr lang="en-US" dirty="0">
                <a:effectLst/>
              </a:rPr>
              <a:t> – Static routing VPNs are also referred to as policy-based VPNs. Policy-based VPNs encrypt and route packets through an interface based on a customer-defined policy. The policy is usually defined as an access list. Static routing VPNs require a static routing VPN gateway. </a:t>
            </a:r>
            <a:br>
              <a:rPr lang="en-US" dirty="0">
                <a:effectLst/>
              </a:rPr>
            </a:br>
            <a:r>
              <a:rPr lang="en-US" dirty="0">
                <a:effectLst/>
              </a:rPr>
              <a:t>Note - </a:t>
            </a:r>
            <a:r>
              <a:rPr lang="en-US" dirty="0">
                <a:effectLst/>
                <a:hlinkClick r:id="rId3"/>
              </a:rPr>
              <a:t>Multi-Site VPN</a:t>
            </a:r>
            <a:r>
              <a:rPr lang="en-US" dirty="0">
                <a:effectLst/>
              </a:rPr>
              <a:t>, </a:t>
            </a:r>
            <a:r>
              <a:rPr lang="en-US" dirty="0" err="1">
                <a:effectLst/>
                <a:hlinkClick r:id="rId4"/>
              </a:rPr>
              <a:t>VNet</a:t>
            </a:r>
            <a:r>
              <a:rPr lang="en-US" dirty="0">
                <a:effectLst/>
                <a:hlinkClick r:id="rId4"/>
              </a:rPr>
              <a:t> to </a:t>
            </a:r>
            <a:r>
              <a:rPr lang="en-US" dirty="0" err="1">
                <a:effectLst/>
                <a:hlinkClick r:id="rId4"/>
              </a:rPr>
              <a:t>VNet</a:t>
            </a:r>
            <a:r>
              <a:rPr lang="en-US" dirty="0">
                <a:effectLst/>
              </a:rPr>
              <a:t>, and </a:t>
            </a:r>
            <a:r>
              <a:rPr lang="en-US" dirty="0">
                <a:effectLst/>
                <a:hlinkClick r:id="rId5"/>
              </a:rPr>
              <a:t>Point-to-Site</a:t>
            </a:r>
            <a:r>
              <a:rPr lang="en-US" dirty="0">
                <a:effectLst/>
              </a:rPr>
              <a:t> are not supported with static routing VPN gateways.</a:t>
            </a:r>
            <a:br>
              <a:rPr lang="en-US" dirty="0">
                <a:effectLst/>
              </a:rPr>
            </a:br>
            <a:br>
              <a:rPr lang="en-US" dirty="0">
                <a:effectLst/>
              </a:rPr>
            </a:br>
            <a:endParaRPr lang="en-US" dirty="0">
              <a:effectLst/>
            </a:endParaRPr>
          </a:p>
          <a:p>
            <a:r>
              <a:rPr lang="en-US" b="1" dirty="0">
                <a:effectLst/>
              </a:rPr>
              <a:t>Dynamic routing VPNs</a:t>
            </a:r>
            <a:r>
              <a:rPr lang="en-US" dirty="0">
                <a:effectLst/>
              </a:rPr>
              <a:t> – Dynamic routing VPNs are also referred to as route-based VPNs. Route-based VPNs depend on a tunnel interface specifically created for forwarding packets. Any packet arriving on the tunnel interface will be forwarded through the VPN connection. Dynamic routing VPNs require a dynamic routing VPN gateway. </a:t>
            </a:r>
            <a:br>
              <a:rPr lang="en-US" dirty="0">
                <a:effectLst/>
              </a:rPr>
            </a:br>
            <a:r>
              <a:rPr lang="en-US" dirty="0">
                <a:effectLst/>
              </a:rPr>
              <a:t>Note - A dynamic routing VPN gateway is required for </a:t>
            </a:r>
            <a:r>
              <a:rPr lang="en-US" dirty="0">
                <a:effectLst/>
                <a:hlinkClick r:id="rId3"/>
              </a:rPr>
              <a:t>Multi-Site VPN</a:t>
            </a:r>
            <a:r>
              <a:rPr lang="en-US" dirty="0">
                <a:effectLst/>
              </a:rPr>
              <a:t>, </a:t>
            </a:r>
            <a:r>
              <a:rPr lang="en-US" dirty="0" err="1">
                <a:effectLst/>
                <a:hlinkClick r:id="rId4"/>
              </a:rPr>
              <a:t>VNet</a:t>
            </a:r>
            <a:r>
              <a:rPr lang="en-US" dirty="0">
                <a:effectLst/>
                <a:hlinkClick r:id="rId4"/>
              </a:rPr>
              <a:t> to </a:t>
            </a:r>
            <a:r>
              <a:rPr lang="en-US" dirty="0" err="1">
                <a:effectLst/>
                <a:hlinkClick r:id="rId4"/>
              </a:rPr>
              <a:t>VNet</a:t>
            </a:r>
            <a:r>
              <a:rPr lang="en-US" dirty="0">
                <a:effectLst/>
              </a:rPr>
              <a:t>, and </a:t>
            </a:r>
            <a:r>
              <a:rPr lang="en-US" dirty="0">
                <a:effectLst/>
                <a:hlinkClick r:id="rId5"/>
              </a:rPr>
              <a:t>Point-to-Site</a:t>
            </a:r>
            <a:r>
              <a:rPr lang="en-US" dirty="0">
                <a:effectLst/>
              </a:rPr>
              <a:t>.</a:t>
            </a:r>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53</a:t>
            </a:fld>
            <a:endParaRPr lang="en-US"/>
          </a:p>
        </p:txBody>
      </p:sp>
    </p:spTree>
    <p:extLst>
      <p:ext uri="{BB962C8B-B14F-4D97-AF65-F5344CB8AC3E}">
        <p14:creationId xmlns:p14="http://schemas.microsoft.com/office/powerpoint/2010/main" val="71540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54</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69833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E896A4D6-EB2D-42D2-AF00-10173EB3F581}" type="slidenum">
              <a:rPr lang="de-DE" smtClean="0"/>
              <a:t>4</a:t>
            </a:fld>
            <a:endParaRPr lang="de-DE"/>
          </a:p>
        </p:txBody>
      </p:sp>
    </p:spTree>
    <p:extLst>
      <p:ext uri="{BB962C8B-B14F-4D97-AF65-F5344CB8AC3E}">
        <p14:creationId xmlns:p14="http://schemas.microsoft.com/office/powerpoint/2010/main" val="3191264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Slide Objective</a:t>
            </a:r>
            <a:endParaRPr lang="en-US" dirty="0"/>
          </a:p>
          <a:p>
            <a:pPr marL="0" indent="0">
              <a:buNone/>
            </a:pPr>
            <a:r>
              <a:rPr lang="en-US" dirty="0"/>
              <a:t>Microsoft stack to provide connectivity between on-premises and cloud.</a:t>
            </a:r>
          </a:p>
          <a:p>
            <a:pPr marL="0" indent="0">
              <a:buNone/>
            </a:pPr>
            <a:r>
              <a:rPr lang="en-US" b="1" dirty="0"/>
              <a:t>Notes</a:t>
            </a:r>
            <a:endParaRPr lang="en-US" dirty="0"/>
          </a:p>
          <a:p>
            <a:pPr lvl="0"/>
            <a:r>
              <a:rPr lang="en-US" dirty="0" err="1">
                <a:solidFill>
                  <a:srgbClr val="FF0000"/>
                </a:solidFill>
              </a:rPr>
              <a:t>Servicebus</a:t>
            </a:r>
            <a:r>
              <a:rPr lang="en-US" dirty="0">
                <a:solidFill>
                  <a:srgbClr val="FF0000"/>
                </a:solidFill>
              </a:rPr>
              <a:t> </a:t>
            </a:r>
            <a:r>
              <a:rPr lang="en-US" dirty="0" err="1">
                <a:solidFill>
                  <a:srgbClr val="FF0000"/>
                </a:solidFill>
              </a:rPr>
              <a:t>vs</a:t>
            </a:r>
            <a:r>
              <a:rPr lang="en-US" dirty="0">
                <a:solidFill>
                  <a:srgbClr val="FF0000"/>
                </a:solidFill>
              </a:rPr>
              <a:t> connect: </a:t>
            </a:r>
            <a:r>
              <a:rPr lang="en-US" dirty="0" err="1">
                <a:solidFill>
                  <a:srgbClr val="FF0000"/>
                </a:solidFill>
              </a:rPr>
              <a:t>Servicebus</a:t>
            </a:r>
            <a:r>
              <a:rPr lang="en-US" dirty="0">
                <a:solidFill>
                  <a:srgbClr val="FF0000"/>
                </a:solidFill>
              </a:rPr>
              <a:t> requires changes to application code; Connect/Virtual Networks do not require changes.</a:t>
            </a:r>
          </a:p>
          <a:p>
            <a:pPr lvl="0"/>
            <a:r>
              <a:rPr lang="en-US" dirty="0">
                <a:solidFill>
                  <a:srgbClr val="FF0000"/>
                </a:solidFill>
              </a:rPr>
              <a:t>Virtual Networks are the net new here. </a:t>
            </a:r>
            <a:r>
              <a:rPr lang="en-US" dirty="0"/>
              <a:t>They provide site-to-site connectivity where Connect provided server-to-server connectivity </a:t>
            </a:r>
          </a:p>
          <a:p>
            <a:r>
              <a:rPr lang="en-US" dirty="0"/>
              <a:t>Virtual Networks are the more flexible and powerful option</a:t>
            </a:r>
          </a:p>
          <a:p>
            <a:r>
              <a:rPr lang="en-US" dirty="0" err="1"/>
              <a:t>ExpressRoute</a:t>
            </a:r>
            <a:r>
              <a:rPr lang="en-US" dirty="0"/>
              <a:t> picture depicts a partner supplied data connection with high-powered router going to Azure.</a:t>
            </a:r>
            <a:r>
              <a:rPr lang="en-US" baseline="0" dirty="0"/>
              <a:t> Guaranteed bandwidth</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7" name="Slide Image Placeholder 6"/>
          <p:cNvSpPr>
            <a:spLocks noGrp="1" noRot="1" noChangeAspect="1"/>
          </p:cNvSpPr>
          <p:nvPr>
            <p:ph type="sldImg"/>
          </p:nvPr>
        </p:nvSpPr>
        <p:spPr>
          <a:xfrm>
            <a:off x="384175" y="484188"/>
            <a:ext cx="6096000" cy="3429000"/>
          </a:xfrm>
        </p:spPr>
      </p:sp>
      <p:sp>
        <p:nvSpPr>
          <p:cNvPr id="9" name="Rectangle 8"/>
          <p:cNvSpPr/>
          <p:nvPr/>
        </p:nvSpPr>
        <p:spPr>
          <a:xfrm>
            <a:off x="6542314" y="2718572"/>
            <a:ext cx="3175000" cy="1615827"/>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 Ahmed:</a:t>
            </a:r>
          </a:p>
          <a:p>
            <a:r>
              <a:rPr lang="en-US" sz="1100" i="1" dirty="0">
                <a:latin typeface="Calibri"/>
              </a:rPr>
              <a:t>Thursday, October 03, 2013
</a:t>
            </a:r>
            <a:r>
              <a:rPr lang="en-US" sz="1100" dirty="0"/>
              <a:t>Stack is a technical term but, in this context, seems to refer to a layered collection of services and/or features (based on the image on the slide). Is the word “stack” still applicable here, based on more than just the appearance of the image? If not, kindly replace with a more appropriate word.</a:t>
            </a:r>
            <a:endParaRPr lang="en-US" sz="1100" dirty="0">
              <a:latin typeface="Calibri"/>
            </a:endParaRPr>
          </a:p>
        </p:txBody>
      </p:sp>
      <p:sp>
        <p:nvSpPr>
          <p:cNvPr id="2" name="Rectangle 1"/>
          <p:cNvSpPr/>
          <p:nvPr/>
        </p:nvSpPr>
        <p:spPr>
          <a:xfrm>
            <a:off x="-2857500" y="3548379"/>
            <a:ext cx="3175000" cy="3308598"/>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Does </a:t>
            </a:r>
            <a:r>
              <a:rPr lang="en-US" sz="1100" dirty="0" err="1">
                <a:latin typeface="Calibri"/>
              </a:rPr>
              <a:t>Servicebus</a:t>
            </a:r>
            <a:r>
              <a:rPr lang="en-US" sz="1100" dirty="0">
                <a:latin typeface="Calibri"/>
              </a:rPr>
              <a:t> here refer to Microsoft Azure Service Bus? If so, it should be two words, and used as “Microsoft Azure Service Bus” since this is the first occurrence of the word.</a:t>
            </a:r>
          </a:p>
          <a:p>
            <a:endParaRPr lang="en-US" sz="1100" dirty="0">
              <a:latin typeface="Calibri"/>
            </a:endParaRPr>
          </a:p>
          <a:p>
            <a:r>
              <a:rPr lang="en-US" sz="1100" dirty="0">
                <a:latin typeface="Calibri"/>
              </a:rPr>
              <a:t>Also, what does “connect” refer to here? The context of the word is not clear. It is a reference to “Microsoft Azure Connect”? If so, kindly note that the feature was deprecated on 7/3/2013 and may not be acceptable to reference in content.</a:t>
            </a:r>
          </a:p>
          <a:p>
            <a:endParaRPr lang="en-US" sz="1100" dirty="0">
              <a:latin typeface="Calibri"/>
            </a:endParaRPr>
          </a:p>
          <a:p>
            <a:r>
              <a:rPr lang="en-US" sz="1100" dirty="0">
                <a:latin typeface="Calibri"/>
              </a:rPr>
              <a:t>Finally, are “Microsoft Azure Connect” and “Microsoft Azure Virtual Network” interchangeable? They have been separated by a slash, here, which implies “or”. If the message should be “and”, the actual word should be used instead of the slash.</a:t>
            </a:r>
          </a:p>
        </p:txBody>
      </p:sp>
    </p:spTree>
    <p:extLst>
      <p:ext uri="{BB962C8B-B14F-4D97-AF65-F5344CB8AC3E}">
        <p14:creationId xmlns:p14="http://schemas.microsoft.com/office/powerpoint/2010/main" val="4208597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Slide Objective</a:t>
            </a:r>
            <a:endParaRPr lang="en-US" sz="1100" dirty="0"/>
          </a:p>
          <a:p>
            <a:pPr marL="0" indent="0">
              <a:buNone/>
            </a:pPr>
            <a:r>
              <a:rPr lang="en-US" dirty="0"/>
              <a:t>Enable customers to extend individual existing machines in their Enterprise Networks into Microsoft Azure:</a:t>
            </a:r>
          </a:p>
          <a:p>
            <a:pPr lvl="0"/>
            <a:r>
              <a:rPr lang="en-US" dirty="0"/>
              <a:t>Replacement for Microsoft Azure Connect</a:t>
            </a:r>
          </a:p>
          <a:p>
            <a:pPr lvl="0"/>
            <a:r>
              <a:rPr lang="en-US" dirty="0"/>
              <a:t>Support for “hybrid” apps that span the cloud and on-premises</a:t>
            </a:r>
          </a:p>
          <a:p>
            <a:pPr marL="0" indent="0">
              <a:buNone/>
            </a:pPr>
            <a:r>
              <a:rPr lang="en-US" b="1" dirty="0"/>
              <a:t>Notes</a:t>
            </a:r>
            <a:endParaRPr lang="en-US" sz="1100" dirty="0"/>
          </a:p>
          <a:p>
            <a:pPr lvl="0"/>
            <a:r>
              <a:rPr lang="en-US" b="1" dirty="0"/>
              <a:t>You will create a virtual network in Azure</a:t>
            </a:r>
            <a:endParaRPr lang="en-US" sz="1100" dirty="0"/>
          </a:p>
          <a:p>
            <a:pPr lvl="1"/>
            <a:r>
              <a:rPr lang="en-US" dirty="0"/>
              <a:t>This virtual network is identical to virtual networks you have been building in the past, except that you will select </a:t>
            </a:r>
            <a:r>
              <a:rPr lang="en-US" b="1" dirty="0"/>
              <a:t>Point-To-Site </a:t>
            </a:r>
            <a:r>
              <a:rPr lang="en-US" dirty="0"/>
              <a:t>in the Wizard</a:t>
            </a:r>
            <a:endParaRPr lang="en-US" sz="1100" dirty="0"/>
          </a:p>
          <a:p>
            <a:pPr lvl="1"/>
            <a:r>
              <a:rPr lang="en-US" dirty="0"/>
              <a:t>You still need a VPN gateway device or Windows Server 2012 with Routing and Remote Access Service (RRAS) setup</a:t>
            </a:r>
          </a:p>
          <a:p>
            <a:pPr lvl="1"/>
            <a:r>
              <a:rPr lang="en-US" dirty="0"/>
              <a:t>Install a certificate on both </a:t>
            </a:r>
            <a:r>
              <a:rPr lang="en-US" dirty="0">
                <a:solidFill>
                  <a:srgbClr val="FF0000"/>
                </a:solidFill>
              </a:rPr>
              <a:t>sides</a:t>
            </a:r>
          </a:p>
          <a:p>
            <a:pPr lvl="1"/>
            <a:r>
              <a:rPr lang="en-US" dirty="0"/>
              <a:t>Install the VPM client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7" name="Slide Image Placeholder 6"/>
          <p:cNvSpPr>
            <a:spLocks noGrp="1" noRot="1" noChangeAspect="1"/>
          </p:cNvSpPr>
          <p:nvPr>
            <p:ph type="sldImg"/>
          </p:nvPr>
        </p:nvSpPr>
        <p:spPr>
          <a:xfrm>
            <a:off x="384175" y="484188"/>
            <a:ext cx="6096000" cy="3429000"/>
          </a:xfrm>
        </p:spPr>
      </p:sp>
      <p:sp>
        <p:nvSpPr>
          <p:cNvPr id="6" name="Rectangle 5"/>
          <p:cNvSpPr/>
          <p:nvPr/>
        </p:nvSpPr>
        <p:spPr>
          <a:xfrm>
            <a:off x="-2857500" y="648970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09 October 2013
</a:t>
            </a:r>
            <a:r>
              <a:rPr lang="en-US" sz="1100" dirty="0">
                <a:latin typeface="Calibri"/>
              </a:rPr>
              <a:t>Kindly provide some context to “sides” here.</a:t>
            </a:r>
          </a:p>
        </p:txBody>
      </p:sp>
    </p:spTree>
    <p:extLst>
      <p:ext uri="{BB962C8B-B14F-4D97-AF65-F5344CB8AC3E}">
        <p14:creationId xmlns:p14="http://schemas.microsoft.com/office/powerpoint/2010/main" val="3193529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91217-318D-4FC4-AA68-1C0C0D93BF75}"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516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91217-318D-4FC4-AA68-1C0C0D93BF75}"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680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979F-2641-443E-9881-2A6C77BD7400}"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9:37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186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97225057-AABC-4AA9-824C-A3521607E75A}" type="slidenum">
              <a:rPr lang="de-DE" smtClean="0"/>
              <a:t>61</a:t>
            </a:fld>
            <a:endParaRPr lang="de-DE"/>
          </a:p>
        </p:txBody>
      </p:sp>
    </p:spTree>
    <p:extLst>
      <p:ext uri="{BB962C8B-B14F-4D97-AF65-F5344CB8AC3E}">
        <p14:creationId xmlns:p14="http://schemas.microsoft.com/office/powerpoint/2010/main" val="1431639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latin typeface="+mn-lt"/>
                <a:ea typeface="+mn-ea"/>
                <a:cs typeface="+mn-cs"/>
              </a:rPr>
              <a:t> 172.16.22.1 -</a:t>
            </a:r>
            <a:r>
              <a:rPr lang="de-DE" sz="1200" kern="1200" dirty="0" err="1">
                <a:solidFill>
                  <a:schemeClr val="tx1"/>
                </a:solidFill>
                <a:latin typeface="+mn-lt"/>
                <a:ea typeface="+mn-ea"/>
                <a:cs typeface="+mn-cs"/>
              </a:rPr>
              <a:t>LocalASN</a:t>
            </a:r>
            <a:r>
              <a:rPr lang="de-DE" sz="1200" kern="1200" dirty="0">
                <a:solidFill>
                  <a:schemeClr val="tx1"/>
                </a:solidFill>
                <a:latin typeface="+mn-lt"/>
                <a:ea typeface="+mn-ea"/>
                <a:cs typeface="+mn-cs"/>
              </a:rPr>
              <a:t> 65120   </a:t>
            </a:r>
          </a:p>
          <a:p>
            <a:endParaRPr lang="de-DE" sz="1200" kern="1200" dirty="0">
              <a:solidFill>
                <a:schemeClr val="tx1"/>
              </a:solidFill>
              <a:latin typeface="+mn-lt"/>
              <a:ea typeface="+mn-ea"/>
              <a:cs typeface="+mn-cs"/>
            </a:endParaRPr>
          </a:p>
          <a:p>
            <a:r>
              <a:rPr lang="de-DE" dirty="0"/>
              <a:t>10.1.0.0/24</a:t>
            </a:r>
          </a:p>
        </p:txBody>
      </p:sp>
      <p:sp>
        <p:nvSpPr>
          <p:cNvPr id="4" name="Slide Number Placeholder 3"/>
          <p:cNvSpPr>
            <a:spLocks noGrp="1"/>
          </p:cNvSpPr>
          <p:nvPr>
            <p:ph type="sldNum" sz="quarter" idx="10"/>
          </p:nvPr>
        </p:nvSpPr>
        <p:spPr/>
        <p:txBody>
          <a:bodyPr/>
          <a:lstStyle/>
          <a:p>
            <a:fld id="{97225057-AABC-4AA9-824C-A3521607E75A}" type="slidenum">
              <a:rPr lang="de-DE" smtClean="0"/>
              <a:t>62</a:t>
            </a:fld>
            <a:endParaRPr lang="de-DE"/>
          </a:p>
        </p:txBody>
      </p:sp>
    </p:spTree>
    <p:extLst>
      <p:ext uri="{BB962C8B-B14F-4D97-AF65-F5344CB8AC3E}">
        <p14:creationId xmlns:p14="http://schemas.microsoft.com/office/powerpoint/2010/main" val="3354156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latin typeface="+mn-lt"/>
                <a:ea typeface="+mn-ea"/>
                <a:cs typeface="+mn-cs"/>
              </a:rPr>
              <a:t> 172.16.22.1 -</a:t>
            </a:r>
            <a:r>
              <a:rPr lang="de-DE" sz="1200" kern="1200" dirty="0" err="1">
                <a:solidFill>
                  <a:schemeClr val="tx1"/>
                </a:solidFill>
                <a:latin typeface="+mn-lt"/>
                <a:ea typeface="+mn-ea"/>
                <a:cs typeface="+mn-cs"/>
              </a:rPr>
              <a:t>LocalASN</a:t>
            </a:r>
            <a:r>
              <a:rPr lang="de-DE" sz="1200" kern="1200" dirty="0">
                <a:solidFill>
                  <a:schemeClr val="tx1"/>
                </a:solidFill>
                <a:latin typeface="+mn-lt"/>
                <a:ea typeface="+mn-ea"/>
                <a:cs typeface="+mn-cs"/>
              </a:rPr>
              <a:t> 65120   </a:t>
            </a:r>
          </a:p>
          <a:p>
            <a:endParaRPr lang="de-DE" sz="1200" kern="1200" dirty="0">
              <a:solidFill>
                <a:schemeClr val="tx1"/>
              </a:solidFill>
              <a:latin typeface="+mn-lt"/>
              <a:ea typeface="+mn-ea"/>
              <a:cs typeface="+mn-cs"/>
            </a:endParaRPr>
          </a:p>
          <a:p>
            <a:r>
              <a:rPr lang="de-DE" dirty="0"/>
              <a:t>10.1.0.0/24</a:t>
            </a:r>
          </a:p>
        </p:txBody>
      </p:sp>
      <p:sp>
        <p:nvSpPr>
          <p:cNvPr id="4" name="Slide Number Placeholder 3"/>
          <p:cNvSpPr>
            <a:spLocks noGrp="1"/>
          </p:cNvSpPr>
          <p:nvPr>
            <p:ph type="sldNum" sz="quarter" idx="10"/>
          </p:nvPr>
        </p:nvSpPr>
        <p:spPr/>
        <p:txBody>
          <a:bodyPr/>
          <a:lstStyle/>
          <a:p>
            <a:fld id="{97225057-AABC-4AA9-824C-A3521607E75A}" type="slidenum">
              <a:rPr lang="de-DE" smtClean="0"/>
              <a:t>63</a:t>
            </a:fld>
            <a:endParaRPr lang="de-DE"/>
          </a:p>
        </p:txBody>
      </p:sp>
    </p:spTree>
    <p:extLst>
      <p:ext uri="{BB962C8B-B14F-4D97-AF65-F5344CB8AC3E}">
        <p14:creationId xmlns:p14="http://schemas.microsoft.com/office/powerpoint/2010/main" val="4125724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This slide is used to discuss the combination of both</a:t>
            </a:r>
            <a:r>
              <a:rPr lang="en-US" baseline="0" dirty="0"/>
              <a:t> the public IP addresses that Azure can provide to individual VMs + load balancing between them.</a:t>
            </a:r>
          </a:p>
          <a:p>
            <a:pPr marL="0" indent="0">
              <a:buNone/>
            </a:pPr>
            <a:endParaRPr lang="en-US" baseline="0" dirty="0"/>
          </a:p>
          <a:p>
            <a:pPr marL="0" indent="0">
              <a:buNone/>
            </a:pPr>
            <a:r>
              <a:rPr lang="en-US" baseline="0" dirty="0"/>
              <a:t>http://azure.microsoft.com/blog/2014/10/22/instance-level-public-ip-address/</a:t>
            </a:r>
          </a:p>
          <a:p>
            <a:pPr marL="0" indent="0">
              <a:buNone/>
            </a:pPr>
            <a:endParaRPr lang="en-US" baseline="0" dirty="0"/>
          </a:p>
          <a:p>
            <a:pPr marL="228600" indent="-228600">
              <a:buAutoNum type="arabicPeriod"/>
            </a:pPr>
            <a:r>
              <a:rPr lang="en-US" baseline="0" dirty="0"/>
              <a:t>You can now have Azure provide public IP addresses to individual VMs, maybe so you can use the machine as an FTP server</a:t>
            </a:r>
          </a:p>
          <a:p>
            <a:pPr marL="0" indent="0">
              <a:buNone/>
            </a:pPr>
            <a:r>
              <a:rPr lang="en-US" baseline="0" dirty="0"/>
              <a:t>An instance level public IP is not load balanced</a:t>
            </a:r>
          </a:p>
          <a:p>
            <a:pPr marL="0" indent="0">
              <a:buNone/>
            </a:pPr>
            <a:endParaRPr lang="en-US" baseline="0" dirty="0"/>
          </a:p>
          <a:p>
            <a:pPr marL="228600" indent="-228600">
              <a:buAutoNum type="arabicPeriod"/>
            </a:pPr>
            <a:r>
              <a:rPr lang="en-US" baseline="0" dirty="0"/>
              <a:t>The entire port range is accessible by default. </a:t>
            </a:r>
            <a:r>
              <a:rPr lang="en-US" dirty="0"/>
              <a:t>Typically, to be able to send traffic to an Azure VM from an external source, the destination port must be declared as an Endpoint in the VM, but with Instance-Level Public IPs this restriction is removed. An external source can send traffic to any port on the Instance-Level Public IP Address as long the firewall in the VM allows it. This is particularly useful when the VM needs to receive traffic on dynamic ports, a good use case being FTP servers implementing passive mode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64</a:t>
            </a:fld>
            <a:endParaRPr lang="en-US"/>
          </a:p>
        </p:txBody>
      </p:sp>
    </p:spTree>
    <p:extLst>
      <p:ext uri="{BB962C8B-B14F-4D97-AF65-F5344CB8AC3E}">
        <p14:creationId xmlns:p14="http://schemas.microsoft.com/office/powerpoint/2010/main" val="1303397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You can now create Network Security groups to define access control rules for inbound and outbound traffic to a Virtual machine or a group of virtual machines in a subnet. The security groups and the rules can be managed and updated independent of the life cycle of the VM.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tx1"/>
                </a:solidFill>
                <a:effectLst/>
                <a:latin typeface="Segoe UI" panose="020B0502040204020203" pitchFamily="34" charset="0"/>
                <a:ea typeface="+mn-ea"/>
                <a:cs typeface="Segoe UI" panose="020B0502040204020203" pitchFamily="34" charset="0"/>
                <a:hlinkClick r:id="rId3"/>
              </a:rPr>
              <a:t>http://azure.microsoft.com/blog/2014/10/29/networking-enterprise/</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tx1"/>
                </a:solidFill>
                <a:effectLst/>
                <a:latin typeface="Segoe UI" panose="020B0502040204020203" pitchFamily="34" charset="0"/>
                <a:ea typeface="+mn-ea"/>
                <a:cs typeface="Segoe UI" panose="020B0502040204020203" pitchFamily="34" charset="0"/>
                <a:hlinkClick r:id="rId4"/>
              </a:rPr>
              <a:t>https://anderseideblog.wordpress.com/2014/10/30/network-security-groups-in-azure/</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tx1"/>
                </a:solidFill>
                <a:effectLst/>
                <a:latin typeface="Segoe UI" panose="020B0502040204020203" pitchFamily="34" charset="0"/>
                <a:ea typeface="+mn-ea"/>
                <a:cs typeface="Segoe UI" panose="020B0502040204020203" pitchFamily="34" charset="0"/>
                <a:hlinkClick r:id="rId5"/>
              </a:rPr>
              <a:t>http://msdn.microsoft.com/en-us/library/azure/dn848316.aspx</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tx1"/>
                </a:solidFill>
                <a:effectLst/>
                <a:latin typeface="Segoe UI" panose="020B0502040204020203" pitchFamily="34" charset="0"/>
                <a:ea typeface="+mn-ea"/>
                <a:cs typeface="Segoe UI" panose="020B0502040204020203" pitchFamily="34" charset="0"/>
              </a:rPr>
              <a:t>added note that  rules are based on the 5-tuple (source/</a:t>
            </a:r>
            <a:r>
              <a:rPr lang="en-US" sz="1050" kern="1200" dirty="0" err="1">
                <a:solidFill>
                  <a:schemeClr val="tx1"/>
                </a:solidFill>
                <a:effectLst/>
                <a:latin typeface="Segoe UI" panose="020B0502040204020203" pitchFamily="34" charset="0"/>
                <a:ea typeface="+mn-ea"/>
                <a:cs typeface="Segoe UI" panose="020B0502040204020203" pitchFamily="34" charset="0"/>
              </a:rPr>
              <a:t>dest</a:t>
            </a:r>
            <a:r>
              <a:rPr lang="en-US" sz="1050" kern="1200">
                <a:solidFill>
                  <a:schemeClr val="tx1"/>
                </a:solidFill>
                <a:effectLst/>
                <a:latin typeface="Segoe UI" panose="020B0502040204020203" pitchFamily="34" charset="0"/>
                <a:ea typeface="+mn-ea"/>
                <a:cs typeface="Segoe UI" panose="020B0502040204020203" pitchFamily="34" charset="0"/>
              </a:rPr>
              <a:t> IP/port, protocol)</a:t>
            </a:r>
            <a:endParaRPr lang="en-US" sz="105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65</a:t>
            </a:fld>
            <a:endParaRPr lang="en-US"/>
          </a:p>
        </p:txBody>
      </p:sp>
    </p:spTree>
    <p:extLst>
      <p:ext uri="{BB962C8B-B14F-4D97-AF65-F5344CB8AC3E}">
        <p14:creationId xmlns:p14="http://schemas.microsoft.com/office/powerpoint/2010/main" val="207333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E896A4D6-EB2D-42D2-AF00-10173EB3F581}" type="slidenum">
              <a:rPr lang="de-DE" smtClean="0"/>
              <a:t>5</a:t>
            </a:fld>
            <a:endParaRPr lang="de-DE"/>
          </a:p>
        </p:txBody>
      </p:sp>
    </p:spTree>
    <p:extLst>
      <p:ext uri="{BB962C8B-B14F-4D97-AF65-F5344CB8AC3E}">
        <p14:creationId xmlns:p14="http://schemas.microsoft.com/office/powerpoint/2010/main" val="3165595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Accelerated networking enables single root I/O virtualization (SR-IOV) to a VM, greatly improving its networking performance. This high-performance path bypasses the host from the </a:t>
            </a:r>
            <a:r>
              <a:rPr lang="en-US" sz="1200" b="0" i="0" u="none" strike="noStrike" kern="1200" dirty="0" err="1">
                <a:solidFill>
                  <a:schemeClr val="tx1"/>
                </a:solidFill>
                <a:effectLst/>
                <a:latin typeface="+mn-lt"/>
                <a:ea typeface="+mn-ea"/>
                <a:cs typeface="+mn-cs"/>
              </a:rPr>
              <a:t>datapath</a:t>
            </a:r>
            <a:r>
              <a:rPr lang="en-US" sz="1200" b="0" i="0" u="none" strike="noStrike" kern="1200" dirty="0">
                <a:solidFill>
                  <a:schemeClr val="tx1"/>
                </a:solidFill>
                <a:effectLst/>
                <a:latin typeface="+mn-lt"/>
                <a:ea typeface="+mn-ea"/>
                <a:cs typeface="+mn-cs"/>
              </a:rPr>
              <a:t>, reducing latency, jitter, and CPU utilization, for use with the most demanding network workloads on supported VM types.</a:t>
            </a:r>
          </a:p>
          <a:p>
            <a:endParaRPr lang="en-US" sz="1200" b="0" i="0" u="none" strike="noStrike" kern="1200" dirty="0">
              <a:solidFill>
                <a:schemeClr val="tx1"/>
              </a:solidFill>
              <a:effectLst/>
              <a:latin typeface="+mn-lt"/>
              <a:ea typeface="+mn-ea"/>
              <a:cs typeface="+mn-cs"/>
            </a:endParaRPr>
          </a:p>
          <a:p>
            <a:r>
              <a:rPr lang="en-US" dirty="0"/>
              <a:t>Bandwidth testing….</a:t>
            </a:r>
          </a:p>
          <a:p>
            <a:r>
              <a:rPr lang="en-US" dirty="0"/>
              <a:t>https://docs.microsoft.com/en-us/azure/virtual-network/virtual-network-bandwidth-testing</a:t>
            </a:r>
          </a:p>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66</a:t>
            </a:fld>
            <a:endParaRPr lang="de-DE"/>
          </a:p>
        </p:txBody>
      </p:sp>
    </p:spTree>
    <p:extLst>
      <p:ext uri="{BB962C8B-B14F-4D97-AF65-F5344CB8AC3E}">
        <p14:creationId xmlns:p14="http://schemas.microsoft.com/office/powerpoint/2010/main" val="1421722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67</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183181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Introduce the two ways</a:t>
            </a:r>
            <a:r>
              <a:rPr lang="en-US" baseline="0" dirty="0"/>
              <a:t> to manage Azure services.</a:t>
            </a:r>
          </a:p>
          <a:p>
            <a:r>
              <a:rPr lang="en-US" baseline="0" dirty="0"/>
              <a:t>ASM has been around since 2009 and is getting long in the tooth.</a:t>
            </a:r>
          </a:p>
          <a:p>
            <a:r>
              <a:rPr lang="en-US" baseline="0" dirty="0"/>
              <a:t>ARM supports modern deployment practices. It is designed to be extensible to all current and future services.</a:t>
            </a:r>
          </a:p>
          <a:p>
            <a:endParaRPr lang="en-US" baseline="0" dirty="0"/>
          </a:p>
          <a:p>
            <a:pPr marL="0" indent="0">
              <a:buNone/>
            </a:pPr>
            <a:r>
              <a:rPr lang="en-GB" dirty="0"/>
              <a:t>Since we currently</a:t>
            </a:r>
            <a:r>
              <a:rPr lang="en-GB" baseline="0" dirty="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dirty="0" err="1"/>
              <a:t>AzureAccount</a:t>
            </a:r>
            <a:r>
              <a:rPr lang="en-GB" baseline="0" dirty="0"/>
              <a:t>.</a:t>
            </a:r>
          </a:p>
          <a:p>
            <a:pPr marL="0" indent="0">
              <a:buNone/>
            </a:pPr>
            <a:endParaRPr lang="en-GB" baseline="0" dirty="0"/>
          </a:p>
          <a:p>
            <a:pPr marL="0" indent="0">
              <a:buNone/>
            </a:pPr>
            <a:r>
              <a:rPr lang="en-GB" baseline="0" dirty="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dirty="0"/>
          </a:p>
          <a:p>
            <a:pPr marL="0" indent="0">
              <a:buNone/>
            </a:pPr>
            <a:r>
              <a:rPr lang="en-GB" baseline="0" dirty="0"/>
              <a:t>NOTES</a:t>
            </a:r>
            <a:endParaRPr lang="en-GB" dirty="0"/>
          </a:p>
          <a:p>
            <a:r>
              <a:rPr lang="en-GB" dirty="0"/>
              <a:t>For now it’s not possible to upload a management</a:t>
            </a:r>
            <a:r>
              <a:rPr lang="en-GB" baseline="0" dirty="0"/>
              <a:t> certificate with the SMAPI (which makes sense as accessing the SMAPI requires a management certificate…). You instead have to upload it via the portal</a:t>
            </a:r>
          </a:p>
          <a:p>
            <a:r>
              <a:rPr lang="en-GB" dirty="0"/>
              <a:t>The subscription ID forms part of the URI,</a:t>
            </a:r>
            <a:r>
              <a:rPr lang="en-GB" baseline="0" dirty="0"/>
              <a:t> which is in line with the fact that the Subscription in the security boundary for the administration of the resources.</a:t>
            </a:r>
          </a:p>
          <a:p>
            <a:endParaRPr lang="en-GB" baseline="0" dirty="0"/>
          </a:p>
          <a:p>
            <a:endParaRPr lang="en-GB" dirty="0"/>
          </a:p>
          <a:p>
            <a:pPr marL="0" indent="0">
              <a:buNone/>
            </a:pP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6/13/2018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70097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https://docs.microsoft.com/en-us/azure/azure-resource-man</a:t>
            </a:r>
          </a:p>
          <a:p>
            <a:endParaRPr lang="de-DE" dirty="0"/>
          </a:p>
          <a:p>
            <a:r>
              <a:rPr lang="en-US" sz="1200" b="1" i="0" u="none" strike="noStrike" kern="1200" dirty="0">
                <a:solidFill>
                  <a:schemeClr val="tx1"/>
                </a:solidFill>
                <a:effectLst/>
                <a:latin typeface="+mn-lt"/>
                <a:ea typeface="+mn-ea"/>
                <a:cs typeface="+mn-cs"/>
              </a:rPr>
              <a:t>resource</a:t>
            </a:r>
            <a:r>
              <a:rPr lang="en-US" sz="1200" b="0" i="0" u="none" strike="noStrike"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u="none" strike="noStrike" kern="1200" dirty="0">
                <a:solidFill>
                  <a:schemeClr val="tx1"/>
                </a:solidFill>
                <a:effectLst/>
                <a:latin typeface="+mn-lt"/>
                <a:ea typeface="+mn-ea"/>
                <a:cs typeface="+mn-cs"/>
              </a:rPr>
              <a:t>resource group</a:t>
            </a:r>
            <a:r>
              <a:rPr lang="en-US" sz="1200" b="0" i="0" u="none" strike="noStrike"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resource provider</a:t>
            </a:r>
            <a:r>
              <a:rPr lang="en-US" sz="1200" b="0" i="0" u="none" strike="noStrike"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u="none" strike="noStrike" kern="1200" dirty="0" err="1">
                <a:solidFill>
                  <a:schemeClr val="tx1"/>
                </a:solidFill>
                <a:effectLst/>
                <a:latin typeface="+mn-lt"/>
                <a:ea typeface="+mn-ea"/>
                <a:cs typeface="+mn-cs"/>
              </a:rPr>
              <a:t>Microsoft.Compute</a:t>
            </a:r>
            <a:r>
              <a:rPr lang="en-US" sz="1200" b="0" i="0" u="none" strike="noStrike" kern="1200" dirty="0">
                <a:solidFill>
                  <a:schemeClr val="tx1"/>
                </a:solidFill>
                <a:effectLst/>
                <a:latin typeface="+mn-lt"/>
                <a:ea typeface="+mn-ea"/>
                <a:cs typeface="+mn-cs"/>
              </a:rPr>
              <a:t>, which supplies the virtual machine resource, </a:t>
            </a:r>
            <a:r>
              <a:rPr lang="en-US" sz="1200" b="0" i="0" u="none" strike="noStrike" kern="1200" dirty="0" err="1">
                <a:solidFill>
                  <a:schemeClr val="tx1"/>
                </a:solidFill>
                <a:effectLst/>
                <a:latin typeface="+mn-lt"/>
                <a:ea typeface="+mn-ea"/>
                <a:cs typeface="+mn-cs"/>
              </a:rPr>
              <a:t>Microsoft.Storage</a:t>
            </a:r>
            <a:r>
              <a:rPr lang="en-US" sz="1200" b="0" i="0" u="none" strike="noStrike" kern="1200" dirty="0">
                <a:solidFill>
                  <a:schemeClr val="tx1"/>
                </a:solidFill>
                <a:effectLst/>
                <a:latin typeface="+mn-lt"/>
                <a:ea typeface="+mn-ea"/>
                <a:cs typeface="+mn-cs"/>
              </a:rPr>
              <a:t>, which supplies the storage account resource, and </a:t>
            </a:r>
            <a:r>
              <a:rPr lang="en-US" sz="1200" b="0" i="0" u="none" strike="noStrike" kern="1200" dirty="0" err="1">
                <a:solidFill>
                  <a:schemeClr val="tx1"/>
                </a:solidFill>
                <a:effectLst/>
                <a:latin typeface="+mn-lt"/>
                <a:ea typeface="+mn-ea"/>
                <a:cs typeface="+mn-cs"/>
              </a:rPr>
              <a:t>Microsoft.Web</a:t>
            </a:r>
            <a:r>
              <a:rPr lang="en-US" sz="1200" b="0" i="0" u="none" strike="noStrike"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Resource Manager template</a:t>
            </a:r>
            <a:r>
              <a:rPr lang="en-US" sz="1200" b="0" i="0" u="none" strike="noStrike"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declarative syntax</a:t>
            </a:r>
            <a:r>
              <a:rPr lang="en-US" sz="1200" b="0" i="0" u="none" strike="noStrike"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 </a:t>
            </a:r>
          </a:p>
          <a:p>
            <a:r>
              <a:rPr lang="de-DE" dirty="0" err="1"/>
              <a:t>ager</a:t>
            </a:r>
            <a:r>
              <a:rPr lang="de-DE" dirty="0"/>
              <a:t>/resource-group-overview</a:t>
            </a:r>
          </a:p>
        </p:txBody>
      </p:sp>
      <p:sp>
        <p:nvSpPr>
          <p:cNvPr id="4" name="Slide Number Placeholder 3"/>
          <p:cNvSpPr>
            <a:spLocks noGrp="1"/>
          </p:cNvSpPr>
          <p:nvPr>
            <p:ph type="sldNum" sz="quarter" idx="10"/>
          </p:nvPr>
        </p:nvSpPr>
        <p:spPr/>
        <p:txBody>
          <a:bodyPr/>
          <a:lstStyle/>
          <a:p>
            <a:fld id="{D064DC2F-32ED-4B91-B19B-BDB9631D77FA}" type="slidenum">
              <a:rPr lang="de-DE" smtClean="0"/>
              <a:t>69</a:t>
            </a:fld>
            <a:endParaRPr lang="de-DE"/>
          </a:p>
        </p:txBody>
      </p:sp>
    </p:spTree>
    <p:extLst>
      <p:ext uri="{BB962C8B-B14F-4D97-AF65-F5344CB8AC3E}">
        <p14:creationId xmlns:p14="http://schemas.microsoft.com/office/powerpoint/2010/main" val="1651366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https://docs.microsoft.com/en-us/azure/azure-resource-man</a:t>
            </a:r>
          </a:p>
          <a:p>
            <a:endParaRPr lang="de-DE" dirty="0"/>
          </a:p>
          <a:p>
            <a:r>
              <a:rPr lang="en-US" sz="1200" b="1" i="0" u="none" strike="noStrike" kern="1200" dirty="0">
                <a:solidFill>
                  <a:schemeClr val="tx1"/>
                </a:solidFill>
                <a:effectLst/>
                <a:latin typeface="+mn-lt"/>
                <a:ea typeface="+mn-ea"/>
                <a:cs typeface="+mn-cs"/>
              </a:rPr>
              <a:t>resource</a:t>
            </a:r>
            <a:r>
              <a:rPr lang="en-US" sz="1200" b="0" i="0" u="none" strike="noStrike"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u="none" strike="noStrike" kern="1200" dirty="0">
                <a:solidFill>
                  <a:schemeClr val="tx1"/>
                </a:solidFill>
                <a:effectLst/>
                <a:latin typeface="+mn-lt"/>
                <a:ea typeface="+mn-ea"/>
                <a:cs typeface="+mn-cs"/>
              </a:rPr>
              <a:t>resource group</a:t>
            </a:r>
            <a:r>
              <a:rPr lang="en-US" sz="1200" b="0" i="0" u="none" strike="noStrike"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resource provider</a:t>
            </a:r>
            <a:r>
              <a:rPr lang="en-US" sz="1200" b="0" i="0" u="none" strike="noStrike"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u="none" strike="noStrike" kern="1200" dirty="0" err="1">
                <a:solidFill>
                  <a:schemeClr val="tx1"/>
                </a:solidFill>
                <a:effectLst/>
                <a:latin typeface="+mn-lt"/>
                <a:ea typeface="+mn-ea"/>
                <a:cs typeface="+mn-cs"/>
              </a:rPr>
              <a:t>Microsoft.Compute</a:t>
            </a:r>
            <a:r>
              <a:rPr lang="en-US" sz="1200" b="0" i="0" u="none" strike="noStrike" kern="1200" dirty="0">
                <a:solidFill>
                  <a:schemeClr val="tx1"/>
                </a:solidFill>
                <a:effectLst/>
                <a:latin typeface="+mn-lt"/>
                <a:ea typeface="+mn-ea"/>
                <a:cs typeface="+mn-cs"/>
              </a:rPr>
              <a:t>, which supplies the virtual machine resource, </a:t>
            </a:r>
            <a:r>
              <a:rPr lang="en-US" sz="1200" b="0" i="0" u="none" strike="noStrike" kern="1200" dirty="0" err="1">
                <a:solidFill>
                  <a:schemeClr val="tx1"/>
                </a:solidFill>
                <a:effectLst/>
                <a:latin typeface="+mn-lt"/>
                <a:ea typeface="+mn-ea"/>
                <a:cs typeface="+mn-cs"/>
              </a:rPr>
              <a:t>Microsoft.Storage</a:t>
            </a:r>
            <a:r>
              <a:rPr lang="en-US" sz="1200" b="0" i="0" u="none" strike="noStrike" kern="1200" dirty="0">
                <a:solidFill>
                  <a:schemeClr val="tx1"/>
                </a:solidFill>
                <a:effectLst/>
                <a:latin typeface="+mn-lt"/>
                <a:ea typeface="+mn-ea"/>
                <a:cs typeface="+mn-cs"/>
              </a:rPr>
              <a:t>, which supplies the storage account resource, and </a:t>
            </a:r>
            <a:r>
              <a:rPr lang="en-US" sz="1200" b="0" i="0" u="none" strike="noStrike" kern="1200" dirty="0" err="1">
                <a:solidFill>
                  <a:schemeClr val="tx1"/>
                </a:solidFill>
                <a:effectLst/>
                <a:latin typeface="+mn-lt"/>
                <a:ea typeface="+mn-ea"/>
                <a:cs typeface="+mn-cs"/>
              </a:rPr>
              <a:t>Microsoft.Web</a:t>
            </a:r>
            <a:r>
              <a:rPr lang="en-US" sz="1200" b="0" i="0" u="none" strike="noStrike"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Resource Manager template</a:t>
            </a:r>
            <a:r>
              <a:rPr lang="en-US" sz="1200" b="0" i="0" u="none" strike="noStrike"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declarative syntax</a:t>
            </a:r>
            <a:r>
              <a:rPr lang="en-US" sz="1200" b="0" i="0" u="none" strike="noStrike"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 </a:t>
            </a:r>
          </a:p>
          <a:p>
            <a:r>
              <a:rPr lang="de-DE" dirty="0" err="1"/>
              <a:t>ager</a:t>
            </a:r>
            <a:r>
              <a:rPr lang="de-DE" dirty="0"/>
              <a:t>/resource-group-overview</a:t>
            </a:r>
          </a:p>
        </p:txBody>
      </p:sp>
      <p:sp>
        <p:nvSpPr>
          <p:cNvPr id="4" name="Slide Number Placeholder 3"/>
          <p:cNvSpPr>
            <a:spLocks noGrp="1"/>
          </p:cNvSpPr>
          <p:nvPr>
            <p:ph type="sldNum" sz="quarter" idx="10"/>
          </p:nvPr>
        </p:nvSpPr>
        <p:spPr/>
        <p:txBody>
          <a:bodyPr/>
          <a:lstStyle/>
          <a:p>
            <a:fld id="{D064DC2F-32ED-4B91-B19B-BDB9631D77FA}" type="slidenum">
              <a:rPr lang="de-DE" smtClean="0"/>
              <a:t>70</a:t>
            </a:fld>
            <a:endParaRPr lang="de-DE"/>
          </a:p>
        </p:txBody>
      </p:sp>
    </p:spTree>
    <p:extLst>
      <p:ext uri="{BB962C8B-B14F-4D97-AF65-F5344CB8AC3E}">
        <p14:creationId xmlns:p14="http://schemas.microsoft.com/office/powerpoint/2010/main" val="118336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800" dirty="0">
                <a:solidFill>
                  <a:schemeClr val="tx1"/>
                </a:solidFill>
              </a:rPr>
              <a:t>Azure Templates can:</a:t>
            </a:r>
          </a:p>
          <a:p>
            <a:pPr>
              <a:lnSpc>
                <a:spcPct val="120000"/>
              </a:lnSpc>
            </a:pPr>
            <a:r>
              <a:rPr lang="en-US" sz="1200" dirty="0">
                <a:solidFill>
                  <a:schemeClr val="tx1"/>
                </a:solidFill>
                <a:latin typeface="Segoe UI Light"/>
              </a:rPr>
              <a:t>Ensure Idempotency</a:t>
            </a:r>
          </a:p>
          <a:p>
            <a:pPr>
              <a:lnSpc>
                <a:spcPct val="120000"/>
              </a:lnSpc>
            </a:pPr>
            <a:r>
              <a:rPr lang="en-US" sz="1200" dirty="0">
                <a:solidFill>
                  <a:schemeClr val="tx1"/>
                </a:solidFill>
                <a:latin typeface="Segoe UI Light"/>
              </a:rPr>
              <a:t>Simplify Orchestration</a:t>
            </a:r>
          </a:p>
          <a:p>
            <a:pPr>
              <a:lnSpc>
                <a:spcPct val="120000"/>
              </a:lnSpc>
            </a:pPr>
            <a:r>
              <a:rPr lang="en-US" sz="1200" dirty="0">
                <a:solidFill>
                  <a:schemeClr val="tx1"/>
                </a:solidFill>
                <a:latin typeface="Segoe UI Light"/>
              </a:rPr>
              <a:t>Simplify Roll-back</a:t>
            </a:r>
          </a:p>
          <a:p>
            <a:pPr>
              <a:lnSpc>
                <a:spcPct val="120000"/>
              </a:lnSpc>
            </a:pPr>
            <a:r>
              <a:rPr lang="en-US" sz="1200" dirty="0">
                <a:solidFill>
                  <a:schemeClr val="tx1"/>
                </a:solidFill>
                <a:latin typeface="Segoe UI Light"/>
              </a:rPr>
              <a:t>Provide Cross-Resource Configuration and Update Support </a:t>
            </a:r>
          </a:p>
          <a:p>
            <a:pPr marL="0" indent="0">
              <a:buNone/>
            </a:pPr>
            <a:endParaRPr lang="en-US" sz="2000" dirty="0">
              <a:solidFill>
                <a:schemeClr val="tx1"/>
              </a:solidFill>
              <a:latin typeface="Segoe UI Light"/>
            </a:endParaRPr>
          </a:p>
          <a:p>
            <a:pPr marL="0" indent="0">
              <a:buNone/>
            </a:pPr>
            <a:r>
              <a:rPr lang="en-US" sz="1800" dirty="0">
                <a:solidFill>
                  <a:schemeClr val="tx1"/>
                </a:solidFill>
              </a:rPr>
              <a:t>Azure Templates are: </a:t>
            </a:r>
          </a:p>
          <a:p>
            <a:pPr>
              <a:lnSpc>
                <a:spcPct val="120000"/>
              </a:lnSpc>
            </a:pPr>
            <a:r>
              <a:rPr lang="en-US" sz="1200" dirty="0">
                <a:solidFill>
                  <a:schemeClr val="tx1"/>
                </a:solidFill>
                <a:latin typeface="Segoe UI Light"/>
              </a:rPr>
              <a:t>Source file, checked-in</a:t>
            </a:r>
          </a:p>
          <a:p>
            <a:pPr>
              <a:lnSpc>
                <a:spcPct val="120000"/>
              </a:lnSpc>
            </a:pPr>
            <a:r>
              <a:rPr lang="en-US" sz="1200" dirty="0">
                <a:solidFill>
                  <a:schemeClr val="tx1"/>
                </a:solidFill>
                <a:latin typeface="Segoe UI Light"/>
              </a:rPr>
              <a:t>Specifies resources and dependencies (VMs, </a:t>
            </a:r>
            <a:r>
              <a:rPr lang="en-US" sz="1200" dirty="0" err="1">
                <a:solidFill>
                  <a:schemeClr val="tx1"/>
                </a:solidFill>
                <a:latin typeface="Segoe UI Light"/>
              </a:rPr>
              <a:t>WebSites</a:t>
            </a:r>
            <a:r>
              <a:rPr lang="en-US" sz="1200" dirty="0">
                <a:solidFill>
                  <a:schemeClr val="tx1"/>
                </a:solidFill>
                <a:latin typeface="Segoe UI Light"/>
              </a:rPr>
              <a:t>, DBs) and connections (config, LB sets)</a:t>
            </a:r>
          </a:p>
          <a:p>
            <a:pPr>
              <a:lnSpc>
                <a:spcPct val="120000"/>
              </a:lnSpc>
            </a:pPr>
            <a:r>
              <a:rPr lang="en-US" sz="1200" dirty="0" err="1">
                <a:solidFill>
                  <a:schemeClr val="tx1"/>
                </a:solidFill>
                <a:latin typeface="Segoe UI Light"/>
              </a:rPr>
              <a:t>Parametized</a:t>
            </a:r>
            <a:r>
              <a:rPr lang="en-US" sz="1200" dirty="0">
                <a:solidFill>
                  <a:schemeClr val="tx1"/>
                </a:solidFill>
                <a:latin typeface="Segoe UI Light"/>
              </a:rPr>
              <a:t> input/output</a:t>
            </a:r>
          </a:p>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72</a:t>
            </a:fld>
            <a:endParaRPr lang="de-DE"/>
          </a:p>
        </p:txBody>
      </p:sp>
    </p:spTree>
    <p:extLst>
      <p:ext uri="{BB962C8B-B14F-4D97-AF65-F5344CB8AC3E}">
        <p14:creationId xmlns:p14="http://schemas.microsoft.com/office/powerpoint/2010/main" val="655211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73</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964145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AB85ADC-2746-4D2E-9A8F-59D8701FABFC}" type="slidenum">
              <a:rPr lang="de-DE" smtClean="0"/>
              <a:t>74</a:t>
            </a:fld>
            <a:endParaRPr lang="de-DE"/>
          </a:p>
        </p:txBody>
      </p:sp>
    </p:spTree>
    <p:extLst>
      <p:ext uri="{BB962C8B-B14F-4D97-AF65-F5344CB8AC3E}">
        <p14:creationId xmlns:p14="http://schemas.microsoft.com/office/powerpoint/2010/main" val="25085528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75</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27384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76</a:t>
            </a:fld>
            <a:endParaRPr lang="en-US" dirty="0"/>
          </a:p>
        </p:txBody>
      </p:sp>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712983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E896A4D6-EB2D-42D2-AF00-10173EB3F581}" type="slidenum">
              <a:rPr lang="de-DE" smtClean="0"/>
              <a:t>6</a:t>
            </a:fld>
            <a:endParaRPr lang="de-DE"/>
          </a:p>
        </p:txBody>
      </p:sp>
    </p:spTree>
    <p:extLst>
      <p:ext uri="{BB962C8B-B14F-4D97-AF65-F5344CB8AC3E}">
        <p14:creationId xmlns:p14="http://schemas.microsoft.com/office/powerpoint/2010/main" val="13954296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79</a:t>
            </a:fld>
            <a:endParaRPr lang="de-DE"/>
          </a:p>
        </p:txBody>
      </p:sp>
    </p:spTree>
    <p:extLst>
      <p:ext uri="{BB962C8B-B14F-4D97-AF65-F5344CB8AC3E}">
        <p14:creationId xmlns:p14="http://schemas.microsoft.com/office/powerpoint/2010/main" val="328590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https://docs.microsoft.com/en-us/azure/azure-subscription-service-limits</a:t>
            </a:r>
          </a:p>
        </p:txBody>
      </p:sp>
      <p:sp>
        <p:nvSpPr>
          <p:cNvPr id="4" name="Slide Number Placeholder 3"/>
          <p:cNvSpPr>
            <a:spLocks noGrp="1"/>
          </p:cNvSpPr>
          <p:nvPr>
            <p:ph type="sldNum" sz="quarter" idx="10"/>
          </p:nvPr>
        </p:nvSpPr>
        <p:spPr/>
        <p:txBody>
          <a:bodyPr/>
          <a:lstStyle/>
          <a:p>
            <a:fld id="{D064DC2F-32ED-4B91-B19B-BDB9631D77FA}" type="slidenum">
              <a:rPr lang="de-DE" smtClean="0"/>
              <a:t>81</a:t>
            </a:fld>
            <a:endParaRPr lang="de-DE"/>
          </a:p>
        </p:txBody>
      </p:sp>
    </p:spTree>
    <p:extLst>
      <p:ext uri="{BB962C8B-B14F-4D97-AF65-F5344CB8AC3E}">
        <p14:creationId xmlns:p14="http://schemas.microsoft.com/office/powerpoint/2010/main" val="16542310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D064DC2F-32ED-4B91-B19B-BDB9631D77FA}" type="slidenum">
              <a:rPr lang="de-DE" smtClean="0"/>
              <a:t>87</a:t>
            </a:fld>
            <a:endParaRPr lang="de-DE"/>
          </a:p>
        </p:txBody>
      </p:sp>
    </p:spTree>
    <p:extLst>
      <p:ext uri="{BB962C8B-B14F-4D97-AF65-F5344CB8AC3E}">
        <p14:creationId xmlns:p14="http://schemas.microsoft.com/office/powerpoint/2010/main" val="341059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26BFB95-F7E9-4E12-8F4D-EDB340397A7D}" type="slidenum">
              <a:rPr lang="en-US" smtClean="0"/>
              <a:t>88</a:t>
            </a:fld>
            <a:endParaRPr lang="en-US"/>
          </a:p>
        </p:txBody>
      </p:sp>
    </p:spTree>
    <p:extLst>
      <p:ext uri="{BB962C8B-B14F-4D97-AF65-F5344CB8AC3E}">
        <p14:creationId xmlns:p14="http://schemas.microsoft.com/office/powerpoint/2010/main" val="146932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20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26BFB95-F7E9-4E12-8F4D-EDB340397A7D}" type="slidenum">
              <a:rPr lang="en-US" smtClean="0"/>
              <a:t>9</a:t>
            </a:fld>
            <a:endParaRPr lang="en-US"/>
          </a:p>
        </p:txBody>
      </p:sp>
    </p:spTree>
    <p:extLst>
      <p:ext uri="{BB962C8B-B14F-4D97-AF65-F5344CB8AC3E}">
        <p14:creationId xmlns:p14="http://schemas.microsoft.com/office/powerpoint/2010/main" val="3089849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26BFB95-F7E9-4E12-8F4D-EDB340397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317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
            <a:ext cx="10515600" cy="940526"/>
          </a:xfrm>
        </p:spPr>
        <p:txBody>
          <a:bodyPr>
            <a:normAutofit/>
          </a:bodyPr>
          <a:lstStyle>
            <a:lvl1pPr>
              <a:defRPr sz="4000"/>
            </a:lvl1pPr>
          </a:lstStyle>
          <a:p>
            <a:r>
              <a:rPr lang="de-DE" dirty="0"/>
              <a:t>Titelmasterformat durch Klicken bearbeiten</a:t>
            </a:r>
          </a:p>
        </p:txBody>
      </p:sp>
      <p:sp>
        <p:nvSpPr>
          <p:cNvPr id="3" name="Inhaltsplatzhalter 2"/>
          <p:cNvSpPr>
            <a:spLocks noGrp="1"/>
          </p:cNvSpPr>
          <p:nvPr>
            <p:ph idx="1"/>
          </p:nvPr>
        </p:nvSpPr>
        <p:spPr>
          <a:xfrm>
            <a:off x="1021088" y="1114697"/>
            <a:ext cx="10515600" cy="4815840"/>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5" name="Bild 82">
            <a:extLst>
              <a:ext uri="{FF2B5EF4-FFF2-40B4-BE49-F238E27FC236}">
                <a16:creationId xmlns:a16="http://schemas.microsoft.com/office/drawing/2014/main" id="{F1DCED02-D2E6-400F-9D64-7F71A9D5A6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9919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09600" y="2894446"/>
            <a:ext cx="10972800" cy="669927"/>
          </a:xfrm>
        </p:spPr>
        <p:txBody>
          <a:bodyPr anchor="ctr"/>
          <a:lstStyle>
            <a:lvl1pPr marL="0" indent="0" algn="ctr">
              <a:buNone/>
              <a:defRPr/>
            </a:lvl1pPr>
          </a:lstStyle>
          <a:p>
            <a:pPr lvl="0"/>
            <a:r>
              <a:rPr lang="de-DE" dirty="0"/>
              <a:t>Textmasterformat bearbeiten</a:t>
            </a:r>
          </a:p>
        </p:txBody>
      </p:sp>
      <p:sp>
        <p:nvSpPr>
          <p:cNvPr id="4" name="Datumsplatzhalter 3"/>
          <p:cNvSpPr>
            <a:spLocks noGrp="1"/>
          </p:cNvSpPr>
          <p:nvPr>
            <p:ph type="dt" sz="half" idx="10"/>
          </p:nvPr>
        </p:nvSpPr>
        <p:spPr/>
        <p:txBody>
          <a:bodyPr/>
          <a:lstStyle/>
          <a:p>
            <a:pPr defTabSz="914314">
              <a:defRPr/>
            </a:pPr>
            <a:endParaRPr lang="de-DE" dirty="0">
              <a:solidFill>
                <a:srgbClr val="353535"/>
              </a:solidFill>
              <a:latin typeface="Segoe UI Semilight"/>
            </a:endParaRPr>
          </a:p>
        </p:txBody>
      </p:sp>
      <p:sp>
        <p:nvSpPr>
          <p:cNvPr id="5" name="Fußzeilenplatzhalter 4"/>
          <p:cNvSpPr>
            <a:spLocks noGrp="1"/>
          </p:cNvSpPr>
          <p:nvPr>
            <p:ph type="ftr" sz="quarter" idx="11"/>
          </p:nvPr>
        </p:nvSpPr>
        <p:spPr/>
        <p:txBody>
          <a:bodyPr/>
          <a:lstStyle/>
          <a:p>
            <a:pPr defTabSz="914314">
              <a:defRPr/>
            </a:pPr>
            <a:endParaRPr lang="de-DE" dirty="0">
              <a:solidFill>
                <a:srgbClr val="353535"/>
              </a:solidFill>
              <a:latin typeface="Segoe UI Semilight"/>
            </a:endParaRPr>
          </a:p>
        </p:txBody>
      </p:sp>
      <p:sp>
        <p:nvSpPr>
          <p:cNvPr id="6" name="Foliennummernplatzhalter 5"/>
          <p:cNvSpPr>
            <a:spLocks noGrp="1"/>
          </p:cNvSpPr>
          <p:nvPr>
            <p:ph type="sldNum" sz="quarter" idx="12"/>
          </p:nvPr>
        </p:nvSpPr>
        <p:spPr/>
        <p:txBody>
          <a:bodyPr/>
          <a:lstStyle/>
          <a:p>
            <a:pPr defTabSz="914314">
              <a:defRPr/>
            </a:pPr>
            <a:fld id="{57BB5666-0EB7-4102-835D-10A7848291FB}" type="slidenum">
              <a:rPr lang="de-DE" smtClean="0">
                <a:solidFill>
                  <a:srgbClr val="353535"/>
                </a:solidFill>
                <a:latin typeface="Segoe UI Semilight"/>
              </a:rPr>
              <a:pPr defTabSz="914314">
                <a:defRPr/>
              </a:pPr>
              <a:t>‹#›</a:t>
            </a:fld>
            <a:endParaRPr lang="de-DE">
              <a:solidFill>
                <a:srgbClr val="353535"/>
              </a:solidFill>
              <a:latin typeface="Segoe UI Semilight"/>
            </a:endParaRPr>
          </a:p>
        </p:txBody>
      </p:sp>
      <p:pic>
        <p:nvPicPr>
          <p:cNvPr id="7" name="Bild 82">
            <a:extLst>
              <a:ext uri="{FF2B5EF4-FFF2-40B4-BE49-F238E27FC236}">
                <a16:creationId xmlns:a16="http://schemas.microsoft.com/office/drawing/2014/main" id="{4B5B7707-29EB-45B4-B1C1-155B29D01D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3913267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40898"/>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Bild 82">
            <a:extLst>
              <a:ext uri="{FF2B5EF4-FFF2-40B4-BE49-F238E27FC236}">
                <a16:creationId xmlns:a16="http://schemas.microsoft.com/office/drawing/2014/main" id="{3B102673-183D-4DB2-B98B-70D2557753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34745203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33353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746027"/>
            <a:ext cx="8964185" cy="914360"/>
          </a:xfrm>
          <a:noFill/>
        </p:spPr>
        <p:txBody>
          <a:bodyPr lIns="146304" tIns="91440" rIns="146304" bIns="91440" anchor="b" anchorCtr="0">
            <a:spAutoFit/>
          </a:bodyPr>
          <a:lstStyle>
            <a:lvl1pPr>
              <a:defRPr sz="5294" spc="-49"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669927"/>
          </a:xfrm>
          <a:noFill/>
        </p:spPr>
        <p:txBody>
          <a:bodyPr lIns="182880" tIns="146304" rIns="182880" bIns="146304">
            <a:spAutoFit/>
          </a:bodyPr>
          <a:lstStyle>
            <a:lvl1pPr marL="0" indent="0">
              <a:spcBef>
                <a:spcPts val="0"/>
              </a:spcBef>
              <a:buNone/>
              <a:defRPr sz="2745"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8" name="Bild 24"/>
          <p:cNvPicPr>
            <a:picLocks noChangeAspect="1"/>
          </p:cNvPicPr>
          <p:nvPr userDrawn="1"/>
        </p:nvPicPr>
        <p:blipFill rotWithShape="1">
          <a:blip r:embed="rId3" cstate="print">
            <a:extLst>
              <a:ext uri="{28A0092B-C50C-407E-A947-70E740481C1C}">
                <a14:useLocalDpi xmlns:a14="http://schemas.microsoft.com/office/drawing/2010/main" val="0"/>
              </a:ext>
            </a:extLst>
          </a:blip>
          <a:srcRect t="61916" b="20773"/>
          <a:stretch/>
        </p:blipFill>
        <p:spPr>
          <a:xfrm>
            <a:off x="7979592" y="5187040"/>
            <a:ext cx="4351543" cy="1107313"/>
          </a:xfrm>
          <a:prstGeom prst="rect">
            <a:avLst/>
          </a:prstGeom>
        </p:spPr>
      </p:pic>
    </p:spTree>
    <p:extLst>
      <p:ext uri="{BB962C8B-B14F-4D97-AF65-F5344CB8AC3E}">
        <p14:creationId xmlns:p14="http://schemas.microsoft.com/office/powerpoint/2010/main" val="309811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el und Inhalt_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
            <a:ext cx="10515600" cy="940526"/>
          </a:xfrm>
        </p:spPr>
        <p:txBody>
          <a:bodyPr>
            <a:normAutofit/>
          </a:bodyPr>
          <a:lstStyle>
            <a:lvl1pPr>
              <a:defRPr sz="4000">
                <a:solidFill>
                  <a:schemeClr val="bg2"/>
                </a:solidFill>
              </a:defRPr>
            </a:lvl1pPr>
          </a:lstStyle>
          <a:p>
            <a:r>
              <a:rPr lang="de-DE" dirty="0"/>
              <a:t>Titelmasterformat durch Klicken bearbeiten</a:t>
            </a:r>
          </a:p>
        </p:txBody>
      </p:sp>
      <p:sp>
        <p:nvSpPr>
          <p:cNvPr id="3" name="Inhaltsplatzhalter 2"/>
          <p:cNvSpPr>
            <a:spLocks noGrp="1"/>
          </p:cNvSpPr>
          <p:nvPr>
            <p:ph idx="1"/>
          </p:nvPr>
        </p:nvSpPr>
        <p:spPr>
          <a:xfrm>
            <a:off x="1021088" y="1114697"/>
            <a:ext cx="10515600" cy="477229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87828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2"/>
            <a:ext cx="10515600" cy="1053736"/>
          </a:xfrm>
        </p:spPr>
        <p:txBody>
          <a:bodyPr>
            <a:normAutofit/>
          </a:bodyPr>
          <a:lstStyle>
            <a:lvl1pPr>
              <a:defRPr sz="4000">
                <a:solidFill>
                  <a:schemeClr val="bg2"/>
                </a:solidFill>
              </a:defRPr>
            </a:lvl1pPr>
          </a:lstStyle>
          <a:p>
            <a:r>
              <a:rPr lang="de-DE" dirty="0"/>
              <a:t>Titelmasterformat durch Klicken bearbeiten</a:t>
            </a:r>
          </a:p>
        </p:txBody>
      </p:sp>
      <p:sp>
        <p:nvSpPr>
          <p:cNvPr id="3" name="Inhaltsplatzhalter 2"/>
          <p:cNvSpPr>
            <a:spLocks noGrp="1"/>
          </p:cNvSpPr>
          <p:nvPr>
            <p:ph sz="half" idx="1"/>
          </p:nvPr>
        </p:nvSpPr>
        <p:spPr>
          <a:xfrm>
            <a:off x="1021088" y="1219201"/>
            <a:ext cx="5181600" cy="472875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355088" y="1219201"/>
            <a:ext cx="5181600" cy="472875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578584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Bild 82">
            <a:extLst>
              <a:ext uri="{FF2B5EF4-FFF2-40B4-BE49-F238E27FC236}">
                <a16:creationId xmlns:a16="http://schemas.microsoft.com/office/drawing/2014/main" id="{78D87468-CC86-454B-8D29-5B737C12B4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17996020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Bild 82">
            <a:extLst>
              <a:ext uri="{FF2B5EF4-FFF2-40B4-BE49-F238E27FC236}">
                <a16:creationId xmlns:a16="http://schemas.microsoft.com/office/drawing/2014/main" id="{DD8D446A-077B-4C0B-87F3-2AF1A47138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647088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402336" y="1143000"/>
            <a:ext cx="11173968" cy="4956048"/>
          </a:xfrm>
        </p:spPr>
        <p:txBody>
          <a:bodyPr/>
          <a:lstStyle>
            <a:lvl1pPr latinLnBrk="0">
              <a:lnSpc>
                <a:spcPct val="114000"/>
              </a:lnSpc>
              <a:spcAft>
                <a:spcPts val="300"/>
              </a:spcAft>
              <a:defRPr/>
            </a:lvl1pPr>
            <a:lvl2pPr latinLnBrk="0">
              <a:lnSpc>
                <a:spcPct val="114000"/>
              </a:lnSpc>
              <a:spcAft>
                <a:spcPts val="300"/>
              </a:spcAft>
              <a:buSzPct val="90000"/>
              <a:defRPr/>
            </a:lvl2pPr>
            <a:lvl3pPr latinLnBrk="0">
              <a:lnSpc>
                <a:spcPct val="114000"/>
              </a:lnSpc>
              <a:spcAft>
                <a:spcPts val="300"/>
              </a:spcAft>
              <a:defRPr/>
            </a:lvl3pPr>
            <a:lvl4pPr latinLnBrk="0">
              <a:lnSpc>
                <a:spcPct val="114000"/>
              </a:lnSpc>
              <a:spcAft>
                <a:spcPts val="300"/>
              </a:spcAft>
              <a:defRPr/>
            </a:lvl4pPr>
            <a:lvl5pPr latinLnBrk="0">
              <a:lnSpc>
                <a:spcPct val="114000"/>
              </a:lnSpc>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Bild 82">
            <a:extLst>
              <a:ext uri="{FF2B5EF4-FFF2-40B4-BE49-F238E27FC236}">
                <a16:creationId xmlns:a16="http://schemas.microsoft.com/office/drawing/2014/main" id="{B7793088-35E8-451D-919B-9CE7CE7E0D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3950028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pic>
        <p:nvPicPr>
          <p:cNvPr id="4" name="Bild 82">
            <a:extLst>
              <a:ext uri="{FF2B5EF4-FFF2-40B4-BE49-F238E27FC236}">
                <a16:creationId xmlns:a16="http://schemas.microsoft.com/office/drawing/2014/main" id="{8C62EDB5-5BC8-4B1C-93EF-0005B99BB1C3}"/>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382736705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4" name="Bild 82"/>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43103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340935"/>
            <a:ext cx="5378548" cy="1978170"/>
          </a:xfrm>
        </p:spPr>
        <p:txBody>
          <a:bodyPr wrap="square">
            <a:spAutoFit/>
          </a:bodyPr>
          <a:lstStyle>
            <a:lvl1pPr marL="227209" indent="-227209">
              <a:spcBef>
                <a:spcPts val="1200"/>
              </a:spcBef>
              <a:buClr>
                <a:srgbClr val="0078D7"/>
              </a:buClr>
              <a:buFont typeface="Wingdings" panose="05000000000000000000" pitchFamily="2" charset="2"/>
              <a:buChar char=""/>
              <a:defRPr sz="2941" b="0">
                <a:latin typeface="+mn-lt"/>
              </a:defRPr>
            </a:lvl1pPr>
            <a:lvl2pPr marL="418625" indent="-168072">
              <a:buClr>
                <a:srgbClr val="0078D7"/>
              </a:buClr>
              <a:buFont typeface="Wingdings" panose="05000000000000000000" pitchFamily="2" charset="2"/>
              <a:buChar char=""/>
              <a:defRPr sz="2353" b="0"/>
            </a:lvl2pPr>
            <a:lvl3pPr marL="627160" indent="-185191">
              <a:buClr>
                <a:srgbClr val="0078D7"/>
              </a:buClr>
              <a:buFont typeface="Wingdings" panose="05000000000000000000" pitchFamily="2" charset="2"/>
              <a:buChar char=""/>
              <a:tabLst/>
              <a:defRPr sz="2157" b="0"/>
            </a:lvl3pPr>
            <a:lvl4pPr marL="812350" indent="-172742">
              <a:buClr>
                <a:srgbClr val="0078D7"/>
              </a:buClr>
              <a:buFont typeface="Wingdings" panose="05000000000000000000" pitchFamily="2" charset="2"/>
              <a:buChar char=""/>
              <a:defRPr sz="2157" b="0"/>
            </a:lvl4pPr>
            <a:lvl5pPr marL="1003766" indent="-166517">
              <a:buClr>
                <a:srgbClr val="0078D7"/>
              </a:buClr>
              <a:buFont typeface="Wingdings" panose="05000000000000000000" pitchFamily="2" charset="2"/>
              <a:buChar char=""/>
              <a:tabLst/>
              <a:defRPr sz="2157"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40936"/>
            <a:ext cx="5378548" cy="2337243"/>
          </a:xfrm>
        </p:spPr>
        <p:txBody>
          <a:bodyPr wrap="square">
            <a:spAutoFit/>
          </a:bodyPr>
          <a:lstStyle>
            <a:lvl1pPr marL="281677" indent="-281677">
              <a:spcBef>
                <a:spcPts val="1200"/>
              </a:spcBef>
              <a:buClr>
                <a:srgbClr val="0078D7"/>
              </a:buClr>
              <a:buFont typeface="Wingdings" panose="05000000000000000000" pitchFamily="2" charset="2"/>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336145" indent="-336145">
              <a:buClr>
                <a:srgbClr val="0078D7"/>
              </a:buClr>
              <a:buFont typeface="Wingdings" panose="05000000000000000000" pitchFamily="2" charset="2"/>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336145" indent="-336145">
              <a:buClr>
                <a:srgbClr val="0078D7"/>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336145" indent="-336145">
              <a:buClr>
                <a:srgbClr val="0078D7"/>
              </a:buClr>
              <a:buFont typeface="Wingdings" panose="05000000000000000000" pitchFamily="2" charset="2"/>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336145" indent="-336145">
              <a:buClr>
                <a:srgbClr val="0078D7"/>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Fifth level</a:t>
            </a:r>
          </a:p>
        </p:txBody>
      </p:sp>
      <p:pic>
        <p:nvPicPr>
          <p:cNvPr id="7" name="Bild 82"/>
          <p:cNvPicPr>
            <a:picLocks noChangeAspect="1"/>
          </p:cNvPicPr>
          <p:nvPr userDrawn="1"/>
        </p:nvPicPr>
        <p:blipFill rotWithShape="1">
          <a:blip r:embed="rId2" cstate="print">
            <a:extLst>
              <a:ext uri="{28A0092B-C50C-407E-A947-70E740481C1C}">
                <a14:useLocalDpi xmlns:a14="http://schemas.microsoft.com/office/drawing/2010/main" val="0"/>
              </a:ext>
            </a:extLst>
          </a:blip>
          <a:srcRect t="60104" b="22042"/>
          <a:stretch/>
        </p:blipFill>
        <p:spPr>
          <a:xfrm>
            <a:off x="7939702" y="6420486"/>
            <a:ext cx="4189198" cy="365259"/>
          </a:xfrm>
          <a:prstGeom prst="rect">
            <a:avLst/>
          </a:prstGeom>
        </p:spPr>
      </p:pic>
    </p:spTree>
    <p:extLst>
      <p:ext uri="{BB962C8B-B14F-4D97-AF65-F5344CB8AC3E}">
        <p14:creationId xmlns:p14="http://schemas.microsoft.com/office/powerpoint/2010/main" val="426554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21088" y="365125"/>
            <a:ext cx="10515600" cy="1325563"/>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1021088" y="1825625"/>
            <a:ext cx="10515600" cy="4122329"/>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225209568"/>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6" r:id="rId4"/>
    <p:sldLayoutId id="2147483668" r:id="rId5"/>
    <p:sldLayoutId id="2147483670" r:id="rId6"/>
    <p:sldLayoutId id="2147483675" r:id="rId7"/>
    <p:sldLayoutId id="2147483676"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aka.ms/bfran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azureinteractives.azurewebsites.ne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2.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virtual-machines/linux/sizes-general#dsv3-series-sup1sup"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docs.microsoft.com/en-us/azure/virtual-machines/linux/sizes-general#dsv2-seri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linux/acu"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images.nvidia.com/content/pdf/kepler/Tesla-K80-BoardSpec-07317-001-v05.pdf" TargetMode="External"/><Relationship Id="rId2" Type="http://schemas.openxmlformats.org/officeDocument/2006/relationships/hyperlink" Target="https://docs.microsoft.com/en-us/azure/virtual-machines/linux/size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virtual-machines/linux/sizes"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azure/virtual-machines/linux/sizes-genera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machines/windows/about-disks-and-vhds"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hyperlink" Target="http://sigops.org/sosp/sosp11/current/2011-Cascais/11-calder-online.pdf"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pricing/details/managed-disks/" TargetMode="External"/><Relationship Id="rId2" Type="http://schemas.openxmlformats.org/officeDocument/2006/relationships/hyperlink" Target="https://docs.microsoft.com/en-us/azure/virtual-machines/windows/managed-disks-overview"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azure/storage/common/storage-account-options?toc=/azure/storage/blobs/toc.json"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www.youtube.com/watch?v=bqZrejosqW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en-us/pricing/details/vpn-gateway/"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vpn-gateway/vpn-gateway-howto-point-to-site-resource-manager-portal"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44.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notesSlide" Target="../notesSlides/notesSlide45.xml"/><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slideLayout" Target="../slideLayouts/slideLayout5.xml"/><Relationship Id="rId16" Type="http://schemas.openxmlformats.org/officeDocument/2006/relationships/image" Target="../media/image66.png"/><Relationship Id="rId1" Type="http://schemas.openxmlformats.org/officeDocument/2006/relationships/tags" Target="../tags/tag1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1.png"/><Relationship Id="rId9" Type="http://schemas.openxmlformats.org/officeDocument/2006/relationships/image" Target="../media/image59.png"/><Relationship Id="rId1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47.xml"/><Relationship Id="rId7" Type="http://schemas.openxmlformats.org/officeDocument/2006/relationships/image" Target="../media/image73.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hyperlink" Target="https://channel9.msdn.com/Blogs/bfrank/Hybrides-Netzwerk-ExpressRoute-interxion-Azure" TargetMode="External"/><Relationship Id="rId4" Type="http://schemas.openxmlformats.org/officeDocument/2006/relationships/image" Target="../media/image71.png"/><Relationship Id="rId9"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virtual-network/virtual-machine-network-throughput"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hyperlink" Target="https://docs.microsoft.com/en-us/azure/virtual-network/create-vm-accelerated-networking-powershell" TargetMode="External"/><Relationship Id="rId4" Type="http://schemas.openxmlformats.org/officeDocument/2006/relationships/hyperlink" Target="https://docs.microsoft.com/en-us/azure/virtual-network/virtual-network-optimize-network-bandwidth"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download.microsoft.com/download/E/A/4/EA4017B5-F2ED-449A-897E-BD92E42479CE/Getting_Started_With_Azure_Resource_Manager_white_paper_EN_US.pdf"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blog/microsoft-reimagines-open-source-cloud-hardware/" TargetMode="External"/><Relationship Id="rId2" Type="http://schemas.openxmlformats.org/officeDocument/2006/relationships/hyperlink" Target="https://azure.microsoft.com/de-de/global-infrastructure/" TargetMode="Externa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azure.microsoft.com/en-us/resources/template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bernhardfrank/AzureBlackMagicVeeam/blob/master/SingleVM.solution.ps1"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azure.microsoft.com/en-us/resources/templates/"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www.microsoftvolumelicensing.com/DocumentSearch.aspx?Mode=3&amp;DocumentTypeId=46"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microsoft.com/de-de/trustcenter/"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ervicetrust.microsoft.com/ViewPage/MSComplianceGuide" TargetMode="External"/><Relationship Id="rId3" Type="http://schemas.openxmlformats.org/officeDocument/2006/relationships/hyperlink" Target="https://account.windowsazure.com/Subscriptions" TargetMode="External"/><Relationship Id="rId7" Type="http://schemas.openxmlformats.org/officeDocument/2006/relationships/hyperlink" Target="https://www.microsoft.com/en-us/TrustCenter/Compliance/default.aspx"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1.xml"/><Relationship Id="rId6" Type="http://schemas.openxmlformats.org/officeDocument/2006/relationships/hyperlink" Target="https://azure.microsoft.com/de-de/pricing/calculator/" TargetMode="External"/><Relationship Id="rId5" Type="http://schemas.openxmlformats.org/officeDocument/2006/relationships/hyperlink" Target="http://partnercenter.microsoft.com/" TargetMode="External"/><Relationship Id="rId4" Type="http://schemas.openxmlformats.org/officeDocument/2006/relationships/hyperlink" Target="https://portal.microsoftazure.de/" TargetMode="External"/><Relationship Id="rId9"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hyperlink" Target="https://aka.ms/edx-azure202x-az6" TargetMode="External"/><Relationship Id="rId2" Type="http://schemas.openxmlformats.org/officeDocument/2006/relationships/hyperlink" Target="https://aka.ms/edx-azure202x-az7" TargetMode="External"/><Relationship Id="rId1" Type="http://schemas.openxmlformats.org/officeDocument/2006/relationships/slideLayout" Target="../slideLayouts/slideLayout1.xml"/><Relationship Id="rId4" Type="http://schemas.openxmlformats.org/officeDocument/2006/relationships/hyperlink" Target="https://docs.microsoft.com/en-us/azure/advisor/advisor-overview"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blogs.msdn.microsoft.com/cloud_solution_architect/2018/02/23/cost-optimization-on-azure/"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zure-subscription-service-limits"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hyperlink" Target="https://support.microsoft.com/en-us/help/2721672/microsoft-server-software-support-for-microsoft-azure-virtual-machines" TargetMode="Externa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archcenter.blob.core.windows.net/cdn/vm-reference-architectures.vsdx" TargetMode="External"/><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hyperlink" Target="https://www.microsoft.com/en-us/download/details.aspx?id=41937"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www.edx.org/course?search_query=azure" TargetMode="External"/><Relationship Id="rId2" Type="http://schemas.openxmlformats.org/officeDocument/2006/relationships/hyperlink" Target="https://demos.microsoft.com/" TargetMode="Externa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bernhardfrank/AzureBlackMagicVeeam/blob/master/SingleVM.solution.ps1" TargetMode="External"/><Relationship Id="rId2" Type="http://schemas.openxmlformats.org/officeDocument/2006/relationships/hyperlink" Target="https://docs.microsoft.com/en-us/azure/architecture/reference-architectures/virtual-machines-windows/single-vm" TargetMode="Externa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n-tier/n-tier-sql-server"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yellow, building&#10;&#10;Description generated with high confidence">
            <a:extLst>
              <a:ext uri="{FF2B5EF4-FFF2-40B4-BE49-F238E27FC236}">
                <a16:creationId xmlns:a16="http://schemas.microsoft.com/office/drawing/2014/main" id="{0C773D6E-EE20-47D8-B321-B2F2B44367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70866" y="487"/>
            <a:ext cx="8021135" cy="6857027"/>
          </a:xfrm>
          <a:prstGeom prst="rect">
            <a:avLst/>
          </a:prstGeom>
        </p:spPr>
      </p:pic>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a:xfrm>
            <a:off x="269302" y="1897292"/>
            <a:ext cx="9504220" cy="1651093"/>
          </a:xfrm>
          <a:solidFill>
            <a:srgbClr val="33353A">
              <a:alpha val="70000"/>
            </a:srgbClr>
          </a:solidFill>
        </p:spPr>
        <p:txBody>
          <a:bodyPr anchor="ctr"/>
          <a:lstStyle/>
          <a:p>
            <a:r>
              <a:rPr lang="en-US" dirty="0"/>
              <a:t>Azure Fundamentals – VMs Storage &amp; Networking</a:t>
            </a:r>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69302" y="3429000"/>
            <a:ext cx="8964186" cy="2902333"/>
          </a:xfrm>
        </p:spPr>
        <p:txBody>
          <a:bodyPr/>
          <a:lstStyle/>
          <a:p>
            <a:r>
              <a:rPr lang="en-US" dirty="0"/>
              <a:t>Bernhard Frank</a:t>
            </a:r>
          </a:p>
          <a:p>
            <a:r>
              <a:rPr lang="en-US" sz="1961" dirty="0"/>
              <a:t>Cloud Solution Architect</a:t>
            </a:r>
          </a:p>
          <a:p>
            <a:r>
              <a:rPr lang="en-US" sz="1961" dirty="0"/>
              <a:t>Microsoft Deutschland GmbH</a:t>
            </a:r>
          </a:p>
          <a:p>
            <a:r>
              <a:rPr lang="en-US" dirty="0">
                <a:hlinkClick r:id="rId4"/>
              </a:rPr>
              <a:t>aka.ms/</a:t>
            </a:r>
            <a:r>
              <a:rPr lang="en-US" dirty="0" err="1">
                <a:hlinkClick r:id="rId4"/>
              </a:rPr>
              <a:t>bfrank</a:t>
            </a:r>
            <a:endParaRPr lang="en-US" dirty="0"/>
          </a:p>
          <a:p>
            <a:endParaRPr lang="en-US" dirty="0"/>
          </a:p>
          <a:p>
            <a:r>
              <a:rPr lang="en-US" dirty="0"/>
              <a:t>Jose Moreno</a:t>
            </a:r>
          </a:p>
          <a:p>
            <a:r>
              <a:rPr lang="en-US" sz="1961" dirty="0"/>
              <a:t>Cloud Solution Architect</a:t>
            </a:r>
          </a:p>
          <a:p>
            <a:r>
              <a:rPr lang="en-US" sz="1961" dirty="0"/>
              <a:t>Microsoft Deutschland GmbH</a:t>
            </a:r>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0204"/>
        </a:solidFill>
        <a:effectLst/>
      </p:bgPr>
    </p:bg>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649" y="2971865"/>
            <a:ext cx="9142703" cy="91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a:extLst>
              <a:ext uri="{FF2B5EF4-FFF2-40B4-BE49-F238E27FC236}">
                <a16:creationId xmlns:a16="http://schemas.microsoft.com/office/drawing/2014/main" id="{AB89BFDE-F6EB-4FBD-AEB0-F48A705AEE74}"/>
              </a:ext>
            </a:extLst>
          </p:cNvPr>
          <p:cNvGrpSpPr/>
          <p:nvPr/>
        </p:nvGrpSpPr>
        <p:grpSpPr>
          <a:xfrm>
            <a:off x="1751717" y="1812999"/>
            <a:ext cx="909377" cy="1185206"/>
            <a:chOff x="1786843" y="479122"/>
            <a:chExt cx="927612" cy="1208972"/>
          </a:xfrm>
        </p:grpSpPr>
        <p:cxnSp>
          <p:nvCxnSpPr>
            <p:cNvPr id="3" name="Straight Arrow Connector 2">
              <a:extLst>
                <a:ext uri="{FF2B5EF4-FFF2-40B4-BE49-F238E27FC236}">
                  <a16:creationId xmlns:a16="http://schemas.microsoft.com/office/drawing/2014/main" id="{50D7F073-EEC2-41D6-B4EB-F675953BD15C}"/>
                </a:ext>
              </a:extLst>
            </p:cNvPr>
            <p:cNvCxnSpPr>
              <a:cxnSpLocks/>
            </p:cNvCxnSpPr>
            <p:nvPr/>
          </p:nvCxnSpPr>
          <p:spPr>
            <a:xfrm>
              <a:off x="2250649" y="1057101"/>
              <a:ext cx="0" cy="630993"/>
            </a:xfrm>
            <a:prstGeom prst="straightConnector1">
              <a:avLst/>
            </a:prstGeom>
            <a:ln w="44450" cap="rnd">
              <a:solidFill>
                <a:srgbClr val="97979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28D0C6-24AA-49BE-AFC9-02960E9AF383}"/>
                </a:ext>
              </a:extLst>
            </p:cNvPr>
            <p:cNvSpPr txBox="1"/>
            <p:nvPr/>
          </p:nvSpPr>
          <p:spPr>
            <a:xfrm>
              <a:off x="1786843" y="479122"/>
              <a:ext cx="927612" cy="577979"/>
            </a:xfrm>
            <a:prstGeom prst="rect">
              <a:avLst/>
            </a:prstGeom>
            <a:noFill/>
          </p:spPr>
          <p:txBody>
            <a:bodyPr wrap="square" lIns="179285" tIns="143428" rIns="179285" bIns="143428" rtlCol="0">
              <a:spAutoFit/>
            </a:bodyPr>
            <a:lstStyle/>
            <a:p>
              <a:pPr defTabSz="914314">
                <a:lnSpc>
                  <a:spcPct val="90000"/>
                </a:lnSpc>
                <a:spcAft>
                  <a:spcPts val="588"/>
                </a:spcAft>
                <a:defRPr/>
              </a:pPr>
              <a:r>
                <a:rPr lang="de-DE" sz="2000" dirty="0">
                  <a:solidFill>
                    <a:srgbClr val="E6E6E6">
                      <a:lumMod val="90000"/>
                    </a:srgbClr>
                  </a:solidFill>
                  <a:latin typeface="Segoe UI Light"/>
                </a:rPr>
                <a:t>Erde</a:t>
              </a:r>
            </a:p>
          </p:txBody>
        </p:sp>
      </p:grpSp>
      <p:grpSp>
        <p:nvGrpSpPr>
          <p:cNvPr id="16" name="Group 15">
            <a:extLst>
              <a:ext uri="{FF2B5EF4-FFF2-40B4-BE49-F238E27FC236}">
                <a16:creationId xmlns:a16="http://schemas.microsoft.com/office/drawing/2014/main" id="{312E8F1F-BD74-4177-9C10-425C42DE43B5}"/>
              </a:ext>
            </a:extLst>
          </p:cNvPr>
          <p:cNvGrpSpPr/>
          <p:nvPr/>
        </p:nvGrpSpPr>
        <p:grpSpPr>
          <a:xfrm>
            <a:off x="9616777" y="1852648"/>
            <a:ext cx="1050573" cy="1185206"/>
            <a:chOff x="9809613" y="519566"/>
            <a:chExt cx="1071639" cy="1208972"/>
          </a:xfrm>
        </p:grpSpPr>
        <p:cxnSp>
          <p:nvCxnSpPr>
            <p:cNvPr id="14" name="Straight Arrow Connector 13">
              <a:extLst>
                <a:ext uri="{FF2B5EF4-FFF2-40B4-BE49-F238E27FC236}">
                  <a16:creationId xmlns:a16="http://schemas.microsoft.com/office/drawing/2014/main" id="{8A9D60C4-2CAF-4507-B99F-79D506B75B0C}"/>
                </a:ext>
              </a:extLst>
            </p:cNvPr>
            <p:cNvCxnSpPr>
              <a:cxnSpLocks/>
            </p:cNvCxnSpPr>
            <p:nvPr/>
          </p:nvCxnSpPr>
          <p:spPr>
            <a:xfrm>
              <a:off x="10273420" y="1097545"/>
              <a:ext cx="0" cy="630993"/>
            </a:xfrm>
            <a:prstGeom prst="straightConnector1">
              <a:avLst/>
            </a:prstGeom>
            <a:ln w="44450" cap="rnd">
              <a:solidFill>
                <a:srgbClr val="97979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AF6133-E3FD-4290-A494-786448BFA311}"/>
                </a:ext>
              </a:extLst>
            </p:cNvPr>
            <p:cNvSpPr txBox="1"/>
            <p:nvPr/>
          </p:nvSpPr>
          <p:spPr>
            <a:xfrm>
              <a:off x="9809613" y="519566"/>
              <a:ext cx="1071639" cy="577979"/>
            </a:xfrm>
            <a:prstGeom prst="rect">
              <a:avLst/>
            </a:prstGeom>
            <a:noFill/>
          </p:spPr>
          <p:txBody>
            <a:bodyPr wrap="square" lIns="179285" tIns="143428" rIns="179285" bIns="143428" rtlCol="0">
              <a:spAutoFit/>
            </a:bodyPr>
            <a:lstStyle/>
            <a:p>
              <a:pPr defTabSz="914314">
                <a:lnSpc>
                  <a:spcPct val="90000"/>
                </a:lnSpc>
                <a:spcAft>
                  <a:spcPts val="588"/>
                </a:spcAft>
                <a:defRPr/>
              </a:pPr>
              <a:r>
                <a:rPr lang="de-DE" sz="2000" dirty="0">
                  <a:solidFill>
                    <a:srgbClr val="E6E6E6">
                      <a:lumMod val="90000"/>
                    </a:srgbClr>
                  </a:solidFill>
                  <a:latin typeface="Segoe UI Light"/>
                </a:rPr>
                <a:t>Mond</a:t>
              </a:r>
            </a:p>
          </p:txBody>
        </p:sp>
      </p:grpSp>
      <p:sp>
        <p:nvSpPr>
          <p:cNvPr id="26" name="TextBox 25">
            <a:extLst>
              <a:ext uri="{FF2B5EF4-FFF2-40B4-BE49-F238E27FC236}">
                <a16:creationId xmlns:a16="http://schemas.microsoft.com/office/drawing/2014/main" id="{033E7BEF-D870-4D10-83E2-466193B048EC}"/>
              </a:ext>
            </a:extLst>
          </p:cNvPr>
          <p:cNvSpPr txBox="1"/>
          <p:nvPr/>
        </p:nvSpPr>
        <p:spPr>
          <a:xfrm>
            <a:off x="4947710" y="4531167"/>
            <a:ext cx="2296578" cy="615522"/>
          </a:xfrm>
          <a:prstGeom prst="rect">
            <a:avLst/>
          </a:prstGeom>
          <a:noFill/>
        </p:spPr>
        <p:txBody>
          <a:bodyPr wrap="none" lIns="179285" tIns="143428" rIns="179285" bIns="143428" rtlCol="0">
            <a:spAutoFit/>
          </a:bodyPr>
          <a:lstStyle/>
          <a:p>
            <a:pPr defTabSz="914314">
              <a:lnSpc>
                <a:spcPct val="90000"/>
              </a:lnSpc>
              <a:spcAft>
                <a:spcPts val="588"/>
              </a:spcAft>
              <a:defRPr/>
            </a:pPr>
            <a:r>
              <a:rPr lang="de-DE" sz="2353" dirty="0">
                <a:solidFill>
                  <a:srgbClr val="E6E6E6">
                    <a:lumMod val="90000"/>
                  </a:srgbClr>
                </a:solidFill>
                <a:latin typeface="Segoe UI Semilight"/>
              </a:rPr>
              <a:t>ca. 380.000 km</a:t>
            </a:r>
          </a:p>
        </p:txBody>
      </p:sp>
      <p:cxnSp>
        <p:nvCxnSpPr>
          <p:cNvPr id="28" name="Straight Arrow Connector 27">
            <a:extLst>
              <a:ext uri="{FF2B5EF4-FFF2-40B4-BE49-F238E27FC236}">
                <a16:creationId xmlns:a16="http://schemas.microsoft.com/office/drawing/2014/main" id="{C3D90A43-4D39-487D-8306-9B10B2DF4990}"/>
              </a:ext>
            </a:extLst>
          </p:cNvPr>
          <p:cNvCxnSpPr>
            <a:cxnSpLocks/>
          </p:cNvCxnSpPr>
          <p:nvPr/>
        </p:nvCxnSpPr>
        <p:spPr>
          <a:xfrm flipH="1">
            <a:off x="2439682" y="4604300"/>
            <a:ext cx="7555455" cy="0"/>
          </a:xfrm>
          <a:prstGeom prst="straightConnector1">
            <a:avLst/>
          </a:prstGeom>
          <a:ln w="34925" cap="rnd">
            <a:solidFill>
              <a:srgbClr val="97979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5FDAA6C-1F11-4D74-B3C6-86631BA8B699}"/>
              </a:ext>
            </a:extLst>
          </p:cNvPr>
          <p:cNvSpPr txBox="1"/>
          <p:nvPr/>
        </p:nvSpPr>
        <p:spPr>
          <a:xfrm>
            <a:off x="5273335" y="1964168"/>
            <a:ext cx="2185889" cy="1484494"/>
          </a:xfrm>
          <a:prstGeom prst="rect">
            <a:avLst/>
          </a:prstGeom>
          <a:noFill/>
        </p:spPr>
        <p:txBody>
          <a:bodyPr wrap="square" lIns="179285" tIns="143428" rIns="179285" bIns="143428" rtlCol="0">
            <a:spAutoFit/>
          </a:bodyPr>
          <a:lstStyle/>
          <a:p>
            <a:pPr defTabSz="914367">
              <a:lnSpc>
                <a:spcPct val="90000"/>
              </a:lnSpc>
              <a:spcAft>
                <a:spcPts val="588"/>
              </a:spcAft>
              <a:defRPr/>
            </a:pPr>
            <a:r>
              <a:rPr lang="de-DE" sz="8627" dirty="0">
                <a:solidFill>
                  <a:srgbClr val="FF0000"/>
                </a:solidFill>
                <a:latin typeface="Segoe UI Semilight"/>
              </a:rPr>
              <a:t>3x</a:t>
            </a:r>
          </a:p>
        </p:txBody>
      </p:sp>
    </p:spTree>
    <p:extLst>
      <p:ext uri="{BB962C8B-B14F-4D97-AF65-F5344CB8AC3E}">
        <p14:creationId xmlns:p14="http://schemas.microsoft.com/office/powerpoint/2010/main" val="33741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arn(outVertic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61C741-C7CF-484B-8727-D3CA3F68D841}"/>
              </a:ext>
            </a:extLst>
          </p:cNvPr>
          <p:cNvSpPr/>
          <p:nvPr/>
        </p:nvSpPr>
        <p:spPr bwMode="auto">
          <a:xfrm>
            <a:off x="420354" y="1271031"/>
            <a:ext cx="11770782" cy="5318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420354" y="2439491"/>
            <a:ext cx="365708" cy="966274"/>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vert270" wrap="square" lIns="91427" tIns="143407" rIns="91427" bIns="143407" numCol="1" spcCol="0" rtlCol="0" fromWordArt="0" anchor="ctr" anchorCtr="0" forceAA="0" compatLnSpc="1">
            <a:prstTxWarp prst="textNoShape">
              <a:avLst/>
            </a:prstTxWarp>
            <a:noAutofit/>
          </a:bodyPr>
          <a:lstStyle/>
          <a:p>
            <a:pPr algn="ctr" defTabSz="914192">
              <a:spcAft>
                <a:spcPts val="1175"/>
              </a:spcAft>
              <a:defRPr/>
            </a:pPr>
            <a:r>
              <a:rPr lang="en-IN" sz="1600" kern="0">
                <a:solidFill>
                  <a:srgbClr val="FFFFFF"/>
                </a:solidFill>
                <a:latin typeface="Segoe UI Semibold" panose="020B0702040204020203" pitchFamily="34" charset="0"/>
                <a:cs typeface="Segoe UI Semibold" panose="020B0702040204020203" pitchFamily="34" charset="0"/>
              </a:rPr>
              <a:t>US Gov</a:t>
            </a:r>
          </a:p>
        </p:txBody>
      </p:sp>
      <p:sp>
        <p:nvSpPr>
          <p:cNvPr id="28" name="Rectangle 27"/>
          <p:cNvSpPr/>
          <p:nvPr/>
        </p:nvSpPr>
        <p:spPr bwMode="auto">
          <a:xfrm>
            <a:off x="420354" y="1314057"/>
            <a:ext cx="365708" cy="1012632"/>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vert270" wrap="square" lIns="91427" tIns="143407" rIns="91427"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600" kern="0">
                <a:solidFill>
                  <a:srgbClr val="FFFFFF"/>
                </a:solidFill>
                <a:latin typeface="Segoe UI Semibold" panose="020B0702040204020203" pitchFamily="34" charset="0"/>
                <a:cs typeface="Segoe UI Semibold" panose="020B0702040204020203" pitchFamily="34" charset="0"/>
              </a:rPr>
              <a:t>Global</a:t>
            </a:r>
          </a:p>
        </p:txBody>
      </p:sp>
      <p:sp>
        <p:nvSpPr>
          <p:cNvPr id="52" name="Rectangle 51"/>
          <p:cNvSpPr/>
          <p:nvPr/>
        </p:nvSpPr>
        <p:spPr bwMode="auto">
          <a:xfrm>
            <a:off x="420354" y="4781866"/>
            <a:ext cx="365708" cy="141506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vert270" wrap="square" lIns="91427" tIns="143407" rIns="91427" bIns="143407" numCol="1" spcCol="0" rtlCol="0" fromWordArt="0" anchor="ctr" anchorCtr="0" forceAA="0" compatLnSpc="1">
            <a:prstTxWarp prst="textNoShape">
              <a:avLst/>
            </a:prstTxWarp>
            <a:noAutofit/>
          </a:bodyPr>
          <a:lstStyle/>
          <a:p>
            <a:pPr algn="ctr" defTabSz="914192">
              <a:spcAft>
                <a:spcPts val="1175"/>
              </a:spcAft>
              <a:defRPr/>
            </a:pPr>
            <a:r>
              <a:rPr lang="en-IN" sz="1600" kern="0">
                <a:solidFill>
                  <a:srgbClr val="FFFFFF"/>
                </a:solidFill>
                <a:latin typeface="Segoe UI Semibold" panose="020B0702040204020203" pitchFamily="34" charset="0"/>
                <a:cs typeface="Segoe UI Semibold" panose="020B0702040204020203" pitchFamily="34" charset="0"/>
              </a:rPr>
              <a:t>Regional</a:t>
            </a:r>
          </a:p>
        </p:txBody>
      </p:sp>
      <p:sp>
        <p:nvSpPr>
          <p:cNvPr id="101" name="Rectangle 100"/>
          <p:cNvSpPr/>
          <p:nvPr/>
        </p:nvSpPr>
        <p:spPr bwMode="auto">
          <a:xfrm>
            <a:off x="420354" y="3518566"/>
            <a:ext cx="365708" cy="11777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vert270" wrap="square" lIns="91427" tIns="143407" rIns="91427"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600" kern="0">
                <a:solidFill>
                  <a:srgbClr val="FFFFFF"/>
                </a:solidFill>
                <a:latin typeface="Segoe UI Semibold" panose="020B0702040204020203" pitchFamily="34" charset="0"/>
                <a:cs typeface="Segoe UI Semibold" panose="020B0702040204020203" pitchFamily="34" charset="0"/>
              </a:rPr>
              <a:t>Industry</a:t>
            </a:r>
          </a:p>
        </p:txBody>
      </p:sp>
      <p:graphicFrame>
        <p:nvGraphicFramePr>
          <p:cNvPr id="56" name="Table 55">
            <a:extLst>
              <a:ext uri="{FF2B5EF4-FFF2-40B4-BE49-F238E27FC236}">
                <a16:creationId xmlns:a16="http://schemas.microsoft.com/office/drawing/2014/main" id="{4BEAEF06-E34A-4EFE-A5B7-EB1B6F61CD2C}"/>
              </a:ext>
            </a:extLst>
          </p:cNvPr>
          <p:cNvGraphicFramePr>
            <a:graphicFrameLocks noGrp="1"/>
          </p:cNvGraphicFramePr>
          <p:nvPr>
            <p:extLst/>
          </p:nvPr>
        </p:nvGraphicFramePr>
        <p:xfrm>
          <a:off x="988964" y="1389964"/>
          <a:ext cx="2249419" cy="704013"/>
        </p:xfrm>
        <a:graphic>
          <a:graphicData uri="http://schemas.openxmlformats.org/drawingml/2006/table">
            <a:tbl>
              <a:tblPr/>
              <a:tblGrid>
                <a:gridCol w="2249419">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27001:2013</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27017:2015</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27018:2014</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7" name="Table 56">
            <a:extLst>
              <a:ext uri="{FF2B5EF4-FFF2-40B4-BE49-F238E27FC236}">
                <a16:creationId xmlns:a16="http://schemas.microsoft.com/office/drawing/2014/main" id="{370FE74A-309C-431E-9E61-BD01994EE90D}"/>
              </a:ext>
            </a:extLst>
          </p:cNvPr>
          <p:cNvGraphicFramePr>
            <a:graphicFrameLocks noGrp="1"/>
          </p:cNvGraphicFramePr>
          <p:nvPr>
            <p:extLst/>
          </p:nvPr>
        </p:nvGraphicFramePr>
        <p:xfrm>
          <a:off x="3556102" y="1389964"/>
          <a:ext cx="2249419" cy="913158"/>
        </p:xfrm>
        <a:graphic>
          <a:graphicData uri="http://schemas.openxmlformats.org/drawingml/2006/table">
            <a:tbl>
              <a:tblPr/>
              <a:tblGrid>
                <a:gridCol w="2249419">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22301:2012</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9001:2015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20000-1:2011</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endParaRPr lang="en-US" sz="1400" u="none" strike="noStrike" kern="1200" dirty="0">
                        <a:solidFill>
                          <a:schemeClr val="tx1"/>
                        </a:solidFill>
                        <a:effectLst/>
                        <a:latin typeface="+mn-lt"/>
                        <a:ea typeface="+mn-ea"/>
                        <a:cs typeface="+mn-cs"/>
                      </a:endParaRP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8" name="Table 57">
            <a:extLst>
              <a:ext uri="{FF2B5EF4-FFF2-40B4-BE49-F238E27FC236}">
                <a16:creationId xmlns:a16="http://schemas.microsoft.com/office/drawing/2014/main" id="{6C62576A-9943-49F9-A1CF-A00DB0618A93}"/>
              </a:ext>
            </a:extLst>
          </p:cNvPr>
          <p:cNvGraphicFramePr>
            <a:graphicFrameLocks noGrp="1"/>
          </p:cNvGraphicFramePr>
          <p:nvPr>
            <p:extLst/>
          </p:nvPr>
        </p:nvGraphicFramePr>
        <p:xfrm>
          <a:off x="6858785" y="1389964"/>
          <a:ext cx="2092005" cy="704013"/>
        </p:xfrm>
        <a:graphic>
          <a:graphicData uri="http://schemas.openxmlformats.org/drawingml/2006/table">
            <a:tbl>
              <a:tblPr/>
              <a:tblGrid>
                <a:gridCol w="2092005">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SOC 1 Type 2</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SOC 2 Type 2</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SOC 3</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9" name="Table 58">
            <a:extLst>
              <a:ext uri="{FF2B5EF4-FFF2-40B4-BE49-F238E27FC236}">
                <a16:creationId xmlns:a16="http://schemas.microsoft.com/office/drawing/2014/main" id="{0F692CFF-5661-4441-924F-08066DF8E64E}"/>
              </a:ext>
            </a:extLst>
          </p:cNvPr>
          <p:cNvGraphicFramePr>
            <a:graphicFrameLocks noGrp="1"/>
          </p:cNvGraphicFramePr>
          <p:nvPr>
            <p:extLst/>
          </p:nvPr>
        </p:nvGraphicFramePr>
        <p:xfrm>
          <a:off x="9533966" y="1389964"/>
          <a:ext cx="2406120" cy="913158"/>
        </p:xfrm>
        <a:graphic>
          <a:graphicData uri="http://schemas.openxmlformats.org/drawingml/2006/table">
            <a:tbl>
              <a:tblPr/>
              <a:tblGrid>
                <a:gridCol w="2406120">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CSA STAR Certification</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CSA STAR Attestation</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Self-Assessment</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WCAG 2.0</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0" name="Table 59">
            <a:extLst>
              <a:ext uri="{FF2B5EF4-FFF2-40B4-BE49-F238E27FC236}">
                <a16:creationId xmlns:a16="http://schemas.microsoft.com/office/drawing/2014/main" id="{B33E85B5-EED7-47F2-8357-B6B0C702E7A7}"/>
              </a:ext>
            </a:extLst>
          </p:cNvPr>
          <p:cNvGraphicFramePr>
            <a:graphicFrameLocks noGrp="1"/>
          </p:cNvGraphicFramePr>
          <p:nvPr>
            <p:extLst/>
          </p:nvPr>
        </p:nvGraphicFramePr>
        <p:xfrm>
          <a:off x="988964" y="2510104"/>
          <a:ext cx="2249419" cy="1147829"/>
        </p:xfrm>
        <a:graphic>
          <a:graphicData uri="http://schemas.openxmlformats.org/drawingml/2006/table">
            <a:tbl>
              <a:tblPr/>
              <a:tblGrid>
                <a:gridCol w="2249419">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FedRAMP High</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FedRAMP Moderate</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EAR</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1" name="Table 60">
            <a:extLst>
              <a:ext uri="{FF2B5EF4-FFF2-40B4-BE49-F238E27FC236}">
                <a16:creationId xmlns:a16="http://schemas.microsoft.com/office/drawing/2014/main" id="{8AE9FFFD-CC61-4170-B48F-183121AF1EE0}"/>
              </a:ext>
            </a:extLst>
          </p:cNvPr>
          <p:cNvGraphicFramePr>
            <a:graphicFrameLocks noGrp="1"/>
          </p:cNvGraphicFramePr>
          <p:nvPr>
            <p:extLst/>
          </p:nvPr>
        </p:nvGraphicFramePr>
        <p:xfrm>
          <a:off x="3556102" y="2510103"/>
          <a:ext cx="2249419" cy="887632"/>
        </p:xfrm>
        <a:graphic>
          <a:graphicData uri="http://schemas.openxmlformats.org/drawingml/2006/table">
            <a:tbl>
              <a:tblPr/>
              <a:tblGrid>
                <a:gridCol w="2249419">
                  <a:extLst>
                    <a:ext uri="{9D8B030D-6E8A-4147-A177-3AD203B41FA5}">
                      <a16:colId xmlns:a16="http://schemas.microsoft.com/office/drawing/2014/main" val="1996122080"/>
                    </a:ext>
                  </a:extLst>
                </a:gridCol>
              </a:tblGrid>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5</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6570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4</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DFARS</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2" name="Table 61">
            <a:extLst>
              <a:ext uri="{FF2B5EF4-FFF2-40B4-BE49-F238E27FC236}">
                <a16:creationId xmlns:a16="http://schemas.microsoft.com/office/drawing/2014/main" id="{0EFABDB2-37A0-47EB-877C-7A658907E5DE}"/>
              </a:ext>
            </a:extLst>
          </p:cNvPr>
          <p:cNvGraphicFramePr>
            <a:graphicFrameLocks noGrp="1"/>
          </p:cNvGraphicFramePr>
          <p:nvPr>
            <p:extLst/>
          </p:nvPr>
        </p:nvGraphicFramePr>
        <p:xfrm>
          <a:off x="6858786" y="2493009"/>
          <a:ext cx="2687702" cy="904728"/>
        </p:xfrm>
        <a:graphic>
          <a:graphicData uri="http://schemas.openxmlformats.org/drawingml/2006/table">
            <a:tbl>
              <a:tblPr/>
              <a:tblGrid>
                <a:gridCol w="2687702">
                  <a:extLst>
                    <a:ext uri="{9D8B030D-6E8A-4147-A177-3AD203B41FA5}">
                      <a16:colId xmlns:a16="http://schemas.microsoft.com/office/drawing/2014/main" val="1996122080"/>
                    </a:ext>
                  </a:extLst>
                </a:gridCol>
              </a:tblGrid>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DoE 10 CFR Part 810</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NIST SP 800-171</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NIST CSF</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Section 508 VPATs</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4" name="Table 63">
            <a:extLst>
              <a:ext uri="{FF2B5EF4-FFF2-40B4-BE49-F238E27FC236}">
                <a16:creationId xmlns:a16="http://schemas.microsoft.com/office/drawing/2014/main" id="{AC77CB23-159F-47F8-A265-57DA2ECE6926}"/>
              </a:ext>
            </a:extLst>
          </p:cNvPr>
          <p:cNvGraphicFramePr>
            <a:graphicFrameLocks noGrp="1"/>
          </p:cNvGraphicFramePr>
          <p:nvPr>
            <p:extLst/>
          </p:nvPr>
        </p:nvGraphicFramePr>
        <p:xfrm>
          <a:off x="988964" y="3584632"/>
          <a:ext cx="2249419" cy="1118088"/>
        </p:xfrm>
        <a:graphic>
          <a:graphicData uri="http://schemas.openxmlformats.org/drawingml/2006/table">
            <a:tbl>
              <a:tblPr/>
              <a:tblGrid>
                <a:gridCol w="2249419">
                  <a:extLst>
                    <a:ext uri="{9D8B030D-6E8A-4147-A177-3AD203B41FA5}">
                      <a16:colId xmlns:a16="http://schemas.microsoft.com/office/drawing/2014/main" val="1996122080"/>
                    </a:ext>
                  </a:extLst>
                </a:gridCol>
              </a:tblGrid>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PCI DSS Level 1</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GLBA</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570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FFIEC</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Shared Assessments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FISC (Japan)</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5" name="Table 64">
            <a:extLst>
              <a:ext uri="{FF2B5EF4-FFF2-40B4-BE49-F238E27FC236}">
                <a16:creationId xmlns:a16="http://schemas.microsoft.com/office/drawing/2014/main" id="{D5081648-E068-4A3A-B838-27F187201E6A}"/>
              </a:ext>
            </a:extLst>
          </p:cNvPr>
          <p:cNvGraphicFramePr>
            <a:graphicFrameLocks noGrp="1"/>
          </p:cNvGraphicFramePr>
          <p:nvPr>
            <p:extLst/>
          </p:nvPr>
        </p:nvGraphicFramePr>
        <p:xfrm>
          <a:off x="3556102" y="3584631"/>
          <a:ext cx="2249419" cy="1100992"/>
        </p:xfrm>
        <a:graphic>
          <a:graphicData uri="http://schemas.openxmlformats.org/drawingml/2006/table">
            <a:tbl>
              <a:tblPr/>
              <a:tblGrid>
                <a:gridCol w="2249419">
                  <a:extLst>
                    <a:ext uri="{9D8B030D-6E8A-4147-A177-3AD203B41FA5}">
                      <a16:colId xmlns:a16="http://schemas.microsoft.com/office/drawing/2014/main" val="1996122080"/>
                    </a:ext>
                  </a:extLst>
                </a:gridCol>
              </a:tblGrid>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FCA (UK)</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MAS + ABS (Singapore)</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6570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23 NYCRR 500</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HIPAA BAA</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HITRUST</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6" name="Table 65">
            <a:extLst>
              <a:ext uri="{FF2B5EF4-FFF2-40B4-BE49-F238E27FC236}">
                <a16:creationId xmlns:a16="http://schemas.microsoft.com/office/drawing/2014/main" id="{4CC6A3F3-4688-49D8-90B5-01A385061825}"/>
              </a:ext>
            </a:extLst>
          </p:cNvPr>
          <p:cNvGraphicFramePr>
            <a:graphicFrameLocks noGrp="1"/>
          </p:cNvGraphicFramePr>
          <p:nvPr>
            <p:extLst/>
          </p:nvPr>
        </p:nvGraphicFramePr>
        <p:xfrm>
          <a:off x="6858785" y="3584632"/>
          <a:ext cx="2805296" cy="1118088"/>
        </p:xfrm>
        <a:graphic>
          <a:graphicData uri="http://schemas.openxmlformats.org/drawingml/2006/table">
            <a:tbl>
              <a:tblPr/>
              <a:tblGrid>
                <a:gridCol w="2805296">
                  <a:extLst>
                    <a:ext uri="{9D8B030D-6E8A-4147-A177-3AD203B41FA5}">
                      <a16:colId xmlns:a16="http://schemas.microsoft.com/office/drawing/2014/main" val="1996122080"/>
                    </a:ext>
                  </a:extLst>
                </a:gridCol>
              </a:tblGrid>
              <a:tr h="6570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21 CFR Part 11 (GxP)</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MARS-E</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NHS IG Toolkit (UK)</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NEN 7510:2011 (Netherlands)</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FERPA</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7" name="Table 66">
            <a:extLst>
              <a:ext uri="{FF2B5EF4-FFF2-40B4-BE49-F238E27FC236}">
                <a16:creationId xmlns:a16="http://schemas.microsoft.com/office/drawing/2014/main" id="{34596F6D-FBDA-458D-93C1-0B5560ADA393}"/>
              </a:ext>
            </a:extLst>
          </p:cNvPr>
          <p:cNvGraphicFramePr>
            <a:graphicFrameLocks noGrp="1"/>
          </p:cNvGraphicFramePr>
          <p:nvPr>
            <p:extLst/>
          </p:nvPr>
        </p:nvGraphicFramePr>
        <p:xfrm>
          <a:off x="9533966" y="3584633"/>
          <a:ext cx="1846829" cy="904728"/>
        </p:xfrm>
        <a:graphic>
          <a:graphicData uri="http://schemas.openxmlformats.org/drawingml/2006/table">
            <a:tbl>
              <a:tblPr/>
              <a:tblGrid>
                <a:gridCol w="1846829">
                  <a:extLst>
                    <a:ext uri="{9D8B030D-6E8A-4147-A177-3AD203B41FA5}">
                      <a16:colId xmlns:a16="http://schemas.microsoft.com/office/drawing/2014/main" val="1996122080"/>
                    </a:ext>
                  </a:extLst>
                </a:gridCol>
              </a:tblGrid>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CDSA</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MPAA</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FACT (UK)</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DPP (UK)</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8" name="Table 67">
            <a:extLst>
              <a:ext uri="{FF2B5EF4-FFF2-40B4-BE49-F238E27FC236}">
                <a16:creationId xmlns:a16="http://schemas.microsoft.com/office/drawing/2014/main" id="{2AB65144-F1E5-4F33-B159-C2C84D50D203}"/>
              </a:ext>
            </a:extLst>
          </p:cNvPr>
          <p:cNvGraphicFramePr>
            <a:graphicFrameLocks noGrp="1"/>
          </p:cNvGraphicFramePr>
          <p:nvPr>
            <p:extLst/>
          </p:nvPr>
        </p:nvGraphicFramePr>
        <p:xfrm>
          <a:off x="988964" y="4903824"/>
          <a:ext cx="2608312" cy="1139167"/>
        </p:xfrm>
        <a:graphic>
          <a:graphicData uri="http://schemas.openxmlformats.org/drawingml/2006/table">
            <a:tbl>
              <a:tblPr/>
              <a:tblGrid>
                <a:gridCol w="2608312">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Argentina PDPA</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Australia CCSL / IRAP</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8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Canada Privacy Laws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GB 18030:2005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DJCP (MLPS) Level 3</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9" name="Table 68">
            <a:extLst>
              <a:ext uri="{FF2B5EF4-FFF2-40B4-BE49-F238E27FC236}">
                <a16:creationId xmlns:a16="http://schemas.microsoft.com/office/drawing/2014/main" id="{FB087131-87F0-42D7-B492-3CE46D9B5A93}"/>
              </a:ext>
            </a:extLst>
          </p:cNvPr>
          <p:cNvGraphicFramePr>
            <a:graphicFrameLocks noGrp="1"/>
          </p:cNvGraphicFramePr>
          <p:nvPr>
            <p:extLst/>
          </p:nvPr>
        </p:nvGraphicFramePr>
        <p:xfrm>
          <a:off x="6858785" y="4903825"/>
          <a:ext cx="2805296" cy="1348312"/>
        </p:xfrm>
        <a:graphic>
          <a:graphicData uri="http://schemas.openxmlformats.org/drawingml/2006/table">
            <a:tbl>
              <a:tblPr/>
              <a:tblGrid>
                <a:gridCol w="2805296">
                  <a:extLst>
                    <a:ext uri="{9D8B030D-6E8A-4147-A177-3AD203B41FA5}">
                      <a16:colId xmlns:a16="http://schemas.microsoft.com/office/drawing/2014/main" val="1996122080"/>
                    </a:ext>
                  </a:extLst>
                </a:gridCol>
              </a:tblGrid>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Germany C5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India </a:t>
                      </a:r>
                      <a:r>
                        <a:rPr lang="en-US" sz="1400" u="none" strike="noStrike" kern="1200" err="1">
                          <a:solidFill>
                            <a:schemeClr val="tx1"/>
                          </a:solidFill>
                          <a:effectLst/>
                          <a:latin typeface="+mn-lt"/>
                          <a:ea typeface="+mn-ea"/>
                          <a:cs typeface="+mn-cs"/>
                        </a:rPr>
                        <a:t>MeitY</a:t>
                      </a:r>
                      <a:endParaRPr lang="en-US" sz="1400" u="none" strike="noStrike" kern="1200">
                        <a:solidFill>
                          <a:schemeClr val="tx1"/>
                        </a:solidFill>
                        <a:effectLst/>
                        <a:latin typeface="+mn-lt"/>
                        <a:ea typeface="+mn-ea"/>
                        <a:cs typeface="+mn-cs"/>
                      </a:endParaRP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Japan CS Mark Gold</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8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My Number Act</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Netherlands BIR 2012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New Zealand </a:t>
                      </a:r>
                      <a:r>
                        <a:rPr lang="en-US" sz="1400" u="none" strike="noStrike" kern="1200" dirty="0" err="1">
                          <a:solidFill>
                            <a:schemeClr val="tx1"/>
                          </a:solidFill>
                          <a:effectLst/>
                          <a:latin typeface="+mn-lt"/>
                          <a:ea typeface="+mn-ea"/>
                          <a:cs typeface="+mn-cs"/>
                        </a:rPr>
                        <a:t>Gov</a:t>
                      </a:r>
                      <a:r>
                        <a:rPr lang="en-US" sz="1400" u="none" strike="noStrike" kern="1200" dirty="0">
                          <a:solidFill>
                            <a:schemeClr val="tx1"/>
                          </a:solidFill>
                          <a:effectLst/>
                          <a:latin typeface="+mn-lt"/>
                          <a:ea typeface="+mn-ea"/>
                          <a:cs typeface="+mn-cs"/>
                        </a:rPr>
                        <a:t> CIO </a:t>
                      </a:r>
                      <a:r>
                        <a:rPr lang="en-US" sz="1400" u="none" strike="noStrike" kern="1200" dirty="0" err="1">
                          <a:solidFill>
                            <a:schemeClr val="tx1"/>
                          </a:solidFill>
                          <a:effectLst/>
                          <a:latin typeface="+mn-lt"/>
                          <a:ea typeface="+mn-ea"/>
                          <a:cs typeface="+mn-cs"/>
                        </a:rPr>
                        <a:t>Fwk</a:t>
                      </a:r>
                      <a:endParaRPr lang="en-US" sz="1400" u="none" strike="noStrike" kern="1200" dirty="0">
                        <a:solidFill>
                          <a:schemeClr val="tx1"/>
                        </a:solidFill>
                        <a:effectLst/>
                        <a:latin typeface="+mn-lt"/>
                        <a:ea typeface="+mn-ea"/>
                        <a:cs typeface="+mn-cs"/>
                      </a:endParaRP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0" name="Table 69">
            <a:extLst>
              <a:ext uri="{FF2B5EF4-FFF2-40B4-BE49-F238E27FC236}">
                <a16:creationId xmlns:a16="http://schemas.microsoft.com/office/drawing/2014/main" id="{EF58E864-310A-4BAF-AEDB-EF400FB6B372}"/>
              </a:ext>
            </a:extLst>
          </p:cNvPr>
          <p:cNvGraphicFramePr>
            <a:graphicFrameLocks noGrp="1"/>
          </p:cNvGraphicFramePr>
          <p:nvPr>
            <p:extLst/>
          </p:nvPr>
        </p:nvGraphicFramePr>
        <p:xfrm>
          <a:off x="9533966" y="4903824"/>
          <a:ext cx="2406120" cy="1331448"/>
        </p:xfrm>
        <a:graphic>
          <a:graphicData uri="http://schemas.openxmlformats.org/drawingml/2006/table">
            <a:tbl>
              <a:tblPr/>
              <a:tblGrid>
                <a:gridCol w="2406120">
                  <a:extLst>
                    <a:ext uri="{9D8B030D-6E8A-4147-A177-3AD203B41FA5}">
                      <a16:colId xmlns:a16="http://schemas.microsoft.com/office/drawing/2014/main" val="1996122080"/>
                    </a:ext>
                  </a:extLst>
                </a:gridCol>
              </a:tblGrid>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Singapore MTCS Level 3</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Spain ENS</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87041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DPA</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UK Cyber Essentials Plus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UK G-Cloud</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UK PASF</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2" name="Table 71">
            <a:extLst>
              <a:ext uri="{FF2B5EF4-FFF2-40B4-BE49-F238E27FC236}">
                <a16:creationId xmlns:a16="http://schemas.microsoft.com/office/drawing/2014/main" id="{085E1FB3-BCE1-401A-93CE-FA109427F7A3}"/>
              </a:ext>
            </a:extLst>
          </p:cNvPr>
          <p:cNvGraphicFramePr>
            <a:graphicFrameLocks noGrp="1"/>
          </p:cNvGraphicFramePr>
          <p:nvPr>
            <p:extLst/>
          </p:nvPr>
        </p:nvGraphicFramePr>
        <p:xfrm>
          <a:off x="9533966" y="2510104"/>
          <a:ext cx="1651232" cy="904728"/>
        </p:xfrm>
        <a:graphic>
          <a:graphicData uri="http://schemas.openxmlformats.org/drawingml/2006/table">
            <a:tbl>
              <a:tblPr/>
              <a:tblGrid>
                <a:gridCol w="1651232">
                  <a:extLst>
                    <a:ext uri="{9D8B030D-6E8A-4147-A177-3AD203B41FA5}">
                      <a16:colId xmlns:a16="http://schemas.microsoft.com/office/drawing/2014/main" val="1996122080"/>
                    </a:ext>
                  </a:extLst>
                </a:gridCol>
              </a:tblGrid>
              <a:tr h="4437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FIPS 140-2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ITAR</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CJIS</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04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IRS 1075</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9" name="Title 8">
            <a:extLst>
              <a:ext uri="{FF2B5EF4-FFF2-40B4-BE49-F238E27FC236}">
                <a16:creationId xmlns:a16="http://schemas.microsoft.com/office/drawing/2014/main" id="{1EE7F7F5-268D-4B00-B2EE-E6D438B2DB35}"/>
              </a:ext>
            </a:extLst>
          </p:cNvPr>
          <p:cNvSpPr>
            <a:spLocks noGrp="1"/>
          </p:cNvSpPr>
          <p:nvPr>
            <p:ph type="title"/>
          </p:nvPr>
        </p:nvSpPr>
        <p:spPr>
          <a:xfrm>
            <a:off x="270066" y="-9550"/>
            <a:ext cx="11654187" cy="899537"/>
          </a:xfrm>
        </p:spPr>
        <p:txBody>
          <a:bodyPr/>
          <a:lstStyle/>
          <a:p>
            <a:r>
              <a:rPr lang="en-US" dirty="0"/>
              <a:t>Azure covers 70 compliance offerings </a:t>
            </a:r>
          </a:p>
        </p:txBody>
      </p:sp>
      <p:sp>
        <p:nvSpPr>
          <p:cNvPr id="10" name="Rectangle 9">
            <a:extLst>
              <a:ext uri="{FF2B5EF4-FFF2-40B4-BE49-F238E27FC236}">
                <a16:creationId xmlns:a16="http://schemas.microsoft.com/office/drawing/2014/main" id="{9453F578-197F-45DE-B9A3-9BFCAC976AF9}"/>
              </a:ext>
            </a:extLst>
          </p:cNvPr>
          <p:cNvSpPr/>
          <p:nvPr/>
        </p:nvSpPr>
        <p:spPr>
          <a:xfrm>
            <a:off x="331908" y="751531"/>
            <a:ext cx="10151897" cy="346521"/>
          </a:xfrm>
          <a:prstGeom prst="rect">
            <a:avLst/>
          </a:prstGeom>
        </p:spPr>
        <p:txBody>
          <a:bodyPr wrap="square">
            <a:spAutoFit/>
          </a:bodyPr>
          <a:lstStyle/>
          <a:p>
            <a:pPr defTabSz="914192">
              <a:lnSpc>
                <a:spcPct val="90000"/>
              </a:lnSpc>
              <a:spcBef>
                <a:spcPct val="20000"/>
              </a:spcBef>
              <a:buSzPct val="90000"/>
              <a:defRPr/>
            </a:pPr>
            <a:r>
              <a:rPr lang="en-US">
                <a:solidFill>
                  <a:srgbClr val="505050"/>
                </a:solidFill>
                <a:latin typeface="Segoe UI"/>
              </a:rPr>
              <a:t>Azure has the deepest and most comprehensive compliance coverage in the industry</a:t>
            </a:r>
          </a:p>
        </p:txBody>
      </p:sp>
      <p:cxnSp>
        <p:nvCxnSpPr>
          <p:cNvPr id="63" name="Straight Connector 62">
            <a:extLst>
              <a:ext uri="{FF2B5EF4-FFF2-40B4-BE49-F238E27FC236}">
                <a16:creationId xmlns:a16="http://schemas.microsoft.com/office/drawing/2014/main" id="{94349E4C-3598-4D2B-8C0A-0494CB01A9D9}"/>
              </a:ext>
            </a:extLst>
          </p:cNvPr>
          <p:cNvCxnSpPr>
            <a:cxnSpLocks/>
          </p:cNvCxnSpPr>
          <p:nvPr/>
        </p:nvCxnSpPr>
        <p:spPr>
          <a:xfrm>
            <a:off x="978636" y="2392384"/>
            <a:ext cx="11043416" cy="0"/>
          </a:xfrm>
          <a:prstGeom prst="line">
            <a:avLst/>
          </a:prstGeom>
          <a:noFill/>
          <a:ln w="12700" cap="flat" cmpd="sng" algn="ctr">
            <a:solidFill>
              <a:schemeClr val="bg2">
                <a:lumMod val="75000"/>
              </a:schemeClr>
            </a:solidFill>
            <a:prstDash val="solid"/>
            <a:headEnd type="none"/>
            <a:tailEnd type="none"/>
          </a:ln>
          <a:effectLst/>
        </p:spPr>
      </p:cxnSp>
      <p:cxnSp>
        <p:nvCxnSpPr>
          <p:cNvPr id="78" name="Straight Connector 77">
            <a:extLst>
              <a:ext uri="{FF2B5EF4-FFF2-40B4-BE49-F238E27FC236}">
                <a16:creationId xmlns:a16="http://schemas.microsoft.com/office/drawing/2014/main" id="{DCD70B18-9049-4AC0-B43A-048E0703F04D}"/>
              </a:ext>
            </a:extLst>
          </p:cNvPr>
          <p:cNvCxnSpPr>
            <a:cxnSpLocks/>
          </p:cNvCxnSpPr>
          <p:nvPr/>
        </p:nvCxnSpPr>
        <p:spPr>
          <a:xfrm>
            <a:off x="978636" y="3496053"/>
            <a:ext cx="11043416" cy="0"/>
          </a:xfrm>
          <a:prstGeom prst="line">
            <a:avLst/>
          </a:prstGeom>
          <a:noFill/>
          <a:ln w="12700" cap="flat" cmpd="sng" algn="ctr">
            <a:solidFill>
              <a:schemeClr val="bg2">
                <a:lumMod val="75000"/>
              </a:schemeClr>
            </a:solidFill>
            <a:prstDash val="solid"/>
            <a:headEnd type="none"/>
            <a:tailEnd type="none"/>
          </a:ln>
          <a:effectLst/>
        </p:spPr>
      </p:cxnSp>
      <p:cxnSp>
        <p:nvCxnSpPr>
          <p:cNvPr id="79" name="Straight Connector 78">
            <a:extLst>
              <a:ext uri="{FF2B5EF4-FFF2-40B4-BE49-F238E27FC236}">
                <a16:creationId xmlns:a16="http://schemas.microsoft.com/office/drawing/2014/main" id="{32D06C3C-A58B-4AF7-B501-907E0751E39B}"/>
              </a:ext>
            </a:extLst>
          </p:cNvPr>
          <p:cNvCxnSpPr>
            <a:cxnSpLocks/>
          </p:cNvCxnSpPr>
          <p:nvPr/>
        </p:nvCxnSpPr>
        <p:spPr>
          <a:xfrm>
            <a:off x="978636" y="4781865"/>
            <a:ext cx="11043416" cy="0"/>
          </a:xfrm>
          <a:prstGeom prst="line">
            <a:avLst/>
          </a:prstGeom>
          <a:noFill/>
          <a:ln w="12700" cap="flat" cmpd="sng" algn="ctr">
            <a:solidFill>
              <a:schemeClr val="bg2">
                <a:lumMod val="75000"/>
              </a:schemeClr>
            </a:solidFill>
            <a:prstDash val="solid"/>
            <a:headEnd type="none"/>
            <a:tailEnd type="none"/>
          </a:ln>
          <a:effectLst/>
        </p:spPr>
      </p:cxnSp>
      <p:sp>
        <p:nvSpPr>
          <p:cNvPr id="33" name="Freeform 13"/>
          <p:cNvSpPr>
            <a:spLocks noChangeAspect="1" noEditPoints="1"/>
          </p:cNvSpPr>
          <p:nvPr/>
        </p:nvSpPr>
        <p:spPr bwMode="auto">
          <a:xfrm>
            <a:off x="11573636" y="308064"/>
            <a:ext cx="252820" cy="272019"/>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Semilight"/>
            </a:endParaRPr>
          </a:p>
        </p:txBody>
      </p:sp>
      <p:graphicFrame>
        <p:nvGraphicFramePr>
          <p:cNvPr id="35" name="Table 34">
            <a:extLst>
              <a:ext uri="{FF2B5EF4-FFF2-40B4-BE49-F238E27FC236}">
                <a16:creationId xmlns:a16="http://schemas.microsoft.com/office/drawing/2014/main" id="{71EB0804-133E-4F34-A043-F6E7CBC695D7}"/>
              </a:ext>
            </a:extLst>
          </p:cNvPr>
          <p:cNvGraphicFramePr>
            <a:graphicFrameLocks noGrp="1"/>
          </p:cNvGraphicFramePr>
          <p:nvPr>
            <p:extLst/>
          </p:nvPr>
        </p:nvGraphicFramePr>
        <p:xfrm>
          <a:off x="3556099" y="4899492"/>
          <a:ext cx="3178097" cy="1339878"/>
        </p:xfrm>
        <a:graphic>
          <a:graphicData uri="http://schemas.openxmlformats.org/drawingml/2006/table">
            <a:tbl>
              <a:tblPr/>
              <a:tblGrid>
                <a:gridCol w="3178097">
                  <a:extLst>
                    <a:ext uri="{9D8B030D-6E8A-4147-A177-3AD203B41FA5}">
                      <a16:colId xmlns:a16="http://schemas.microsoft.com/office/drawing/2014/main" val="1996122080"/>
                    </a:ext>
                  </a:extLst>
                </a:gridCol>
              </a:tblGrid>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China TRUCS / CCCPPF</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67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EN 301 549</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87041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ENISA IAF</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Model Clauses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 US Privacy Shield</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Germany </a:t>
                      </a:r>
                      <a:r>
                        <a:rPr lang="en-US" sz="1400" u="none" strike="noStrike" kern="1200" dirty="0">
                          <a:solidFill>
                            <a:schemeClr val="tx1"/>
                          </a:solidFill>
                          <a:effectLst/>
                          <a:latin typeface="Segoe UI"/>
                          <a:ea typeface="+mn-ea"/>
                          <a:cs typeface="+mn-cs"/>
                        </a:rPr>
                        <a:t>IT-</a:t>
                      </a:r>
                      <a:r>
                        <a:rPr lang="en-US" sz="1400" u="none" strike="noStrike" kern="1200" dirty="0" err="1">
                          <a:solidFill>
                            <a:schemeClr val="tx1"/>
                          </a:solidFill>
                          <a:effectLst/>
                          <a:latin typeface="Segoe UI"/>
                          <a:ea typeface="+mn-ea"/>
                          <a:cs typeface="+mn-cs"/>
                        </a:rPr>
                        <a:t>Grundschutz</a:t>
                      </a:r>
                      <a:r>
                        <a:rPr lang="en-US" sz="1400" u="none" strike="noStrike" kern="1200" dirty="0">
                          <a:solidFill>
                            <a:schemeClr val="tx1"/>
                          </a:solidFill>
                          <a:effectLst/>
                          <a:latin typeface="Segoe UI"/>
                          <a:ea typeface="+mn-ea"/>
                          <a:cs typeface="+mn-cs"/>
                        </a:rPr>
                        <a:t> workbook</a:t>
                      </a:r>
                      <a:endParaRPr lang="en-US" sz="1400" u="none" strike="noStrike" kern="1200" dirty="0">
                        <a:solidFill>
                          <a:schemeClr val="tx1"/>
                        </a:solidFill>
                        <a:effectLst/>
                        <a:latin typeface="+mn-lt"/>
                        <a:ea typeface="+mn-ea"/>
                        <a:cs typeface="+mn-cs"/>
                      </a:endParaRP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2" name="TextBox 1">
            <a:extLst>
              <a:ext uri="{FF2B5EF4-FFF2-40B4-BE49-F238E27FC236}">
                <a16:creationId xmlns:a16="http://schemas.microsoft.com/office/drawing/2014/main" id="{FCDA859B-7598-401D-AD77-8A417B1A3B5C}"/>
              </a:ext>
            </a:extLst>
          </p:cNvPr>
          <p:cNvSpPr txBox="1"/>
          <p:nvPr/>
        </p:nvSpPr>
        <p:spPr>
          <a:xfrm>
            <a:off x="603208" y="6356996"/>
            <a:ext cx="5819758" cy="51702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600" dirty="0">
                <a:gradFill>
                  <a:gsLst>
                    <a:gs pos="2917">
                      <a:srgbClr val="505050"/>
                    </a:gs>
                    <a:gs pos="30000">
                      <a:srgbClr val="505050"/>
                    </a:gs>
                  </a:gsLst>
                  <a:lin ang="5400000" scaled="0"/>
                </a:gradFill>
                <a:latin typeface="Segoe UI"/>
              </a:rPr>
              <a:t>PDF Azure Compliance Offerings </a:t>
            </a:r>
            <a:r>
              <a:rPr lang="en-US" sz="1600" dirty="0">
                <a:gradFill>
                  <a:gsLst>
                    <a:gs pos="2917">
                      <a:srgbClr val="505050"/>
                    </a:gs>
                    <a:gs pos="30000">
                      <a:srgbClr val="505050"/>
                    </a:gs>
                  </a:gsLst>
                  <a:lin ang="5400000" scaled="0"/>
                </a:gradFill>
                <a:latin typeface="Segoe UI"/>
                <a:hlinkClick r:id="rId3"/>
              </a:rPr>
              <a:t>aka.ms/AzureCompliance </a:t>
            </a:r>
            <a:endParaRPr lang="en-US" sz="1600" dirty="0">
              <a:gradFill>
                <a:gsLst>
                  <a:gs pos="2917">
                    <a:srgbClr val="505050"/>
                  </a:gs>
                  <a:gs pos="30000">
                    <a:srgbClr val="505050"/>
                  </a:gs>
                </a:gsLst>
                <a:lin ang="5400000" scaled="0"/>
              </a:gradFill>
              <a:latin typeface="Segoe UI"/>
            </a:endParaRPr>
          </a:p>
        </p:txBody>
      </p:sp>
      <p:pic>
        <p:nvPicPr>
          <p:cNvPr id="3" name="Picture 2">
            <a:extLst>
              <a:ext uri="{FF2B5EF4-FFF2-40B4-BE49-F238E27FC236}">
                <a16:creationId xmlns:a16="http://schemas.microsoft.com/office/drawing/2014/main" id="{EF0AA5D7-792D-4E64-8969-9DFEB693CB18}"/>
              </a:ext>
            </a:extLst>
          </p:cNvPr>
          <p:cNvPicPr>
            <a:picLocks noChangeAspect="1"/>
          </p:cNvPicPr>
          <p:nvPr/>
        </p:nvPicPr>
        <p:blipFill>
          <a:blip r:embed="rId4"/>
          <a:stretch>
            <a:fillRect/>
          </a:stretch>
        </p:blipFill>
        <p:spPr>
          <a:xfrm>
            <a:off x="12362022" y="133350"/>
            <a:ext cx="5143500" cy="6591300"/>
          </a:xfrm>
          <a:prstGeom prst="rect">
            <a:avLst/>
          </a:prstGeom>
        </p:spPr>
      </p:pic>
    </p:spTree>
    <p:extLst>
      <p:ext uri="{BB962C8B-B14F-4D97-AF65-F5344CB8AC3E}">
        <p14:creationId xmlns:p14="http://schemas.microsoft.com/office/powerpoint/2010/main" val="339861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2.08333E-7 0 L -0.45924 0.00694 " pathEditMode="relative" rAng="0" ptsTypes="AA">
                                      <p:cBhvr>
                                        <p:cTn id="10" dur="2000" fill="hold"/>
                                        <p:tgtEl>
                                          <p:spTgt spid="3"/>
                                        </p:tgtEl>
                                        <p:attrNameLst>
                                          <p:attrName>ppt_x</p:attrName>
                                          <p:attrName>ppt_y</p:attrName>
                                        </p:attrNameLst>
                                      </p:cBhvr>
                                      <p:rCtr x="-2296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B3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C1C80-7AF4-44E1-A1D0-499201DB6EBD}"/>
              </a:ext>
            </a:extLst>
          </p:cNvPr>
          <p:cNvPicPr>
            <a:picLocks noChangeAspect="1"/>
          </p:cNvPicPr>
          <p:nvPr/>
        </p:nvPicPr>
        <p:blipFill>
          <a:blip r:embed="rId3"/>
          <a:stretch>
            <a:fillRect/>
          </a:stretch>
        </p:blipFill>
        <p:spPr>
          <a:xfrm>
            <a:off x="1" y="1497429"/>
            <a:ext cx="12192000" cy="5356698"/>
          </a:xfrm>
          <a:prstGeom prst="rect">
            <a:avLst/>
          </a:prstGeom>
        </p:spPr>
      </p:pic>
      <p:sp>
        <p:nvSpPr>
          <p:cNvPr id="4" name="Title 3">
            <a:extLst>
              <a:ext uri="{FF2B5EF4-FFF2-40B4-BE49-F238E27FC236}">
                <a16:creationId xmlns:a16="http://schemas.microsoft.com/office/drawing/2014/main" id="{3F14E4C7-CF06-4489-A50A-9E805C9B7976}"/>
              </a:ext>
            </a:extLst>
          </p:cNvPr>
          <p:cNvSpPr>
            <a:spLocks noGrp="1"/>
          </p:cNvSpPr>
          <p:nvPr>
            <p:ph type="title"/>
          </p:nvPr>
        </p:nvSpPr>
        <p:spPr/>
        <p:txBody>
          <a:bodyPr/>
          <a:lstStyle/>
          <a:p>
            <a:r>
              <a:rPr lang="de-DE" dirty="0">
                <a:solidFill>
                  <a:schemeClr val="bg1">
                    <a:lumMod val="95000"/>
                  </a:schemeClr>
                </a:solidFill>
              </a:rPr>
              <a:t>Azure Services</a:t>
            </a:r>
          </a:p>
        </p:txBody>
      </p:sp>
      <p:sp>
        <p:nvSpPr>
          <p:cNvPr id="5" name="TextBox 4">
            <a:extLst>
              <a:ext uri="{FF2B5EF4-FFF2-40B4-BE49-F238E27FC236}">
                <a16:creationId xmlns:a16="http://schemas.microsoft.com/office/drawing/2014/main" id="{50344938-F652-4EA4-994F-56B1AC796661}"/>
              </a:ext>
            </a:extLst>
          </p:cNvPr>
          <p:cNvSpPr txBox="1"/>
          <p:nvPr/>
        </p:nvSpPr>
        <p:spPr>
          <a:xfrm>
            <a:off x="8710573" y="6342380"/>
            <a:ext cx="3214508"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de-DE" sz="2353" dirty="0">
                <a:gradFill>
                  <a:gsLst>
                    <a:gs pos="2917">
                      <a:srgbClr val="353535"/>
                    </a:gs>
                    <a:gs pos="30000">
                      <a:srgbClr val="353535"/>
                    </a:gs>
                  </a:gsLst>
                  <a:lin ang="5400000" scaled="0"/>
                </a:gradFill>
                <a:latin typeface="Segoe UI Semilight"/>
                <a:hlinkClick r:id="rId4"/>
              </a:rPr>
              <a:t>visit </a:t>
            </a:r>
            <a:r>
              <a:rPr lang="de-DE" sz="2353" dirty="0" err="1">
                <a:gradFill>
                  <a:gsLst>
                    <a:gs pos="2917">
                      <a:srgbClr val="353535"/>
                    </a:gs>
                    <a:gs pos="30000">
                      <a:srgbClr val="353535"/>
                    </a:gs>
                  </a:gsLst>
                  <a:lin ang="5400000" scaled="0"/>
                </a:gradFill>
                <a:latin typeface="Segoe UI Semilight"/>
                <a:hlinkClick r:id="rId4"/>
              </a:rPr>
              <a:t>azureinteractives</a:t>
            </a:r>
            <a:endParaRPr lang="de-DE"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6682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2" name="Title 1"/>
          <p:cNvSpPr>
            <a:spLocks noGrp="1"/>
          </p:cNvSpPr>
          <p:nvPr>
            <p:ph type="title" idx="4294967295"/>
          </p:nvPr>
        </p:nvSpPr>
        <p:spPr>
          <a:xfrm>
            <a:off x="1676400" y="365125"/>
            <a:ext cx="10515600" cy="1325563"/>
          </a:xfrm>
        </p:spPr>
        <p:txBody>
          <a:bodyPr/>
          <a:lstStyle/>
          <a:p>
            <a:r>
              <a:rPr lang="en-US" altLang="ko-KR" dirty="0"/>
              <a:t>Microsoft Azure Compute</a:t>
            </a:r>
            <a:endParaRPr lang="en-US" dirty="0"/>
          </a:p>
        </p:txBody>
      </p:sp>
      <p:sp>
        <p:nvSpPr>
          <p:cNvPr id="62" name="Rectangle 61"/>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4" name="Group 63"/>
          <p:cNvGrpSpPr/>
          <p:nvPr/>
        </p:nvGrpSpPr>
        <p:grpSpPr>
          <a:xfrm>
            <a:off x="2064619" y="1690423"/>
            <a:ext cx="1912480" cy="3353301"/>
            <a:chOff x="855665" y="1583373"/>
            <a:chExt cx="2427913" cy="4790431"/>
          </a:xfrm>
        </p:grpSpPr>
        <p:sp>
          <p:nvSpPr>
            <p:cNvPr id="68" name="Rectangle 67"/>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rgbClr val="595959">
                      <a:alpha val="99000"/>
                    </a:srgbClr>
                  </a:solidFill>
                  <a:latin typeface="Segoe UI"/>
                  <a:ea typeface="Kozuka Gothic Pro R" pitchFamily="34" charset="-128"/>
                </a:rPr>
                <a:t>Packaged Software</a:t>
              </a:r>
            </a:p>
          </p:txBody>
        </p:sp>
        <p:sp>
          <p:nvSpPr>
            <p:cNvPr id="69" name="Rectangle 68"/>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70" name="Rectangle 69"/>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71" name="Rectangle 70"/>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72" name="Rectangle 71"/>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73" name="Rectangle 72"/>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74" name="Rectangle 73"/>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75" name="Rectangle 74"/>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76" name="Rectangle 75"/>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77" name="Rectangle 76"/>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78" name="Left Brace 77"/>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79"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grpSp>
      <p:sp>
        <p:nvSpPr>
          <p:cNvPr id="80" name="Rectangle 79"/>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81" name="Rectangle 80"/>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82" name="Rectangle 81"/>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83" name="Rectangle 82"/>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84" name="Rectangle 83"/>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85" name="Rectangle 84"/>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86" name="Rectangle 85"/>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87" name="Rectangle 86"/>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88" name="Rectangle 87"/>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89" name="Rectangle 88"/>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90" name="Left Brace 89"/>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1"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92" name="Left Brace 91"/>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3"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94" name="Group 93"/>
          <p:cNvGrpSpPr/>
          <p:nvPr/>
        </p:nvGrpSpPr>
        <p:grpSpPr>
          <a:xfrm>
            <a:off x="6528035" y="1690425"/>
            <a:ext cx="2131860" cy="3359095"/>
            <a:chOff x="5979422" y="1583373"/>
            <a:chExt cx="2706420" cy="4798706"/>
          </a:xfrm>
        </p:grpSpPr>
        <p:sp>
          <p:nvSpPr>
            <p:cNvPr id="95" name="Rectangle 94"/>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96" name="Left Brace 95"/>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7"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98" name="Left Brace 97"/>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9"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100" name="Rectangle 99"/>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101" name="Rectangle 100"/>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102" name="Rectangle 101"/>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103" name="Rectangle 102"/>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104" name="Rectangle 103"/>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105" name="Rectangle 104"/>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106" name="Rectangle 105"/>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107" name="Rectangle 106"/>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108" name="Rectangle 107"/>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109" name="Group 108"/>
          <p:cNvGrpSpPr/>
          <p:nvPr/>
        </p:nvGrpSpPr>
        <p:grpSpPr>
          <a:xfrm>
            <a:off x="8892259" y="1690426"/>
            <a:ext cx="1829915" cy="3359092"/>
            <a:chOff x="8980831" y="1583373"/>
            <a:chExt cx="2323096" cy="4798703"/>
          </a:xfrm>
        </p:grpSpPr>
        <p:sp>
          <p:nvSpPr>
            <p:cNvPr id="110" name="Rectangle 10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111" name="Left Brace 110"/>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112"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113" name="Rectangle 112"/>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114" name="Rectangle 113"/>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115" name="Rectangle 114"/>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116" name="Rectangle 115"/>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117" name="Rectangle 116"/>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118" name="Rectangle 117"/>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119" name="Rectangle 118"/>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120" name="Rectangle 119"/>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121" name="Rectangle 120"/>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122" name="Picture 11" descr="Cloud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 name="Picture 12" descr="Gift 512x512.png"/>
          <p:cNvPicPr>
            <a:picLocks noChangeAspect="1"/>
          </p:cNvPicPr>
          <p:nvPr/>
        </p:nvPicPr>
        <p:blipFill>
          <a:blip r:embed="rId4"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5" name="Rectangle 124"/>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98211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460499"/>
            <a:ext cx="6728461" cy="5032375"/>
          </a:xfrm>
        </p:spPr>
        <p:txBody>
          <a:bodyPr>
            <a:normAutofit fontScale="85000" lnSpcReduction="20000"/>
          </a:bodyPr>
          <a:lstStyle/>
          <a:p>
            <a:r>
              <a:rPr lang="en-US" dirty="0">
                <a:solidFill>
                  <a:schemeClr val="tx1"/>
                </a:solidFill>
              </a:rPr>
              <a:t>Storage resources</a:t>
            </a:r>
          </a:p>
          <a:p>
            <a:pPr lvl="1"/>
            <a:r>
              <a:rPr lang="en-US" dirty="0">
                <a:solidFill>
                  <a:schemeClr val="tx1"/>
                </a:solidFill>
              </a:rPr>
              <a:t>Managed Disks</a:t>
            </a:r>
          </a:p>
          <a:p>
            <a:pPr lvl="1"/>
            <a:r>
              <a:rPr lang="en-US" dirty="0">
                <a:solidFill>
                  <a:schemeClr val="tx1"/>
                </a:solidFill>
              </a:rPr>
              <a:t>Page Blobs</a:t>
            </a:r>
          </a:p>
          <a:p>
            <a:pPr lvl="1"/>
            <a:r>
              <a:rPr lang="en-US" dirty="0">
                <a:solidFill>
                  <a:schemeClr val="tx1"/>
                </a:solidFill>
              </a:rPr>
              <a:t>Storage accounts (page blobs)  - Standard &amp; Premium Storage</a:t>
            </a:r>
          </a:p>
          <a:p>
            <a:pPr lvl="1"/>
            <a:endParaRPr lang="en-US" dirty="0">
              <a:solidFill>
                <a:schemeClr val="tx1"/>
              </a:solidFill>
            </a:endParaRPr>
          </a:p>
          <a:p>
            <a:r>
              <a:rPr lang="en-US" dirty="0">
                <a:solidFill>
                  <a:schemeClr val="tx1"/>
                </a:solidFill>
              </a:rPr>
              <a:t>Compute resources</a:t>
            </a:r>
          </a:p>
          <a:p>
            <a:pPr lvl="1"/>
            <a:r>
              <a:rPr lang="en-US" dirty="0">
                <a:solidFill>
                  <a:schemeClr val="tx1"/>
                </a:solidFill>
              </a:rPr>
              <a:t>Virtual machines</a:t>
            </a:r>
          </a:p>
          <a:p>
            <a:pPr lvl="1"/>
            <a:r>
              <a:rPr lang="en-US" dirty="0">
                <a:solidFill>
                  <a:schemeClr val="tx1"/>
                </a:solidFill>
              </a:rPr>
              <a:t>VM extensions</a:t>
            </a:r>
          </a:p>
          <a:p>
            <a:pPr lvl="1"/>
            <a:endParaRPr lang="en-US" dirty="0">
              <a:solidFill>
                <a:schemeClr val="tx1"/>
              </a:solidFill>
            </a:endParaRPr>
          </a:p>
          <a:p>
            <a:r>
              <a:rPr lang="en-US" dirty="0">
                <a:solidFill>
                  <a:schemeClr val="tx1"/>
                </a:solidFill>
              </a:rPr>
              <a:t>Networking resources</a:t>
            </a:r>
          </a:p>
          <a:p>
            <a:pPr lvl="1"/>
            <a:r>
              <a:rPr lang="en-US" dirty="0">
                <a:solidFill>
                  <a:schemeClr val="tx1"/>
                </a:solidFill>
              </a:rPr>
              <a:t>Virtual networks</a:t>
            </a:r>
          </a:p>
          <a:p>
            <a:pPr lvl="1"/>
            <a:r>
              <a:rPr lang="en-US" dirty="0">
                <a:solidFill>
                  <a:schemeClr val="tx1"/>
                </a:solidFill>
              </a:rPr>
              <a:t>Network interface cards (NICs)</a:t>
            </a:r>
          </a:p>
          <a:p>
            <a:pPr lvl="1"/>
            <a:r>
              <a:rPr lang="en-US" dirty="0">
                <a:solidFill>
                  <a:schemeClr val="tx1"/>
                </a:solidFill>
              </a:rPr>
              <a:t>Load balancers</a:t>
            </a:r>
          </a:p>
          <a:p>
            <a:pPr lvl="1"/>
            <a:r>
              <a:rPr lang="en-US" dirty="0">
                <a:solidFill>
                  <a:schemeClr val="tx1"/>
                </a:solidFill>
              </a:rPr>
              <a:t>IP addresses</a:t>
            </a:r>
          </a:p>
          <a:p>
            <a:pPr lvl="1"/>
            <a:r>
              <a:rPr lang="en-US" dirty="0">
                <a:solidFill>
                  <a:schemeClr val="tx1"/>
                </a:solidFill>
              </a:rPr>
              <a:t>Network Security Groups</a:t>
            </a:r>
          </a:p>
        </p:txBody>
      </p:sp>
      <p:sp>
        <p:nvSpPr>
          <p:cNvPr id="17" name="Title 16"/>
          <p:cNvSpPr>
            <a:spLocks noGrp="1"/>
          </p:cNvSpPr>
          <p:nvPr>
            <p:ph type="title"/>
          </p:nvPr>
        </p:nvSpPr>
        <p:spPr/>
        <p:txBody>
          <a:bodyPr>
            <a:normAutofit/>
          </a:bodyPr>
          <a:lstStyle/>
          <a:p>
            <a:r>
              <a:rPr lang="en-US" dirty="0">
                <a:solidFill>
                  <a:schemeClr val="tx1"/>
                </a:solidFill>
              </a:rPr>
              <a:t>What makes an Azure Virtual Machine?</a:t>
            </a:r>
          </a:p>
        </p:txBody>
      </p:sp>
      <p:pic>
        <p:nvPicPr>
          <p:cNvPr id="4" name="Picture 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7132842" y="3238804"/>
            <a:ext cx="2134142" cy="931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Freeform 79"/>
          <p:cNvSpPr>
            <a:spLocks noEditPoints="1"/>
          </p:cNvSpPr>
          <p:nvPr/>
        </p:nvSpPr>
        <p:spPr bwMode="black">
          <a:xfrm>
            <a:off x="9855659" y="111469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0675" tIns="40338" rIns="80675" bIns="40338"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505050"/>
              </a:solidFill>
              <a:effectLst/>
              <a:uLnTx/>
              <a:uFillTx/>
              <a:latin typeface="Segoe UI"/>
            </a:endParaRPr>
          </a:p>
        </p:txBody>
      </p:sp>
      <p:pic>
        <p:nvPicPr>
          <p:cNvPr id="16" name="Picture 4" descr="http://ace.imageg.net/graphics/product_images/pACE3-959597enh-z8.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842" y="4125126"/>
            <a:ext cx="2981672" cy="298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69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1000"/>
                                        <p:tgtEl>
                                          <p:spTgt spid="6">
                                            <p:txEl>
                                              <p:pRg st="2" end="2"/>
                                            </p:txEl>
                                          </p:spTgt>
                                        </p:tgtEl>
                                      </p:cBhvr>
                                    </p:animEffect>
                                    <p:anim calcmode="lin" valueType="num">
                                      <p:cBhvr>
                                        <p:cTn id="3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fade">
                                      <p:cBhvr>
                                        <p:cTn id="36" dur="1000"/>
                                        <p:tgtEl>
                                          <p:spTgt spid="6">
                                            <p:txEl>
                                              <p:pRg st="5" end="5"/>
                                            </p:txEl>
                                          </p:spTgt>
                                        </p:tgtEl>
                                      </p:cBhvr>
                                    </p:animEffect>
                                    <p:anim calcmode="lin" valueType="num">
                                      <p:cBhvr>
                                        <p:cTn id="3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1000"/>
                                        <p:tgtEl>
                                          <p:spTgt spid="6">
                                            <p:txEl>
                                              <p:pRg st="6" end="6"/>
                                            </p:txEl>
                                          </p:spTgt>
                                        </p:tgtEl>
                                      </p:cBhvr>
                                    </p:animEffect>
                                    <p:anim calcmode="lin" valueType="num">
                                      <p:cBhvr>
                                        <p:cTn id="4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1000"/>
                                        <p:tgtEl>
                                          <p:spTgt spid="6">
                                            <p:txEl>
                                              <p:pRg st="7" end="7"/>
                                            </p:txEl>
                                          </p:spTgt>
                                        </p:tgtEl>
                                      </p:cBhvr>
                                    </p:animEffect>
                                    <p:anim calcmode="lin" valueType="num">
                                      <p:cBhvr>
                                        <p:cTn id="4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1000"/>
                                        <p:tgtEl>
                                          <p:spTgt spid="4"/>
                                        </p:tgtEl>
                                      </p:cBhvr>
                                    </p:animEffect>
                                    <p:anim calcmode="lin" valueType="num">
                                      <p:cBhvr>
                                        <p:cTn id="52" dur="1000" fill="hold"/>
                                        <p:tgtEl>
                                          <p:spTgt spid="4"/>
                                        </p:tgtEl>
                                        <p:attrNameLst>
                                          <p:attrName>ppt_x</p:attrName>
                                        </p:attrNameLst>
                                      </p:cBhvr>
                                      <p:tavLst>
                                        <p:tav tm="0">
                                          <p:val>
                                            <p:strVal val="#ppt_x"/>
                                          </p:val>
                                        </p:tav>
                                        <p:tav tm="100000">
                                          <p:val>
                                            <p:strVal val="#ppt_x"/>
                                          </p:val>
                                        </p:tav>
                                      </p:tavLst>
                                    </p:anim>
                                    <p:anim calcmode="lin" valueType="num">
                                      <p:cBhvr>
                                        <p:cTn id="53" dur="1000" fill="hold"/>
                                        <p:tgtEl>
                                          <p:spTgt spid="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animEffect transition="in" filter="fade">
                                      <p:cBhvr>
                                        <p:cTn id="63" dur="1000"/>
                                        <p:tgtEl>
                                          <p:spTgt spid="6">
                                            <p:txEl>
                                              <p:pRg st="9" end="9"/>
                                            </p:txEl>
                                          </p:spTgt>
                                        </p:tgtEl>
                                      </p:cBhvr>
                                    </p:animEffect>
                                    <p:anim calcmode="lin" valueType="num">
                                      <p:cBhvr>
                                        <p:cTn id="6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
                                            <p:txEl>
                                              <p:pRg st="10" end="10"/>
                                            </p:txEl>
                                          </p:spTgt>
                                        </p:tgtEl>
                                        <p:attrNameLst>
                                          <p:attrName>style.visibility</p:attrName>
                                        </p:attrNameLst>
                                      </p:cBhvr>
                                      <p:to>
                                        <p:strVal val="visible"/>
                                      </p:to>
                                    </p:set>
                                    <p:animEffect transition="in" filter="fade">
                                      <p:cBhvr>
                                        <p:cTn id="68" dur="1000"/>
                                        <p:tgtEl>
                                          <p:spTgt spid="6">
                                            <p:txEl>
                                              <p:pRg st="10" end="10"/>
                                            </p:txEl>
                                          </p:spTgt>
                                        </p:tgtEl>
                                      </p:cBhvr>
                                    </p:animEffect>
                                    <p:anim calcmode="lin" valueType="num">
                                      <p:cBhvr>
                                        <p:cTn id="6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
                                            <p:txEl>
                                              <p:pRg st="11" end="11"/>
                                            </p:txEl>
                                          </p:spTgt>
                                        </p:tgtEl>
                                        <p:attrNameLst>
                                          <p:attrName>style.visibility</p:attrName>
                                        </p:attrNameLst>
                                      </p:cBhvr>
                                      <p:to>
                                        <p:strVal val="visible"/>
                                      </p:to>
                                    </p:set>
                                    <p:animEffect transition="in" filter="fade">
                                      <p:cBhvr>
                                        <p:cTn id="73" dur="1000"/>
                                        <p:tgtEl>
                                          <p:spTgt spid="6">
                                            <p:txEl>
                                              <p:pRg st="11" end="11"/>
                                            </p:txEl>
                                          </p:spTgt>
                                        </p:tgtEl>
                                      </p:cBhvr>
                                    </p:animEffect>
                                    <p:anim calcmode="lin" valueType="num">
                                      <p:cBhvr>
                                        <p:cTn id="74"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
                                            <p:txEl>
                                              <p:pRg st="12" end="12"/>
                                            </p:txEl>
                                          </p:spTgt>
                                        </p:tgtEl>
                                        <p:attrNameLst>
                                          <p:attrName>style.visibility</p:attrName>
                                        </p:attrNameLst>
                                      </p:cBhvr>
                                      <p:to>
                                        <p:strVal val="visible"/>
                                      </p:to>
                                    </p:set>
                                    <p:animEffect transition="in" filter="fade">
                                      <p:cBhvr>
                                        <p:cTn id="78" dur="1000"/>
                                        <p:tgtEl>
                                          <p:spTgt spid="6">
                                            <p:txEl>
                                              <p:pRg st="12" end="12"/>
                                            </p:txEl>
                                          </p:spTgt>
                                        </p:tgtEl>
                                      </p:cBhvr>
                                    </p:animEffect>
                                    <p:anim calcmode="lin" valueType="num">
                                      <p:cBhvr>
                                        <p:cTn id="79"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
                                            <p:txEl>
                                              <p:pRg st="13" end="13"/>
                                            </p:txEl>
                                          </p:spTgt>
                                        </p:tgtEl>
                                        <p:attrNameLst>
                                          <p:attrName>style.visibility</p:attrName>
                                        </p:attrNameLst>
                                      </p:cBhvr>
                                      <p:to>
                                        <p:strVal val="visible"/>
                                      </p:to>
                                    </p:set>
                                    <p:animEffect transition="in" filter="fade">
                                      <p:cBhvr>
                                        <p:cTn id="83" dur="1000"/>
                                        <p:tgtEl>
                                          <p:spTgt spid="6">
                                            <p:txEl>
                                              <p:pRg st="13" end="13"/>
                                            </p:txEl>
                                          </p:spTgt>
                                        </p:tgtEl>
                                      </p:cBhvr>
                                    </p:animEffect>
                                    <p:anim calcmode="lin" valueType="num">
                                      <p:cBhvr>
                                        <p:cTn id="84"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6">
                                            <p:txEl>
                                              <p:pRg st="14" end="14"/>
                                            </p:txEl>
                                          </p:spTgt>
                                        </p:tgtEl>
                                        <p:attrNameLst>
                                          <p:attrName>style.visibility</p:attrName>
                                        </p:attrNameLst>
                                      </p:cBhvr>
                                      <p:to>
                                        <p:strVal val="visible"/>
                                      </p:to>
                                    </p:set>
                                    <p:animEffect transition="in" filter="fade">
                                      <p:cBhvr>
                                        <p:cTn id="88" dur="1000"/>
                                        <p:tgtEl>
                                          <p:spTgt spid="6">
                                            <p:txEl>
                                              <p:pRg st="14" end="14"/>
                                            </p:txEl>
                                          </p:spTgt>
                                        </p:tgtEl>
                                      </p:cBhvr>
                                    </p:animEffect>
                                    <p:anim calcmode="lin" valueType="num">
                                      <p:cBhvr>
                                        <p:cTn id="89"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90"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95333" y="4475753"/>
            <a:ext cx="2671791" cy="1015663"/>
          </a:xfrm>
          <a:prstGeom prst="rect">
            <a:avLst/>
          </a:prstGeom>
          <a:noFill/>
        </p:spPr>
        <p:txBody>
          <a:bodyPr wrap="square" rtlCol="0">
            <a:spAutoFit/>
          </a:bodyPr>
          <a:lstStyle/>
          <a:p>
            <a:r>
              <a:rPr lang="de-DE" sz="6000" i="1" dirty="0">
                <a:solidFill>
                  <a:srgbClr val="F76A01"/>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3393198" y="4475753"/>
            <a:ext cx="684610" cy="1015663"/>
          </a:xfrm>
          <a:prstGeom prst="rect">
            <a:avLst/>
          </a:prstGeom>
          <a:noFill/>
        </p:spPr>
        <p:txBody>
          <a:bodyPr wrap="square" rtlCol="0">
            <a:spAutoFit/>
          </a:bodyPr>
          <a:lstStyle/>
          <a:p>
            <a:r>
              <a:rPr lang="de-DE" sz="6000" dirty="0">
                <a:solidFill>
                  <a:srgbClr val="EC6501"/>
                </a:solidFill>
                <a:latin typeface="Segoe UI Light" panose="020B0502040204020203" pitchFamily="34" charset="0"/>
                <a:cs typeface="Segoe UI Light" panose="020B0502040204020203" pitchFamily="34" charset="0"/>
              </a:rPr>
              <a:t>_ </a:t>
            </a:r>
            <a:endParaRPr lang="de-DE" sz="6000"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84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068959" y="2050534"/>
            <a:ext cx="2139601" cy="2259766"/>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a:lnSpc>
                  <a:spcPct val="90000"/>
                </a:lnSpc>
                <a:defRPr/>
              </a:pPr>
              <a:r>
                <a:rPr lang="en-US" sz="1567" kern="0" dirty="0">
                  <a:solidFill>
                    <a:schemeClr val="tx1"/>
                  </a:solidFill>
                  <a:ea typeface="Segoe UI" pitchFamily="34" charset="0"/>
                  <a:cs typeface="Segoe UI" pitchFamily="34" charset="0"/>
                </a:rPr>
                <a:t>New generation</a:t>
              </a:r>
              <a:br>
                <a:rPr lang="en-US" sz="1567" kern="0" dirty="0">
                  <a:solidFill>
                    <a:schemeClr val="tx1"/>
                  </a:solidFill>
                  <a:ea typeface="Segoe UI" pitchFamily="34" charset="0"/>
                  <a:cs typeface="Segoe UI" pitchFamily="34" charset="0"/>
                </a:rPr>
              </a:br>
              <a:r>
                <a:rPr lang="en-US" sz="1567" kern="0" dirty="0">
                  <a:solidFill>
                    <a:schemeClr val="tx1"/>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86"/>
                  <a:endParaRPr lang="en-US" sz="588" kern="0"/>
                </a:p>
              </p:txBody>
            </p:sp>
          </p:grpSp>
          <p:sp>
            <p:nvSpPr>
              <p:cNvPr id="97" name="TextBox 96"/>
              <p:cNvSpPr txBox="1"/>
              <p:nvPr/>
            </p:nvSpPr>
            <p:spPr>
              <a:xfrm>
                <a:off x="639096" y="2638279"/>
                <a:ext cx="1632155" cy="1127477"/>
              </a:xfrm>
              <a:prstGeom prst="rect">
                <a:avLst/>
              </a:prstGeom>
              <a:solidFill>
                <a:srgbClr val="7FBA00"/>
              </a:solidFill>
            </p:spPr>
            <p:txBody>
              <a:bodyPr wrap="square" lIns="0" tIns="125481" rIns="0" bIns="143387" rtlCol="0">
                <a:noAutofit/>
              </a:bodyPr>
              <a:lstStyle/>
              <a:p>
                <a:pPr algn="ctr" defTabSz="913927">
                  <a:lnSpc>
                    <a:spcPct val="90000"/>
                  </a:lnSpc>
                  <a:defRPr/>
                </a:pPr>
                <a:r>
                  <a:rPr lang="en-US" sz="3136" b="1" kern="0" dirty="0">
                    <a:latin typeface="Segoe UI"/>
                    <a:ea typeface="Segoe UI" pitchFamily="34" charset="0"/>
                    <a:cs typeface="Segoe UI" pitchFamily="34" charset="0"/>
                  </a:rPr>
                  <a:t>DV2</a:t>
                </a:r>
              </a:p>
            </p:txBody>
          </p:sp>
        </p:grpSp>
      </p:grpSp>
      <p:grpSp>
        <p:nvGrpSpPr>
          <p:cNvPr id="4" name="D Group"/>
          <p:cNvGrpSpPr/>
          <p:nvPr/>
        </p:nvGrpSpPr>
        <p:grpSpPr>
          <a:xfrm>
            <a:off x="4047086" y="2050534"/>
            <a:ext cx="2139601" cy="2259766"/>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solidFill>
                    <a:schemeClr val="tx1"/>
                  </a:solidFill>
                  <a:latin typeface="Segoe UI"/>
                  <a:ea typeface="Segoe UI" pitchFamily="34" charset="0"/>
                  <a:cs typeface="Segoe UI" pitchFamily="34" charset="0"/>
                </a:rPr>
                <a:t>SSD Storage </a:t>
              </a:r>
              <a:br>
                <a:rPr lang="en-US" sz="1567" kern="0" dirty="0">
                  <a:solidFill>
                    <a:schemeClr val="tx1"/>
                  </a:solidFill>
                  <a:latin typeface="Segoe UI"/>
                  <a:ea typeface="Segoe UI" pitchFamily="34" charset="0"/>
                  <a:cs typeface="Segoe UI" pitchFamily="34" charset="0"/>
                </a:rPr>
              </a:br>
              <a:r>
                <a:rPr lang="en-US" sz="1567" kern="0" dirty="0">
                  <a:solidFill>
                    <a:schemeClr val="tx1"/>
                  </a:solidFill>
                  <a:latin typeface="Segoe UI"/>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86"/>
                  <a:endParaRPr lang="en-US" sz="588" kern="0"/>
                </a:p>
              </p:txBody>
            </p:sp>
          </p:grpSp>
          <p:sp>
            <p:nvSpPr>
              <p:cNvPr id="68" name="TextBox 67"/>
              <p:cNvSpPr txBox="1"/>
              <p:nvPr/>
            </p:nvSpPr>
            <p:spPr>
              <a:xfrm>
                <a:off x="639096" y="2638279"/>
                <a:ext cx="1632155" cy="1127477"/>
              </a:xfrm>
              <a:prstGeom prst="rect">
                <a:avLst/>
              </a:prstGeom>
              <a:solidFill>
                <a:srgbClr val="7FBA00"/>
              </a:solidFill>
            </p:spPr>
            <p:txBody>
              <a:bodyPr wrap="square" lIns="179234" tIns="125481" rIns="179234" bIns="143387" rtlCol="0">
                <a:noAutofit/>
              </a:bodyPr>
              <a:lstStyle/>
              <a:p>
                <a:pPr algn="ctr" defTabSz="913927">
                  <a:lnSpc>
                    <a:spcPct val="90000"/>
                  </a:lnSpc>
                  <a:defRPr/>
                </a:pPr>
                <a:r>
                  <a:rPr lang="en-US" sz="3136" b="1" kern="0" dirty="0">
                    <a:latin typeface="Segoe UI"/>
                    <a:ea typeface="Segoe UI" pitchFamily="34" charset="0"/>
                    <a:cs typeface="Segoe UI" pitchFamily="34" charset="0"/>
                  </a:rPr>
                  <a:t>D</a:t>
                </a:r>
              </a:p>
            </p:txBody>
          </p:sp>
        </p:grpSp>
      </p:grpSp>
      <p:sp>
        <p:nvSpPr>
          <p:cNvPr id="3" name="Title 2"/>
          <p:cNvSpPr>
            <a:spLocks noGrp="1"/>
          </p:cNvSpPr>
          <p:nvPr>
            <p:ph type="title"/>
          </p:nvPr>
        </p:nvSpPr>
        <p:spPr/>
        <p:txBody>
          <a:bodyPr/>
          <a:lstStyle/>
          <a:p>
            <a:r>
              <a:rPr lang="en-US" dirty="0"/>
              <a:t>Selecting the right VM size</a:t>
            </a:r>
          </a:p>
        </p:txBody>
      </p:sp>
      <p:cxnSp>
        <p:nvCxnSpPr>
          <p:cNvPr id="18" name="Straight Connector 17"/>
          <p:cNvCxnSpPr/>
          <p:nvPr/>
        </p:nvCxnSpPr>
        <p:spPr>
          <a:xfrm>
            <a:off x="1046547" y="1390307"/>
            <a:ext cx="10083349" cy="17242"/>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4016628" y="4215911"/>
            <a:ext cx="2139601" cy="1224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ts val="1175"/>
              </a:spcAft>
              <a:defRPr/>
            </a:pPr>
            <a:r>
              <a:rPr lang="en-US" sz="1567" kern="0" dirty="0">
                <a:solidFill>
                  <a:schemeClr val="tx1"/>
                </a:solidFill>
                <a:latin typeface="Segoe UI"/>
                <a:ea typeface="Segoe UI" pitchFamily="34" charset="0"/>
                <a:cs typeface="Segoe UI" pitchFamily="34" charset="0"/>
              </a:rPr>
              <a:t>35% faster than D</a:t>
            </a:r>
          </a:p>
          <a:p>
            <a:pPr algn="ctr" defTabSz="913927">
              <a:lnSpc>
                <a:spcPct val="90000"/>
              </a:lnSpc>
              <a:spcAft>
                <a:spcPts val="1175"/>
              </a:spcAft>
            </a:pPr>
            <a:r>
              <a:rPr lang="en-US" sz="1567" kern="0" dirty="0">
                <a:solidFill>
                  <a:schemeClr val="tx1"/>
                </a:solidFill>
                <a:ea typeface="Segoe UI" pitchFamily="34" charset="0"/>
                <a:cs typeface="Segoe UI" pitchFamily="34" charset="0"/>
              </a:rPr>
              <a:t>Intel E5-2673 v3 CPUs</a:t>
            </a:r>
            <a:endParaRPr lang="en-US" sz="1567" kern="0" dirty="0">
              <a:solidFill>
                <a:schemeClr val="tx1"/>
              </a:solidFill>
              <a:latin typeface="Segoe UI"/>
              <a:ea typeface="Segoe UI" pitchFamily="34" charset="0"/>
              <a:cs typeface="Segoe UI" pitchFamily="34" charset="0"/>
            </a:endParaRPr>
          </a:p>
        </p:txBody>
      </p:sp>
      <p:sp>
        <p:nvSpPr>
          <p:cNvPr id="37" name="Rectangle 36"/>
          <p:cNvSpPr/>
          <p:nvPr/>
        </p:nvSpPr>
        <p:spPr bwMode="auto">
          <a:xfrm>
            <a:off x="7811714" y="4215911"/>
            <a:ext cx="2698039" cy="1224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a:lnSpc>
                <a:spcPct val="90000"/>
              </a:lnSpc>
              <a:spcAft>
                <a:spcPts val="1175"/>
              </a:spcAft>
            </a:pPr>
            <a:r>
              <a:rPr lang="en-US" sz="1567" kern="0" dirty="0">
                <a:solidFill>
                  <a:schemeClr val="tx1"/>
                </a:solidFill>
                <a:ea typeface="Segoe UI" pitchFamily="34" charset="0"/>
                <a:cs typeface="Segoe UI" pitchFamily="34" charset="0"/>
              </a:rPr>
              <a:t>NVIDIA GPUs</a:t>
            </a:r>
          </a:p>
          <a:p>
            <a:pPr algn="ctr" defTabSz="913927">
              <a:lnSpc>
                <a:spcPct val="90000"/>
              </a:lnSpc>
              <a:spcAft>
                <a:spcPts val="1175"/>
              </a:spcAft>
            </a:pPr>
            <a:r>
              <a:rPr lang="en-US" sz="1567" kern="0" dirty="0">
                <a:solidFill>
                  <a:schemeClr val="tx1"/>
                </a:solidFill>
                <a:ea typeface="Segoe UI" pitchFamily="34" charset="0"/>
                <a:cs typeface="Segoe UI" pitchFamily="34" charset="0"/>
              </a:rPr>
              <a:t>Remote visualization </a:t>
            </a:r>
            <a:endParaRPr lang="en-US" sz="1567" kern="0" dirty="0">
              <a:solidFill>
                <a:schemeClr val="tx1"/>
              </a:solidFill>
              <a:latin typeface="Segoe UI"/>
              <a:ea typeface="Segoe UI" pitchFamily="34" charset="0"/>
              <a:cs typeface="Segoe UI" pitchFamily="34" charset="0"/>
            </a:endParaRPr>
          </a:p>
          <a:p>
            <a:pPr algn="ctr" defTabSz="913927">
              <a:lnSpc>
                <a:spcPct val="90000"/>
              </a:lnSpc>
              <a:spcAft>
                <a:spcPts val="1175"/>
              </a:spcAft>
            </a:pPr>
            <a:r>
              <a:rPr lang="en-US" sz="1567" kern="0" dirty="0">
                <a:solidFill>
                  <a:schemeClr val="tx1"/>
                </a:solidFill>
                <a:ea typeface="Segoe UI" pitchFamily="34" charset="0"/>
                <a:cs typeface="Segoe UI" pitchFamily="34" charset="0"/>
              </a:rPr>
              <a:t>Compute-intensive + RDMA</a:t>
            </a:r>
          </a:p>
        </p:txBody>
      </p:sp>
      <p:grpSp>
        <p:nvGrpSpPr>
          <p:cNvPr id="10" name="A Group"/>
          <p:cNvGrpSpPr/>
          <p:nvPr/>
        </p:nvGrpSpPr>
        <p:grpSpPr>
          <a:xfrm>
            <a:off x="1995289" y="2050534"/>
            <a:ext cx="2139601" cy="2259766"/>
            <a:chOff x="2034704" y="1779460"/>
            <a:chExt cx="2182814" cy="2305406"/>
          </a:xfrm>
        </p:grpSpPr>
        <p:sp>
          <p:nvSpPr>
            <p:cNvPr id="45" name="Rectangle 4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solidFill>
                    <a:schemeClr val="tx1"/>
                  </a:solidFill>
                  <a:latin typeface="Segoe UI"/>
                  <a:ea typeface="Segoe UI" pitchFamily="34" charset="0"/>
                  <a:cs typeface="Segoe UI" pitchFamily="34" charset="0"/>
                </a:rPr>
                <a:t>Highest value</a:t>
              </a:r>
            </a:p>
          </p:txBody>
        </p:sp>
        <p:grpSp>
          <p:nvGrpSpPr>
            <p:cNvPr id="2" name="Group 1"/>
            <p:cNvGrpSpPr/>
            <p:nvPr/>
          </p:nvGrpSpPr>
          <p:grpSpPr>
            <a:xfrm>
              <a:off x="2536151" y="1779460"/>
              <a:ext cx="1179920" cy="1538737"/>
              <a:chOff x="406421" y="2432376"/>
              <a:chExt cx="2059118" cy="2685303"/>
            </a:xfrm>
          </p:grpSpPr>
          <p:grpSp>
            <p:nvGrpSpPr>
              <p:cNvPr id="57" name="Group 56"/>
              <p:cNvGrpSpPr/>
              <p:nvPr/>
            </p:nvGrpSpPr>
            <p:grpSpPr>
              <a:xfrm>
                <a:off x="406421" y="2432376"/>
                <a:ext cx="2059118" cy="2685303"/>
                <a:chOff x="6982264" y="1006524"/>
                <a:chExt cx="4480135" cy="5829701"/>
              </a:xfrm>
            </p:grpSpPr>
            <p:pic>
              <p:nvPicPr>
                <p:cNvPr id="65" name="Picture 64"/>
                <p:cNvPicPr>
                  <a:picLocks noChangeAspect="1"/>
                </p:cNvPicPr>
                <p:nvPr/>
              </p:nvPicPr>
              <p:blipFill>
                <a:blip r:embed="rId3"/>
                <a:stretch>
                  <a:fillRect/>
                </a:stretch>
              </p:blipFill>
              <p:spPr>
                <a:xfrm>
                  <a:off x="7199561" y="1172781"/>
                  <a:ext cx="4182166" cy="3848482"/>
                </a:xfrm>
                <a:prstGeom prst="rect">
                  <a:avLst/>
                </a:prstGeom>
              </p:spPr>
            </p:pic>
            <p:pic>
              <p:nvPicPr>
                <p:cNvPr id="62" name="Picture 61"/>
                <p:cNvPicPr>
                  <a:picLocks noChangeAspect="1"/>
                </p:cNvPicPr>
                <p:nvPr/>
              </p:nvPicPr>
              <p:blipFill>
                <a:blip r:embed="rId4"/>
                <a:stretch>
                  <a:fillRect/>
                </a:stretch>
              </p:blipFill>
              <p:spPr>
                <a:xfrm>
                  <a:off x="6982264" y="4945062"/>
                  <a:ext cx="4480135" cy="1891163"/>
                </a:xfrm>
                <a:prstGeom prst="rect">
                  <a:avLst/>
                </a:prstGeom>
              </p:spPr>
            </p:pic>
            <p:sp>
              <p:nvSpPr>
                <p:cNvPr id="6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86"/>
                  <a:endParaRPr lang="en-US" sz="588" kern="0"/>
                </a:p>
              </p:txBody>
            </p:sp>
          </p:grpSp>
          <p:sp>
            <p:nvSpPr>
              <p:cNvPr id="61" name="TextBox 60"/>
              <p:cNvSpPr txBox="1"/>
              <p:nvPr/>
            </p:nvSpPr>
            <p:spPr>
              <a:xfrm>
                <a:off x="639096" y="2638279"/>
                <a:ext cx="1632155" cy="1127477"/>
              </a:xfrm>
              <a:prstGeom prst="rect">
                <a:avLst/>
              </a:prstGeom>
              <a:solidFill>
                <a:srgbClr val="7FBA00"/>
              </a:solidFill>
            </p:spPr>
            <p:txBody>
              <a:bodyPr wrap="square" lIns="179234" tIns="125481" rIns="179234" bIns="143387" rtlCol="0">
                <a:noAutofit/>
              </a:bodyPr>
              <a:lstStyle/>
              <a:p>
                <a:pPr algn="ctr" defTabSz="913927">
                  <a:lnSpc>
                    <a:spcPct val="90000"/>
                  </a:lnSpc>
                  <a:defRPr/>
                </a:pPr>
                <a:r>
                  <a:rPr lang="en-US" sz="3136" b="1" kern="0" dirty="0">
                    <a:latin typeface="Segoe UI"/>
                    <a:ea typeface="Segoe UI" pitchFamily="34" charset="0"/>
                    <a:cs typeface="Segoe UI" pitchFamily="34" charset="0"/>
                  </a:rPr>
                  <a:t>A</a:t>
                </a:r>
              </a:p>
            </p:txBody>
          </p:sp>
        </p:grpSp>
      </p:grpSp>
      <p:grpSp>
        <p:nvGrpSpPr>
          <p:cNvPr id="6" name="Group 5"/>
          <p:cNvGrpSpPr/>
          <p:nvPr/>
        </p:nvGrpSpPr>
        <p:grpSpPr>
          <a:xfrm>
            <a:off x="6058084" y="2050534"/>
            <a:ext cx="2139601" cy="2259766"/>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solidFill>
                    <a:schemeClr val="tx1"/>
                  </a:solidFill>
                  <a:latin typeface="Segoe UI"/>
                  <a:ea typeface="Segoe UI" pitchFamily="34" charset="0"/>
                  <a:cs typeface="Segoe UI" pitchFamily="34" charset="0"/>
                </a:rPr>
                <a:t>Most memory </a:t>
              </a:r>
              <a:br>
                <a:rPr lang="en-US" sz="1567" kern="0" dirty="0">
                  <a:solidFill>
                    <a:schemeClr val="tx1"/>
                  </a:solidFill>
                  <a:latin typeface="Segoe UI"/>
                  <a:ea typeface="Segoe UI" pitchFamily="34" charset="0"/>
                  <a:cs typeface="Segoe UI" pitchFamily="34" charset="0"/>
                </a:rPr>
              </a:br>
              <a:r>
                <a:rPr lang="en-US" sz="1567" kern="0" dirty="0">
                  <a:solidFill>
                    <a:schemeClr val="tx1"/>
                  </a:solidFill>
                  <a:latin typeface="Segoe UI"/>
                  <a:ea typeface="Segoe UI" pitchFamily="34" charset="0"/>
                  <a:cs typeface="Segoe UI" pitchFamily="34" charset="0"/>
                </a:rPr>
                <a:t>fastest CPUs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86"/>
                  <a:endParaRPr lang="en-US" sz="588" kern="0"/>
                </a:p>
              </p:txBody>
            </p:sp>
          </p:grpSp>
          <p:sp>
            <p:nvSpPr>
              <p:cNvPr id="80" name="TextBox 79"/>
              <p:cNvSpPr txBox="1"/>
              <p:nvPr/>
            </p:nvSpPr>
            <p:spPr>
              <a:xfrm>
                <a:off x="639096" y="2638279"/>
                <a:ext cx="1632155" cy="1127477"/>
              </a:xfrm>
              <a:prstGeom prst="rect">
                <a:avLst/>
              </a:prstGeom>
              <a:solidFill>
                <a:srgbClr val="7FBA00"/>
              </a:solidFill>
            </p:spPr>
            <p:txBody>
              <a:bodyPr wrap="square" lIns="179234" tIns="125481" rIns="179234" bIns="143387" rtlCol="0">
                <a:noAutofit/>
              </a:bodyPr>
              <a:lstStyle/>
              <a:p>
                <a:pPr algn="ctr" defTabSz="913927">
                  <a:lnSpc>
                    <a:spcPct val="90000"/>
                  </a:lnSpc>
                  <a:defRPr/>
                </a:pPr>
                <a:r>
                  <a:rPr lang="en-US" sz="3136" b="1" kern="0" dirty="0">
                    <a:latin typeface="Segoe UI"/>
                    <a:ea typeface="Segoe UI" pitchFamily="34" charset="0"/>
                    <a:cs typeface="Segoe UI" pitchFamily="34" charset="0"/>
                  </a:rPr>
                  <a:t>G</a:t>
                </a:r>
              </a:p>
            </p:txBody>
          </p:sp>
        </p:grpSp>
      </p:grpSp>
      <p:grpSp>
        <p:nvGrpSpPr>
          <p:cNvPr id="8" name="storage group"/>
          <p:cNvGrpSpPr/>
          <p:nvPr/>
        </p:nvGrpSpPr>
        <p:grpSpPr>
          <a:xfrm>
            <a:off x="8109881" y="2032531"/>
            <a:ext cx="2139601" cy="2277769"/>
            <a:chOff x="9894768" y="1761094"/>
            <a:chExt cx="2182814" cy="2323772"/>
          </a:xfrm>
        </p:grpSpPr>
        <p:sp>
          <p:nvSpPr>
            <p:cNvPr id="51" name="Rectangle 5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solidFill>
                    <a:schemeClr val="tx1"/>
                  </a:solidFill>
                  <a:latin typeface="Segoe UI"/>
                  <a:ea typeface="Segoe UI" pitchFamily="34" charset="0"/>
                  <a:cs typeface="Segoe UI" pitchFamily="34" charset="0"/>
                </a:rPr>
                <a:t>&gt;80,000 IOPs</a:t>
              </a:r>
            </a:p>
            <a:p>
              <a:pPr algn="ctr" defTabSz="913927" eaLnBrk="0" fontAlgn="base" hangingPunct="0">
                <a:lnSpc>
                  <a:spcPct val="90000"/>
                </a:lnSpc>
                <a:spcBef>
                  <a:spcPct val="0"/>
                </a:spcBef>
                <a:spcAft>
                  <a:spcPct val="0"/>
                </a:spcAft>
                <a:defRPr/>
              </a:pPr>
              <a:r>
                <a:rPr lang="en-US" sz="1567" kern="0" dirty="0">
                  <a:solidFill>
                    <a:schemeClr val="tx1"/>
                  </a:solidFill>
                  <a:latin typeface="Segoe UI"/>
                  <a:ea typeface="Segoe UI" pitchFamily="34" charset="0"/>
                  <a:cs typeface="Segoe UI" pitchFamily="34" charset="0"/>
                </a:rPr>
                <a:t>Premium Storage</a:t>
              </a:r>
            </a:p>
          </p:txBody>
        </p:sp>
        <p:grpSp>
          <p:nvGrpSpPr>
            <p:cNvPr id="90" name="Group 89"/>
            <p:cNvGrpSpPr/>
            <p:nvPr/>
          </p:nvGrpSpPr>
          <p:grpSpPr>
            <a:xfrm>
              <a:off x="10264877" y="1761094"/>
              <a:ext cx="1442596" cy="1494996"/>
              <a:chOff x="-477782" y="450675"/>
              <a:chExt cx="5901463" cy="6115812"/>
            </a:xfrm>
          </p:grpSpPr>
          <p:sp>
            <p:nvSpPr>
              <p:cNvPr id="91" name="16-Point Star 90"/>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endParaRPr lang="en-US" sz="2353" kern="0" dirty="0" err="1">
                  <a:solidFill>
                    <a:schemeClr val="tx1"/>
                  </a:solidFill>
                  <a:ea typeface="Segoe UI" pitchFamily="34" charset="0"/>
                  <a:cs typeface="Segoe UI" pitchFamily="34" charset="0"/>
                </a:endParaRPr>
              </a:p>
            </p:txBody>
          </p:sp>
          <p:pic>
            <p:nvPicPr>
              <p:cNvPr id="92" name="Picture 91"/>
              <p:cNvPicPr>
                <a:picLocks noChangeAspect="1"/>
              </p:cNvPicPr>
              <p:nvPr/>
            </p:nvPicPr>
            <p:blipFill>
              <a:blip r:embed="rId5"/>
              <a:stretch>
                <a:fillRect/>
              </a:stretch>
            </p:blipFill>
            <p:spPr>
              <a:xfrm>
                <a:off x="2990885" y="4844838"/>
                <a:ext cx="1486280" cy="1490576"/>
              </a:xfrm>
              <a:prstGeom prst="rect">
                <a:avLst/>
              </a:prstGeom>
            </p:spPr>
          </p:pic>
          <p:pic>
            <p:nvPicPr>
              <p:cNvPr id="93" name="Picture 92"/>
              <p:cNvPicPr>
                <a:picLocks noChangeAspect="1"/>
              </p:cNvPicPr>
              <p:nvPr/>
            </p:nvPicPr>
            <p:blipFill>
              <a:blip r:embed="rId5"/>
              <a:stretch>
                <a:fillRect/>
              </a:stretch>
            </p:blipFill>
            <p:spPr>
              <a:xfrm>
                <a:off x="624820" y="1700441"/>
                <a:ext cx="3815982" cy="3827010"/>
              </a:xfrm>
              <a:prstGeom prst="rect">
                <a:avLst/>
              </a:prstGeom>
            </p:spPr>
          </p:pic>
          <p:pic>
            <p:nvPicPr>
              <p:cNvPr id="94" name="Picture 93"/>
              <p:cNvPicPr>
                <a:picLocks noChangeAspect="1"/>
              </p:cNvPicPr>
              <p:nvPr/>
            </p:nvPicPr>
            <p:blipFill>
              <a:blip r:embed="rId5"/>
              <a:stretch>
                <a:fillRect/>
              </a:stretch>
            </p:blipFill>
            <p:spPr>
              <a:xfrm>
                <a:off x="2211493" y="450675"/>
                <a:ext cx="1974734" cy="1980442"/>
              </a:xfrm>
              <a:prstGeom prst="rect">
                <a:avLst/>
              </a:prstGeom>
            </p:spPr>
          </p:pic>
        </p:grpSp>
      </p:grpSp>
      <p:grpSp>
        <p:nvGrpSpPr>
          <p:cNvPr id="11" name="N group 1"/>
          <p:cNvGrpSpPr/>
          <p:nvPr/>
        </p:nvGrpSpPr>
        <p:grpSpPr>
          <a:xfrm>
            <a:off x="8088007" y="2050534"/>
            <a:ext cx="2139601" cy="2259766"/>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solidFill>
                    <a:schemeClr val="tx1"/>
                  </a:solidFill>
                  <a:latin typeface="Segoe UI"/>
                  <a:ea typeface="Segoe UI" pitchFamily="34" charset="0"/>
                  <a:cs typeface="Segoe UI" pitchFamily="34" charset="0"/>
                </a:rPr>
                <a:t>GPU-enabled </a:t>
              </a:r>
              <a:br>
                <a:rPr lang="en-US" sz="1567" kern="0" dirty="0">
                  <a:solidFill>
                    <a:schemeClr val="tx1"/>
                  </a:solidFill>
                  <a:latin typeface="Segoe UI"/>
                  <a:ea typeface="Segoe UI" pitchFamily="34" charset="0"/>
                  <a:cs typeface="Segoe UI" pitchFamily="34" charset="0"/>
                </a:rPr>
              </a:br>
              <a:r>
                <a:rPr lang="en-US" sz="1567" kern="0" dirty="0">
                  <a:solidFill>
                    <a:schemeClr val="tx1"/>
                  </a:solidFill>
                  <a:latin typeface="Segoe UI"/>
                  <a:ea typeface="Segoe UI" pitchFamily="34" charset="0"/>
                  <a:cs typeface="Segoe UI" pitchFamily="34" charset="0"/>
                </a:rPr>
                <a:t>virtual machines</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386"/>
                  <a:endParaRPr lang="en-US" sz="588" kern="0"/>
                </a:p>
              </p:txBody>
            </p:sp>
          </p:grpSp>
          <p:sp>
            <p:nvSpPr>
              <p:cNvPr id="103" name="TextBox 102"/>
              <p:cNvSpPr txBox="1"/>
              <p:nvPr/>
            </p:nvSpPr>
            <p:spPr>
              <a:xfrm>
                <a:off x="639096" y="2638279"/>
                <a:ext cx="1632155" cy="1127477"/>
              </a:xfrm>
              <a:prstGeom prst="rect">
                <a:avLst/>
              </a:prstGeom>
              <a:solidFill>
                <a:schemeClr val="accent5"/>
              </a:solidFill>
            </p:spPr>
            <p:txBody>
              <a:bodyPr wrap="square" lIns="179234" tIns="125481" rIns="179234" bIns="143387" rtlCol="0">
                <a:noAutofit/>
              </a:bodyPr>
              <a:lstStyle/>
              <a:p>
                <a:pPr algn="ctr" defTabSz="913927">
                  <a:lnSpc>
                    <a:spcPct val="90000"/>
                  </a:lnSpc>
                  <a:defRPr/>
                </a:pPr>
                <a:r>
                  <a:rPr lang="en-US" sz="3136" b="1" kern="0" dirty="0">
                    <a:latin typeface="Segoe UI"/>
                    <a:ea typeface="Segoe UI" pitchFamily="34" charset="0"/>
                    <a:cs typeface="Segoe UI" pitchFamily="34" charset="0"/>
                  </a:rPr>
                  <a:t>N</a:t>
                </a:r>
              </a:p>
            </p:txBody>
          </p:sp>
        </p:grpSp>
      </p:grpSp>
      <p:sp>
        <p:nvSpPr>
          <p:cNvPr id="107" name="Rectangle 106"/>
          <p:cNvSpPr/>
          <p:nvPr/>
        </p:nvSpPr>
        <p:spPr bwMode="auto">
          <a:xfrm>
            <a:off x="688242" y="1613891"/>
            <a:ext cx="2139601" cy="653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solidFill>
                  <a:schemeClr val="tx1"/>
                </a:solidFill>
                <a:latin typeface="Segoe UI"/>
                <a:ea typeface="Segoe UI" pitchFamily="34" charset="0"/>
                <a:cs typeface="Segoe UI" pitchFamily="34" charset="0"/>
              </a:rPr>
              <a:t>Highest value</a:t>
            </a:r>
          </a:p>
        </p:txBody>
      </p:sp>
      <p:sp>
        <p:nvSpPr>
          <p:cNvPr id="108" name="Rectangle 107"/>
          <p:cNvSpPr/>
          <p:nvPr/>
        </p:nvSpPr>
        <p:spPr bwMode="auto">
          <a:xfrm>
            <a:off x="9262882" y="1613891"/>
            <a:ext cx="2139601" cy="653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solidFill>
                  <a:schemeClr val="tx1"/>
                </a:solidFill>
                <a:latin typeface="Segoe UI"/>
                <a:ea typeface="Segoe UI" pitchFamily="34" charset="0"/>
                <a:cs typeface="Segoe UI" pitchFamily="34" charset="0"/>
              </a:rPr>
              <a:t>Largest scale-up</a:t>
            </a:r>
          </a:p>
        </p:txBody>
      </p:sp>
    </p:spTree>
    <p:extLst>
      <p:ext uri="{BB962C8B-B14F-4D97-AF65-F5344CB8AC3E}">
        <p14:creationId xmlns:p14="http://schemas.microsoft.com/office/powerpoint/2010/main" val="12164723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100000" fill="hold" nodeType="clickEffect">
                                  <p:stCondLst>
                                    <p:cond delay="0"/>
                                  </p:stCondLst>
                                  <p:childTnLst>
                                    <p:animMotion origin="layout" path="M -3.11463E-7 4.11711E-6 L -0.16799 4.11711E-6 " pathEditMode="relative" rAng="0" ptsTypes="AA">
                                      <p:cBhvr>
                                        <p:cTn id="6" dur="750" fill="hold"/>
                                        <p:tgtEl>
                                          <p:spTgt spid="10"/>
                                        </p:tgtEl>
                                        <p:attrNameLst>
                                          <p:attrName>ppt_x</p:attrName>
                                          <p:attrName>ppt_y</p:attrName>
                                        </p:attrNameLst>
                                      </p:cBhvr>
                                      <p:rCtr x="-8399" y="0"/>
                                    </p:animMotion>
                                  </p:childTnLst>
                                </p:cTn>
                              </p:par>
                              <p:par>
                                <p:cTn id="7" presetID="35" presetClass="path" presetSubtype="0" decel="100000" fill="hold" nodeType="withEffect">
                                  <p:stCondLst>
                                    <p:cond delay="0"/>
                                  </p:stCondLst>
                                  <p:childTnLst>
                                    <p:animMotion origin="layout" path="M -1.45833E-6 2.59259E-6 L -0.16575 2.59259E-6 " pathEditMode="relative" rAng="0" ptsTypes="AA">
                                      <p:cBhvr>
                                        <p:cTn id="8" dur="750" fill="hold"/>
                                        <p:tgtEl>
                                          <p:spTgt spid="4"/>
                                        </p:tgtEl>
                                        <p:attrNameLst>
                                          <p:attrName>ppt_x</p:attrName>
                                          <p:attrName>ppt_y</p:attrName>
                                        </p:attrNameLst>
                                      </p:cBhvr>
                                      <p:rCtr x="-8294" y="0"/>
                                    </p:animMotion>
                                  </p:childTnLst>
                                </p:cTn>
                              </p:par>
                              <p:par>
                                <p:cTn id="9" presetID="10" presetClass="entr" presetSubtype="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nodeType="withEffect">
                                  <p:stCondLst>
                                    <p:cond delay="250"/>
                                  </p:stCondLst>
                                  <p:childTnLst>
                                    <p:animMotion origin="layout" path="M 1.60582E-6 4.11711E-6 L 1.60582E-6 0.09124 " pathEditMode="relative" rAng="0" ptsTypes="AA">
                                      <p:cBhvr>
                                        <p:cTn id="13" dur="750" spd="-100000" fill="hold"/>
                                        <p:tgtEl>
                                          <p:spTgt spid="5"/>
                                        </p:tgtEl>
                                        <p:attrNameLst>
                                          <p:attrName>ppt_x</p:attrName>
                                          <p:attrName>ppt_y</p:attrName>
                                        </p:attrNameLst>
                                      </p:cBhvr>
                                      <p:rCtr x="0" y="4562"/>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0"/>
                            </p:stCondLst>
                            <p:childTnLst>
                              <p:par>
                                <p:cTn id="23" presetID="63" presetClass="path" presetSubtype="0" decel="100000" fill="hold" nodeType="afterEffect">
                                  <p:stCondLst>
                                    <p:cond delay="0"/>
                                  </p:stCondLst>
                                  <p:childTnLst>
                                    <p:animMotion origin="layout" path="M -2.09599E-6 -4.1035E-6 L 0.16786 -4.1035E-6 " pathEditMode="relative" rAng="0" ptsTypes="AA">
                                      <p:cBhvr>
                                        <p:cTn id="24" dur="750" fill="hold"/>
                                        <p:tgtEl>
                                          <p:spTgt spid="8"/>
                                        </p:tgtEl>
                                        <p:attrNameLst>
                                          <p:attrName>ppt_x</p:attrName>
                                          <p:attrName>ppt_y</p:attrName>
                                        </p:attrNameLst>
                                      </p:cBhvr>
                                      <p:rCtr x="8387" y="0"/>
                                    </p:animMotion>
                                  </p:childTnLst>
                                </p:cTn>
                              </p:par>
                              <p:par>
                                <p:cTn id="25" presetID="10" presetClass="entr" presetSubtype="0" fill="hold" nodeType="withEffect">
                                  <p:stCondLst>
                                    <p:cond delay="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250"/>
                                  </p:stCondLst>
                                  <p:childTnLst>
                                    <p:animMotion origin="layout" path="M 4.98596E-6 4.11711E-6 L 4.98596E-6 0.09124 " pathEditMode="relative" rAng="0" ptsTypes="AA">
                                      <p:cBhvr>
                                        <p:cTn id="29" dur="750" spd="-100000" fill="hold"/>
                                        <p:tgtEl>
                                          <p:spTgt spid="11"/>
                                        </p:tgtEl>
                                        <p:attrNameLst>
                                          <p:attrName>ppt_x</p:attrName>
                                          <p:attrName>ppt_y</p:attrName>
                                        </p:attrNameLst>
                                      </p:cBhvr>
                                      <p:rCtr x="0" y="4562"/>
                                    </p:animMotion>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4D-01A0-447B-A509-4B06005FBA8A}"/>
              </a:ext>
            </a:extLst>
          </p:cNvPr>
          <p:cNvSpPr>
            <a:spLocks noGrp="1"/>
          </p:cNvSpPr>
          <p:nvPr>
            <p:ph type="title"/>
          </p:nvPr>
        </p:nvSpPr>
        <p:spPr/>
        <p:txBody>
          <a:bodyPr/>
          <a:lstStyle/>
          <a:p>
            <a:endParaRPr lang="de-DE" dirty="0"/>
          </a:p>
        </p:txBody>
      </p:sp>
      <p:sp>
        <p:nvSpPr>
          <p:cNvPr id="7" name="Text Placeholder 6"/>
          <p:cNvSpPr>
            <a:spLocks noGrp="1"/>
          </p:cNvSpPr>
          <p:nvPr>
            <p:ph idx="1"/>
          </p:nvPr>
        </p:nvSpPr>
        <p:spPr>
          <a:xfrm>
            <a:off x="1021088" y="2796363"/>
            <a:ext cx="10515600" cy="2666342"/>
          </a:xfrm>
        </p:spPr>
        <p:txBody>
          <a:bodyPr>
            <a:normAutofit/>
          </a:bodyPr>
          <a:lstStyle/>
          <a:p>
            <a:pPr marL="0" indent="0">
              <a:buNone/>
            </a:pPr>
            <a:r>
              <a:rPr lang="de-DE" sz="4000" dirty="0"/>
              <a:t>Wie viele VM Typen gibt es überhaupt?</a:t>
            </a:r>
            <a:endParaRPr lang="en-US" sz="4000" dirty="0"/>
          </a:p>
        </p:txBody>
      </p:sp>
    </p:spTree>
    <p:extLst>
      <p:ext uri="{BB962C8B-B14F-4D97-AF65-F5344CB8AC3E}">
        <p14:creationId xmlns:p14="http://schemas.microsoft.com/office/powerpoint/2010/main" val="330093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0E4D39-9C05-4B48-9D9C-CDC232084790}"/>
              </a:ext>
            </a:extLst>
          </p:cNvPr>
          <p:cNvPicPr>
            <a:picLocks noChangeAspect="1"/>
          </p:cNvPicPr>
          <p:nvPr/>
        </p:nvPicPr>
        <p:blipFill>
          <a:blip r:embed="rId3"/>
          <a:stretch>
            <a:fillRect/>
          </a:stretch>
        </p:blipFill>
        <p:spPr>
          <a:xfrm>
            <a:off x="838196" y="2150076"/>
            <a:ext cx="10526026" cy="6594213"/>
          </a:xfrm>
          <a:prstGeom prst="rect">
            <a:avLst/>
          </a:prstGeom>
        </p:spPr>
      </p:pic>
      <p:sp>
        <p:nvSpPr>
          <p:cNvPr id="2" name="Text Placeholder 1">
            <a:extLst>
              <a:ext uri="{FF2B5EF4-FFF2-40B4-BE49-F238E27FC236}">
                <a16:creationId xmlns:a16="http://schemas.microsoft.com/office/drawing/2014/main" id="{A704C117-BDE7-4C61-B3EA-0BC90030A86E}"/>
              </a:ext>
            </a:extLst>
          </p:cNvPr>
          <p:cNvSpPr>
            <a:spLocks noGrp="1"/>
          </p:cNvSpPr>
          <p:nvPr>
            <p:ph idx="1"/>
          </p:nvPr>
        </p:nvSpPr>
        <p:spPr>
          <a:xfrm>
            <a:off x="838196" y="583357"/>
            <a:ext cx="10515600" cy="2096055"/>
          </a:xfrm>
          <a:solidFill>
            <a:schemeClr val="bg1">
              <a:lumMod val="95000"/>
            </a:schemeClr>
          </a:solidFill>
          <a:ln>
            <a:solidFill>
              <a:schemeClr val="bg1">
                <a:lumMod val="50000"/>
              </a:schemeClr>
            </a:solidFill>
          </a:ln>
        </p:spPr>
        <p:txBody>
          <a:bodyPr/>
          <a:lstStyle/>
          <a:p>
            <a:pPr marL="0" indent="0">
              <a:buNone/>
            </a:pPr>
            <a:r>
              <a:rPr lang="en-US" sz="3200" dirty="0">
                <a:latin typeface="Courier New" panose="02070309020205020404" pitchFamily="49" charset="0"/>
                <a:cs typeface="Courier New" panose="02070309020205020404" pitchFamily="49" charset="0"/>
              </a:rPr>
              <a:t>Get-</a:t>
            </a:r>
            <a:r>
              <a:rPr lang="en-US" sz="3200" dirty="0" err="1">
                <a:latin typeface="Courier New" panose="02070309020205020404" pitchFamily="49" charset="0"/>
                <a:cs typeface="Courier New" panose="02070309020205020404" pitchFamily="49" charset="0"/>
              </a:rPr>
              <a:t>AzureRmLocation</a:t>
            </a:r>
            <a:r>
              <a:rPr lang="en-US" sz="3200" dirty="0">
                <a:latin typeface="Courier New" panose="02070309020205020404" pitchFamily="49" charset="0"/>
                <a:cs typeface="Courier New" panose="02070309020205020404" pitchFamily="49" charset="0"/>
              </a:rPr>
              <a:t> | ft </a:t>
            </a:r>
            <a:r>
              <a:rPr lang="en-US" sz="3200" dirty="0" err="1">
                <a:latin typeface="Courier New" panose="02070309020205020404" pitchFamily="49" charset="0"/>
                <a:cs typeface="Courier New" panose="02070309020205020404" pitchFamily="49" charset="0"/>
              </a:rPr>
              <a:t>Displayname</a:t>
            </a:r>
            <a:r>
              <a:rPr lang="en-US" sz="3200" dirty="0">
                <a:latin typeface="Courier New" panose="02070309020205020404" pitchFamily="49" charset="0"/>
                <a:cs typeface="Courier New" panose="02070309020205020404" pitchFamily="49" charset="0"/>
              </a:rPr>
              <a:t>,@{Label="</a:t>
            </a:r>
            <a:r>
              <a:rPr lang="en-US" sz="3200" dirty="0" err="1">
                <a:latin typeface="Courier New" panose="02070309020205020404" pitchFamily="49" charset="0"/>
                <a:cs typeface="Courier New" panose="02070309020205020404" pitchFamily="49" charset="0"/>
              </a:rPr>
              <a:t>Count";Expression</a:t>
            </a:r>
            <a:r>
              <a:rPr lang="en-US" sz="3200" dirty="0">
                <a:latin typeface="Courier New" panose="02070309020205020404" pitchFamily="49" charset="0"/>
                <a:cs typeface="Courier New" panose="02070309020205020404" pitchFamily="49" charset="0"/>
              </a:rPr>
              <a:t> = {(Get-</a:t>
            </a:r>
            <a:r>
              <a:rPr lang="en-US" sz="3200" dirty="0" err="1">
                <a:latin typeface="Courier New" panose="02070309020205020404" pitchFamily="49" charset="0"/>
                <a:cs typeface="Courier New" panose="02070309020205020404" pitchFamily="49" charset="0"/>
              </a:rPr>
              <a:t>AzureRmVMSize</a:t>
            </a:r>
            <a:r>
              <a:rPr lang="en-US" sz="3200" dirty="0">
                <a:latin typeface="Courier New" panose="02070309020205020404" pitchFamily="49" charset="0"/>
                <a:cs typeface="Courier New" panose="02070309020205020404" pitchFamily="49" charset="0"/>
              </a:rPr>
              <a:t> -Location $_.Location).count}} -</a:t>
            </a:r>
            <a:r>
              <a:rPr lang="en-US" sz="3200" dirty="0" err="1">
                <a:latin typeface="Courier New" panose="02070309020205020404" pitchFamily="49" charset="0"/>
                <a:cs typeface="Courier New" panose="02070309020205020404" pitchFamily="49" charset="0"/>
              </a:rPr>
              <a:t>AutoSize</a:t>
            </a:r>
            <a:r>
              <a:rPr lang="en-US" sz="32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2521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608A-D809-4DC6-8EC2-7053EC2CD4B8}"/>
              </a:ext>
            </a:extLst>
          </p:cNvPr>
          <p:cNvSpPr>
            <a:spLocks noGrp="1"/>
          </p:cNvSpPr>
          <p:nvPr>
            <p:ph type="title"/>
          </p:nvPr>
        </p:nvSpPr>
        <p:spPr/>
        <p:txBody>
          <a:bodyPr>
            <a:normAutofit/>
          </a:bodyPr>
          <a:lstStyle/>
          <a:p>
            <a:r>
              <a:rPr lang="de-DE" dirty="0"/>
              <a:t>VM Typen in North Europe?</a:t>
            </a:r>
          </a:p>
        </p:txBody>
      </p:sp>
      <p:pic>
        <p:nvPicPr>
          <p:cNvPr id="6" name="Picture 5">
            <a:extLst>
              <a:ext uri="{FF2B5EF4-FFF2-40B4-BE49-F238E27FC236}">
                <a16:creationId xmlns:a16="http://schemas.microsoft.com/office/drawing/2014/main" id="{D0308062-290B-4742-BD1A-DD21FB01AB33}"/>
              </a:ext>
            </a:extLst>
          </p:cNvPr>
          <p:cNvPicPr>
            <a:picLocks noChangeAspect="1"/>
          </p:cNvPicPr>
          <p:nvPr/>
        </p:nvPicPr>
        <p:blipFill>
          <a:blip r:embed="rId3"/>
          <a:stretch>
            <a:fillRect/>
          </a:stretch>
        </p:blipFill>
        <p:spPr>
          <a:xfrm>
            <a:off x="565281" y="967940"/>
            <a:ext cx="11061438" cy="11780120"/>
          </a:xfrm>
          <a:prstGeom prst="rect">
            <a:avLst/>
          </a:prstGeom>
        </p:spPr>
      </p:pic>
    </p:spTree>
    <p:extLst>
      <p:ext uri="{BB962C8B-B14F-4D97-AF65-F5344CB8AC3E}">
        <p14:creationId xmlns:p14="http://schemas.microsoft.com/office/powerpoint/2010/main" val="339665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icture 30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 y="15724"/>
            <a:ext cx="12190271" cy="6841790"/>
          </a:xfrm>
          <a:prstGeom prst="rect">
            <a:avLst/>
          </a:prstGeom>
        </p:spPr>
      </p:pic>
      <p:sp>
        <p:nvSpPr>
          <p:cNvPr id="4" name="Rectangle 3"/>
          <p:cNvSpPr/>
          <p:nvPr/>
        </p:nvSpPr>
        <p:spPr bwMode="auto">
          <a:xfrm>
            <a:off x="865" y="486"/>
            <a:ext cx="12190271" cy="1534384"/>
          </a:xfrm>
          <a:prstGeom prst="rect">
            <a:avLst/>
          </a:prstGeom>
          <a:gradFill>
            <a:gsLst>
              <a:gs pos="0">
                <a:srgbClr val="000000"/>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Azure regions</a:t>
            </a:r>
          </a:p>
        </p:txBody>
      </p:sp>
      <p:sp>
        <p:nvSpPr>
          <p:cNvPr id="177" name="Freeform 121"/>
          <p:cNvSpPr>
            <a:spLocks/>
          </p:cNvSpPr>
          <p:nvPr/>
        </p:nvSpPr>
        <p:spPr bwMode="auto">
          <a:xfrm>
            <a:off x="3535726" y="2698854"/>
            <a:ext cx="176188" cy="7937"/>
          </a:xfrm>
          <a:custGeom>
            <a:avLst/>
            <a:gdLst>
              <a:gd name="T0" fmla="*/ 0 w 111"/>
              <a:gd name="T1" fmla="*/ 5 h 5"/>
              <a:gd name="T2" fmla="*/ 111 w 111"/>
              <a:gd name="T3" fmla="*/ 5 h 5"/>
              <a:gd name="T4" fmla="*/ 111 w 111"/>
              <a:gd name="T5" fmla="*/ 0 h 5"/>
              <a:gd name="T6" fmla="*/ 0 w 111"/>
              <a:gd name="T7" fmla="*/ 0 h 5"/>
            </a:gdLst>
            <a:ahLst/>
            <a:cxnLst>
              <a:cxn ang="0">
                <a:pos x="T0" y="T1"/>
              </a:cxn>
              <a:cxn ang="0">
                <a:pos x="T2" y="T3"/>
              </a:cxn>
              <a:cxn ang="0">
                <a:pos x="T4" y="T5"/>
              </a:cxn>
              <a:cxn ang="0">
                <a:pos x="T6" y="T7"/>
              </a:cxn>
            </a:cxnLst>
            <a:rect l="0" t="0" r="r" b="b"/>
            <a:pathLst>
              <a:path w="111" h="5">
                <a:moveTo>
                  <a:pt x="0" y="5"/>
                </a:moveTo>
                <a:lnTo>
                  <a:pt x="111" y="5"/>
                </a:lnTo>
                <a:lnTo>
                  <a:pt x="1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78" name="Freeform 123"/>
          <p:cNvSpPr>
            <a:spLocks/>
          </p:cNvSpPr>
          <p:nvPr/>
        </p:nvSpPr>
        <p:spPr bwMode="auto">
          <a:xfrm>
            <a:off x="3224620" y="2860755"/>
            <a:ext cx="466659" cy="7937"/>
          </a:xfrm>
          <a:custGeom>
            <a:avLst/>
            <a:gdLst>
              <a:gd name="T0" fmla="*/ 0 w 294"/>
              <a:gd name="T1" fmla="*/ 5 h 5"/>
              <a:gd name="T2" fmla="*/ 294 w 294"/>
              <a:gd name="T3" fmla="*/ 5 h 5"/>
              <a:gd name="T4" fmla="*/ 294 w 294"/>
              <a:gd name="T5" fmla="*/ 0 h 5"/>
              <a:gd name="T6" fmla="*/ 0 w 294"/>
              <a:gd name="T7" fmla="*/ 0 h 5"/>
            </a:gdLst>
            <a:ahLst/>
            <a:cxnLst>
              <a:cxn ang="0">
                <a:pos x="T0" y="T1"/>
              </a:cxn>
              <a:cxn ang="0">
                <a:pos x="T2" y="T3"/>
              </a:cxn>
              <a:cxn ang="0">
                <a:pos x="T4" y="T5"/>
              </a:cxn>
              <a:cxn ang="0">
                <a:pos x="T6" y="T7"/>
              </a:cxn>
            </a:cxnLst>
            <a:rect l="0" t="0" r="r" b="b"/>
            <a:pathLst>
              <a:path w="294" h="5">
                <a:moveTo>
                  <a:pt x="0" y="5"/>
                </a:moveTo>
                <a:lnTo>
                  <a:pt x="294" y="5"/>
                </a:lnTo>
                <a:lnTo>
                  <a:pt x="29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79" name="Freeform 125"/>
          <p:cNvSpPr>
            <a:spLocks/>
          </p:cNvSpPr>
          <p:nvPr/>
        </p:nvSpPr>
        <p:spPr bwMode="auto">
          <a:xfrm>
            <a:off x="2984941" y="2963929"/>
            <a:ext cx="882525" cy="7937"/>
          </a:xfrm>
          <a:custGeom>
            <a:avLst/>
            <a:gdLst>
              <a:gd name="T0" fmla="*/ 0 w 556"/>
              <a:gd name="T1" fmla="*/ 5 h 5"/>
              <a:gd name="T2" fmla="*/ 556 w 556"/>
              <a:gd name="T3" fmla="*/ 5 h 5"/>
              <a:gd name="T4" fmla="*/ 556 w 556"/>
              <a:gd name="T5" fmla="*/ 0 h 5"/>
              <a:gd name="T6" fmla="*/ 0 w 556"/>
              <a:gd name="T7" fmla="*/ 0 h 5"/>
            </a:gdLst>
            <a:ahLst/>
            <a:cxnLst>
              <a:cxn ang="0">
                <a:pos x="T0" y="T1"/>
              </a:cxn>
              <a:cxn ang="0">
                <a:pos x="T2" y="T3"/>
              </a:cxn>
              <a:cxn ang="0">
                <a:pos x="T4" y="T5"/>
              </a:cxn>
              <a:cxn ang="0">
                <a:pos x="T6" y="T7"/>
              </a:cxn>
            </a:cxnLst>
            <a:rect l="0" t="0" r="r" b="b"/>
            <a:pathLst>
              <a:path w="556" h="5">
                <a:moveTo>
                  <a:pt x="0" y="5"/>
                </a:moveTo>
                <a:lnTo>
                  <a:pt x="556" y="5"/>
                </a:lnTo>
                <a:lnTo>
                  <a:pt x="55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2" name="Freeform 129"/>
          <p:cNvSpPr>
            <a:spLocks/>
          </p:cNvSpPr>
          <p:nvPr/>
        </p:nvSpPr>
        <p:spPr bwMode="auto">
          <a:xfrm>
            <a:off x="3284937" y="3794073"/>
            <a:ext cx="358724" cy="7937"/>
          </a:xfrm>
          <a:custGeom>
            <a:avLst/>
            <a:gdLst>
              <a:gd name="T0" fmla="*/ 0 w 226"/>
              <a:gd name="T1" fmla="*/ 5 h 5"/>
              <a:gd name="T2" fmla="*/ 226 w 226"/>
              <a:gd name="T3" fmla="*/ 5 h 5"/>
              <a:gd name="T4" fmla="*/ 226 w 226"/>
              <a:gd name="T5" fmla="*/ 0 h 5"/>
              <a:gd name="T6" fmla="*/ 0 w 226"/>
              <a:gd name="T7" fmla="*/ 0 h 5"/>
            </a:gdLst>
            <a:ahLst/>
            <a:cxnLst>
              <a:cxn ang="0">
                <a:pos x="T0" y="T1"/>
              </a:cxn>
              <a:cxn ang="0">
                <a:pos x="T2" y="T3"/>
              </a:cxn>
              <a:cxn ang="0">
                <a:pos x="T4" y="T5"/>
              </a:cxn>
              <a:cxn ang="0">
                <a:pos x="T6" y="T7"/>
              </a:cxn>
            </a:cxnLst>
            <a:rect l="0" t="0" r="r" b="b"/>
            <a:pathLst>
              <a:path w="226" h="5">
                <a:moveTo>
                  <a:pt x="0" y="5"/>
                </a:moveTo>
                <a:lnTo>
                  <a:pt x="226" y="5"/>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3" name="Freeform 131"/>
          <p:cNvSpPr>
            <a:spLocks/>
          </p:cNvSpPr>
          <p:nvPr/>
        </p:nvSpPr>
        <p:spPr bwMode="auto">
          <a:xfrm>
            <a:off x="4369046" y="5105162"/>
            <a:ext cx="360312" cy="7937"/>
          </a:xfrm>
          <a:custGeom>
            <a:avLst/>
            <a:gdLst>
              <a:gd name="T0" fmla="*/ 0 w 227"/>
              <a:gd name="T1" fmla="*/ 5 h 5"/>
              <a:gd name="T2" fmla="*/ 227 w 227"/>
              <a:gd name="T3" fmla="*/ 5 h 5"/>
              <a:gd name="T4" fmla="*/ 227 w 227"/>
              <a:gd name="T5" fmla="*/ 0 h 5"/>
              <a:gd name="T6" fmla="*/ 0 w 227"/>
              <a:gd name="T7" fmla="*/ 0 h 5"/>
            </a:gdLst>
            <a:ahLst/>
            <a:cxnLst>
              <a:cxn ang="0">
                <a:pos x="T0" y="T1"/>
              </a:cxn>
              <a:cxn ang="0">
                <a:pos x="T2" y="T3"/>
              </a:cxn>
              <a:cxn ang="0">
                <a:pos x="T4" y="T5"/>
              </a:cxn>
              <a:cxn ang="0">
                <a:pos x="T6" y="T7"/>
              </a:cxn>
            </a:cxnLst>
            <a:rect l="0" t="0" r="r" b="b"/>
            <a:pathLst>
              <a:path w="227" h="5">
                <a:moveTo>
                  <a:pt x="0" y="5"/>
                </a:moveTo>
                <a:lnTo>
                  <a:pt x="227" y="5"/>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4" name="Freeform 133"/>
          <p:cNvSpPr>
            <a:spLocks/>
          </p:cNvSpPr>
          <p:nvPr/>
        </p:nvSpPr>
        <p:spPr bwMode="auto">
          <a:xfrm>
            <a:off x="3284937" y="3624235"/>
            <a:ext cx="358724" cy="7937"/>
          </a:xfrm>
          <a:custGeom>
            <a:avLst/>
            <a:gdLst>
              <a:gd name="T0" fmla="*/ 0 w 226"/>
              <a:gd name="T1" fmla="*/ 5 h 5"/>
              <a:gd name="T2" fmla="*/ 226 w 226"/>
              <a:gd name="T3" fmla="*/ 5 h 5"/>
              <a:gd name="T4" fmla="*/ 226 w 226"/>
              <a:gd name="T5" fmla="*/ 0 h 5"/>
              <a:gd name="T6" fmla="*/ 0 w 226"/>
              <a:gd name="T7" fmla="*/ 0 h 5"/>
            </a:gdLst>
            <a:ahLst/>
            <a:cxnLst>
              <a:cxn ang="0">
                <a:pos x="T0" y="T1"/>
              </a:cxn>
              <a:cxn ang="0">
                <a:pos x="T2" y="T3"/>
              </a:cxn>
              <a:cxn ang="0">
                <a:pos x="T4" y="T5"/>
              </a:cxn>
              <a:cxn ang="0">
                <a:pos x="T6" y="T7"/>
              </a:cxn>
            </a:cxnLst>
            <a:rect l="0" t="0" r="r" b="b"/>
            <a:pathLst>
              <a:path w="226" h="5">
                <a:moveTo>
                  <a:pt x="0" y="5"/>
                </a:moveTo>
                <a:lnTo>
                  <a:pt x="226" y="5"/>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5" name="Freeform 135"/>
          <p:cNvSpPr>
            <a:spLocks/>
          </p:cNvSpPr>
          <p:nvPr/>
        </p:nvSpPr>
        <p:spPr bwMode="auto">
          <a:xfrm>
            <a:off x="5207126" y="2387747"/>
            <a:ext cx="147617" cy="7937"/>
          </a:xfrm>
          <a:custGeom>
            <a:avLst/>
            <a:gdLst>
              <a:gd name="T0" fmla="*/ 93 w 93"/>
              <a:gd name="T1" fmla="*/ 0 h 5"/>
              <a:gd name="T2" fmla="*/ 0 w 93"/>
              <a:gd name="T3" fmla="*/ 0 h 5"/>
              <a:gd name="T4" fmla="*/ 0 w 93"/>
              <a:gd name="T5" fmla="*/ 5 h 5"/>
              <a:gd name="T6" fmla="*/ 93 w 93"/>
              <a:gd name="T7" fmla="*/ 5 h 5"/>
            </a:gdLst>
            <a:ahLst/>
            <a:cxnLst>
              <a:cxn ang="0">
                <a:pos x="T0" y="T1"/>
              </a:cxn>
              <a:cxn ang="0">
                <a:pos x="T2" y="T3"/>
              </a:cxn>
              <a:cxn ang="0">
                <a:pos x="T4" y="T5"/>
              </a:cxn>
              <a:cxn ang="0">
                <a:pos x="T6" y="T7"/>
              </a:cxn>
            </a:cxnLst>
            <a:rect l="0" t="0" r="r" b="b"/>
            <a:pathLst>
              <a:path w="93" h="5">
                <a:moveTo>
                  <a:pt x="93" y="0"/>
                </a:moveTo>
                <a:lnTo>
                  <a:pt x="0" y="0"/>
                </a:lnTo>
                <a:lnTo>
                  <a:pt x="0" y="5"/>
                </a:lnTo>
                <a:lnTo>
                  <a:pt x="9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7" name="Freeform 138"/>
          <p:cNvSpPr>
            <a:spLocks/>
          </p:cNvSpPr>
          <p:nvPr/>
        </p:nvSpPr>
        <p:spPr bwMode="auto">
          <a:xfrm>
            <a:off x="5215062" y="2554412"/>
            <a:ext cx="450786" cy="7937"/>
          </a:xfrm>
          <a:custGeom>
            <a:avLst/>
            <a:gdLst>
              <a:gd name="T0" fmla="*/ 284 w 284"/>
              <a:gd name="T1" fmla="*/ 0 h 5"/>
              <a:gd name="T2" fmla="*/ 0 w 284"/>
              <a:gd name="T3" fmla="*/ 0 h 5"/>
              <a:gd name="T4" fmla="*/ 0 w 284"/>
              <a:gd name="T5" fmla="*/ 5 h 5"/>
              <a:gd name="T6" fmla="*/ 284 w 284"/>
              <a:gd name="T7" fmla="*/ 5 h 5"/>
            </a:gdLst>
            <a:ahLst/>
            <a:cxnLst>
              <a:cxn ang="0">
                <a:pos x="T0" y="T1"/>
              </a:cxn>
              <a:cxn ang="0">
                <a:pos x="T2" y="T3"/>
              </a:cxn>
              <a:cxn ang="0">
                <a:pos x="T4" y="T5"/>
              </a:cxn>
              <a:cxn ang="0">
                <a:pos x="T6" y="T7"/>
              </a:cxn>
            </a:cxnLst>
            <a:rect l="0" t="0" r="r" b="b"/>
            <a:pathLst>
              <a:path w="284" h="5">
                <a:moveTo>
                  <a:pt x="284" y="0"/>
                </a:moveTo>
                <a:lnTo>
                  <a:pt x="0" y="0"/>
                </a:lnTo>
                <a:lnTo>
                  <a:pt x="0" y="5"/>
                </a:lnTo>
                <a:lnTo>
                  <a:pt x="28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8" name="Freeform 140"/>
          <p:cNvSpPr>
            <a:spLocks/>
          </p:cNvSpPr>
          <p:nvPr/>
        </p:nvSpPr>
        <p:spPr bwMode="auto">
          <a:xfrm>
            <a:off x="6240441" y="2522667"/>
            <a:ext cx="134919" cy="7937"/>
          </a:xfrm>
          <a:custGeom>
            <a:avLst/>
            <a:gdLst>
              <a:gd name="T0" fmla="*/ 0 w 85"/>
              <a:gd name="T1" fmla="*/ 5 h 5"/>
              <a:gd name="T2" fmla="*/ 85 w 85"/>
              <a:gd name="T3" fmla="*/ 5 h 5"/>
              <a:gd name="T4" fmla="*/ 85 w 85"/>
              <a:gd name="T5" fmla="*/ 0 h 5"/>
              <a:gd name="T6" fmla="*/ 0 w 85"/>
              <a:gd name="T7" fmla="*/ 0 h 5"/>
            </a:gdLst>
            <a:ahLst/>
            <a:cxnLst>
              <a:cxn ang="0">
                <a:pos x="T0" y="T1"/>
              </a:cxn>
              <a:cxn ang="0">
                <a:pos x="T2" y="T3"/>
              </a:cxn>
              <a:cxn ang="0">
                <a:pos x="T4" y="T5"/>
              </a:cxn>
              <a:cxn ang="0">
                <a:pos x="T6" y="T7"/>
              </a:cxn>
            </a:cxnLst>
            <a:rect l="0" t="0" r="r" b="b"/>
            <a:pathLst>
              <a:path w="85" h="5">
                <a:moveTo>
                  <a:pt x="0" y="5"/>
                </a:moveTo>
                <a:lnTo>
                  <a:pt x="85" y="5"/>
                </a:lnTo>
                <a:lnTo>
                  <a:pt x="8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9" name="Freeform 142"/>
          <p:cNvSpPr>
            <a:spLocks/>
          </p:cNvSpPr>
          <p:nvPr/>
        </p:nvSpPr>
        <p:spPr bwMode="auto">
          <a:xfrm>
            <a:off x="6156317" y="2686156"/>
            <a:ext cx="219044" cy="7937"/>
          </a:xfrm>
          <a:custGeom>
            <a:avLst/>
            <a:gdLst>
              <a:gd name="T0" fmla="*/ 0 w 138"/>
              <a:gd name="T1" fmla="*/ 5 h 5"/>
              <a:gd name="T2" fmla="*/ 138 w 138"/>
              <a:gd name="T3" fmla="*/ 5 h 5"/>
              <a:gd name="T4" fmla="*/ 138 w 138"/>
              <a:gd name="T5" fmla="*/ 0 h 5"/>
              <a:gd name="T6" fmla="*/ 0 w 138"/>
              <a:gd name="T7" fmla="*/ 0 h 5"/>
            </a:gdLst>
            <a:ahLst/>
            <a:cxnLst>
              <a:cxn ang="0">
                <a:pos x="T0" y="T1"/>
              </a:cxn>
              <a:cxn ang="0">
                <a:pos x="T2" y="T3"/>
              </a:cxn>
              <a:cxn ang="0">
                <a:pos x="T4" y="T5"/>
              </a:cxn>
              <a:cxn ang="0">
                <a:pos x="T6" y="T7"/>
              </a:cxn>
            </a:cxnLst>
            <a:rect l="0" t="0" r="r" b="b"/>
            <a:pathLst>
              <a:path w="138" h="5">
                <a:moveTo>
                  <a:pt x="0" y="5"/>
                </a:moveTo>
                <a:lnTo>
                  <a:pt x="138" y="5"/>
                </a:lnTo>
                <a:lnTo>
                  <a:pt x="1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4" name="Freeform 150"/>
          <p:cNvSpPr>
            <a:spLocks/>
          </p:cNvSpPr>
          <p:nvPr/>
        </p:nvSpPr>
        <p:spPr bwMode="auto">
          <a:xfrm>
            <a:off x="9283248" y="4306763"/>
            <a:ext cx="192061" cy="7937"/>
          </a:xfrm>
          <a:custGeom>
            <a:avLst/>
            <a:gdLst>
              <a:gd name="T0" fmla="*/ 0 w 121"/>
              <a:gd name="T1" fmla="*/ 5 h 5"/>
              <a:gd name="T2" fmla="*/ 121 w 121"/>
              <a:gd name="T3" fmla="*/ 5 h 5"/>
              <a:gd name="T4" fmla="*/ 121 w 121"/>
              <a:gd name="T5" fmla="*/ 0 h 5"/>
              <a:gd name="T6" fmla="*/ 0 w 121"/>
              <a:gd name="T7" fmla="*/ 0 h 5"/>
            </a:gdLst>
            <a:ahLst/>
            <a:cxnLst>
              <a:cxn ang="0">
                <a:pos x="T0" y="T1"/>
              </a:cxn>
              <a:cxn ang="0">
                <a:pos x="T2" y="T3"/>
              </a:cxn>
              <a:cxn ang="0">
                <a:pos x="T4" y="T5"/>
              </a:cxn>
              <a:cxn ang="0">
                <a:pos x="T6" y="T7"/>
              </a:cxn>
            </a:cxnLst>
            <a:rect l="0" t="0" r="r" b="b"/>
            <a:pathLst>
              <a:path w="121" h="5">
                <a:moveTo>
                  <a:pt x="0" y="5"/>
                </a:moveTo>
                <a:lnTo>
                  <a:pt x="121" y="5"/>
                </a:lnTo>
                <a:lnTo>
                  <a:pt x="1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5" name="Freeform 152"/>
          <p:cNvSpPr>
            <a:spLocks/>
          </p:cNvSpPr>
          <p:nvPr/>
        </p:nvSpPr>
        <p:spPr bwMode="auto">
          <a:xfrm>
            <a:off x="9829271" y="3663916"/>
            <a:ext cx="155553" cy="7937"/>
          </a:xfrm>
          <a:custGeom>
            <a:avLst/>
            <a:gdLst>
              <a:gd name="T0" fmla="*/ 0 w 98"/>
              <a:gd name="T1" fmla="*/ 5 h 5"/>
              <a:gd name="T2" fmla="*/ 98 w 98"/>
              <a:gd name="T3" fmla="*/ 5 h 5"/>
              <a:gd name="T4" fmla="*/ 98 w 98"/>
              <a:gd name="T5" fmla="*/ 0 h 5"/>
              <a:gd name="T6" fmla="*/ 0 w 98"/>
              <a:gd name="T7" fmla="*/ 0 h 5"/>
            </a:gdLst>
            <a:ahLst/>
            <a:cxnLst>
              <a:cxn ang="0">
                <a:pos x="T0" y="T1"/>
              </a:cxn>
              <a:cxn ang="0">
                <a:pos x="T2" y="T3"/>
              </a:cxn>
              <a:cxn ang="0">
                <a:pos x="T4" y="T5"/>
              </a:cxn>
              <a:cxn ang="0">
                <a:pos x="T6" y="T7"/>
              </a:cxn>
            </a:cxnLst>
            <a:rect l="0" t="0" r="r" b="b"/>
            <a:pathLst>
              <a:path w="98" h="5">
                <a:moveTo>
                  <a:pt x="0" y="5"/>
                </a:moveTo>
                <a:lnTo>
                  <a:pt x="98" y="5"/>
                </a:lnTo>
                <a:lnTo>
                  <a:pt x="9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6" name="Freeform 154"/>
          <p:cNvSpPr>
            <a:spLocks/>
          </p:cNvSpPr>
          <p:nvPr/>
        </p:nvSpPr>
        <p:spPr bwMode="auto">
          <a:xfrm>
            <a:off x="9538799" y="3341700"/>
            <a:ext cx="231742" cy="7937"/>
          </a:xfrm>
          <a:custGeom>
            <a:avLst/>
            <a:gdLst>
              <a:gd name="T0" fmla="*/ 146 w 146"/>
              <a:gd name="T1" fmla="*/ 0 h 5"/>
              <a:gd name="T2" fmla="*/ 0 w 146"/>
              <a:gd name="T3" fmla="*/ 0 h 5"/>
              <a:gd name="T4" fmla="*/ 0 w 146"/>
              <a:gd name="T5" fmla="*/ 5 h 5"/>
              <a:gd name="T6" fmla="*/ 146 w 146"/>
              <a:gd name="T7" fmla="*/ 5 h 5"/>
            </a:gdLst>
            <a:ahLst/>
            <a:cxnLst>
              <a:cxn ang="0">
                <a:pos x="T0" y="T1"/>
              </a:cxn>
              <a:cxn ang="0">
                <a:pos x="T2" y="T3"/>
              </a:cxn>
              <a:cxn ang="0">
                <a:pos x="T4" y="T5"/>
              </a:cxn>
              <a:cxn ang="0">
                <a:pos x="T6" y="T7"/>
              </a:cxn>
            </a:cxnLst>
            <a:rect l="0" t="0" r="r" b="b"/>
            <a:pathLst>
              <a:path w="146" h="5">
                <a:moveTo>
                  <a:pt x="146" y="0"/>
                </a:moveTo>
                <a:lnTo>
                  <a:pt x="0" y="0"/>
                </a:lnTo>
                <a:lnTo>
                  <a:pt x="0" y="5"/>
                </a:lnTo>
                <a:lnTo>
                  <a:pt x="146"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8" name="Freeform 159"/>
          <p:cNvSpPr>
            <a:spLocks/>
          </p:cNvSpPr>
          <p:nvPr/>
        </p:nvSpPr>
        <p:spPr bwMode="auto">
          <a:xfrm>
            <a:off x="10564179" y="3186148"/>
            <a:ext cx="126982" cy="7937"/>
          </a:xfrm>
          <a:custGeom>
            <a:avLst/>
            <a:gdLst>
              <a:gd name="T0" fmla="*/ 0 w 80"/>
              <a:gd name="T1" fmla="*/ 5 h 5"/>
              <a:gd name="T2" fmla="*/ 80 w 80"/>
              <a:gd name="T3" fmla="*/ 5 h 5"/>
              <a:gd name="T4" fmla="*/ 80 w 80"/>
              <a:gd name="T5" fmla="*/ 0 h 5"/>
              <a:gd name="T6" fmla="*/ 0 w 80"/>
              <a:gd name="T7" fmla="*/ 0 h 5"/>
            </a:gdLst>
            <a:ahLst/>
            <a:cxnLst>
              <a:cxn ang="0">
                <a:pos x="T0" y="T1"/>
              </a:cxn>
              <a:cxn ang="0">
                <a:pos x="T2" y="T3"/>
              </a:cxn>
              <a:cxn ang="0">
                <a:pos x="T4" y="T5"/>
              </a:cxn>
              <a:cxn ang="0">
                <a:pos x="T6" y="T7"/>
              </a:cxn>
            </a:cxnLst>
            <a:rect l="0" t="0" r="r" b="b"/>
            <a:pathLst>
              <a:path w="80" h="5">
                <a:moveTo>
                  <a:pt x="0" y="5"/>
                </a:moveTo>
                <a:lnTo>
                  <a:pt x="80" y="5"/>
                </a:lnTo>
                <a:lnTo>
                  <a:pt x="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01" name="Freeform 163"/>
          <p:cNvSpPr>
            <a:spLocks/>
          </p:cNvSpPr>
          <p:nvPr/>
        </p:nvSpPr>
        <p:spPr bwMode="auto">
          <a:xfrm>
            <a:off x="10380055" y="5646423"/>
            <a:ext cx="234916" cy="7937"/>
          </a:xfrm>
          <a:custGeom>
            <a:avLst/>
            <a:gdLst>
              <a:gd name="T0" fmla="*/ 148 w 148"/>
              <a:gd name="T1" fmla="*/ 0 h 5"/>
              <a:gd name="T2" fmla="*/ 0 w 148"/>
              <a:gd name="T3" fmla="*/ 0 h 5"/>
              <a:gd name="T4" fmla="*/ 0 w 148"/>
              <a:gd name="T5" fmla="*/ 5 h 5"/>
              <a:gd name="T6" fmla="*/ 148 w 148"/>
              <a:gd name="T7" fmla="*/ 5 h 5"/>
            </a:gdLst>
            <a:ahLst/>
            <a:cxnLst>
              <a:cxn ang="0">
                <a:pos x="T0" y="T1"/>
              </a:cxn>
              <a:cxn ang="0">
                <a:pos x="T2" y="T3"/>
              </a:cxn>
              <a:cxn ang="0">
                <a:pos x="T4" y="T5"/>
              </a:cxn>
              <a:cxn ang="0">
                <a:pos x="T6" y="T7"/>
              </a:cxn>
            </a:cxnLst>
            <a:rect l="0" t="0" r="r" b="b"/>
            <a:pathLst>
              <a:path w="148" h="5">
                <a:moveTo>
                  <a:pt x="148" y="0"/>
                </a:moveTo>
                <a:lnTo>
                  <a:pt x="0" y="0"/>
                </a:lnTo>
                <a:lnTo>
                  <a:pt x="0" y="5"/>
                </a:lnTo>
                <a:lnTo>
                  <a:pt x="14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02" name="Freeform 165"/>
          <p:cNvSpPr>
            <a:spLocks/>
          </p:cNvSpPr>
          <p:nvPr/>
        </p:nvSpPr>
        <p:spPr bwMode="auto">
          <a:xfrm>
            <a:off x="10076886" y="5506743"/>
            <a:ext cx="722210" cy="7937"/>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nvGrpSpPr>
          <p:cNvPr id="18" name="Group 17"/>
          <p:cNvGrpSpPr/>
          <p:nvPr/>
        </p:nvGrpSpPr>
        <p:grpSpPr>
          <a:xfrm>
            <a:off x="396228" y="1842732"/>
            <a:ext cx="10823982" cy="4194327"/>
            <a:chOff x="395418" y="1842506"/>
            <a:chExt cx="10825517" cy="4194922"/>
          </a:xfrm>
        </p:grpSpPr>
        <p:grpSp>
          <p:nvGrpSpPr>
            <p:cNvPr id="15" name="Group 14"/>
            <p:cNvGrpSpPr/>
            <p:nvPr/>
          </p:nvGrpSpPr>
          <p:grpSpPr>
            <a:xfrm>
              <a:off x="7134266" y="2107789"/>
              <a:ext cx="4086669" cy="3929639"/>
              <a:chOff x="7134266" y="2107789"/>
              <a:chExt cx="4086669" cy="3929639"/>
            </a:xfrm>
          </p:grpSpPr>
          <p:sp>
            <p:nvSpPr>
              <p:cNvPr id="231" name="TextBox 230"/>
              <p:cNvSpPr txBox="1"/>
              <p:nvPr/>
            </p:nvSpPr>
            <p:spPr>
              <a:xfrm>
                <a:off x="7211040" y="3612243"/>
                <a:ext cx="674961"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West India</a:t>
                </a:r>
              </a:p>
            </p:txBody>
          </p:sp>
          <p:sp>
            <p:nvSpPr>
              <p:cNvPr id="232" name="TextBox 231"/>
              <p:cNvSpPr txBox="1"/>
              <p:nvPr/>
            </p:nvSpPr>
            <p:spPr>
              <a:xfrm>
                <a:off x="7134266" y="3774812"/>
                <a:ext cx="809632"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Central India</a:t>
                </a:r>
              </a:p>
            </p:txBody>
          </p:sp>
          <p:sp>
            <p:nvSpPr>
              <p:cNvPr id="233" name="TextBox 232"/>
              <p:cNvSpPr txBox="1"/>
              <p:nvPr/>
            </p:nvSpPr>
            <p:spPr>
              <a:xfrm>
                <a:off x="7290342" y="4138783"/>
                <a:ext cx="729470"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South India</a:t>
                </a:r>
              </a:p>
            </p:txBody>
          </p:sp>
          <p:sp>
            <p:nvSpPr>
              <p:cNvPr id="234" name="TextBox 233"/>
              <p:cNvSpPr txBox="1"/>
              <p:nvPr/>
            </p:nvSpPr>
            <p:spPr>
              <a:xfrm>
                <a:off x="9190184" y="5875822"/>
                <a:ext cx="856125"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Australia East</a:t>
                </a:r>
              </a:p>
            </p:txBody>
          </p:sp>
          <p:sp>
            <p:nvSpPr>
              <p:cNvPr id="235" name="TextBox 234"/>
              <p:cNvSpPr txBox="1"/>
              <p:nvPr/>
            </p:nvSpPr>
            <p:spPr>
              <a:xfrm>
                <a:off x="8955751" y="5586877"/>
                <a:ext cx="1229678"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Australia Southeast</a:t>
                </a:r>
              </a:p>
            </p:txBody>
          </p:sp>
          <p:sp>
            <p:nvSpPr>
              <p:cNvPr id="236" name="TextBox 235"/>
              <p:cNvSpPr txBox="1"/>
              <p:nvPr/>
            </p:nvSpPr>
            <p:spPr>
              <a:xfrm>
                <a:off x="9261756" y="4138784"/>
                <a:ext cx="931477"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Southeast Asia</a:t>
                </a:r>
              </a:p>
            </p:txBody>
          </p:sp>
          <p:sp>
            <p:nvSpPr>
              <p:cNvPr id="237" name="TextBox 236"/>
              <p:cNvSpPr txBox="1"/>
              <p:nvPr/>
            </p:nvSpPr>
            <p:spPr>
              <a:xfrm>
                <a:off x="9665832" y="3445531"/>
                <a:ext cx="557924"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East Asia</a:t>
                </a:r>
              </a:p>
            </p:txBody>
          </p:sp>
          <p:sp>
            <p:nvSpPr>
              <p:cNvPr id="238" name="TextBox 237"/>
              <p:cNvSpPr txBox="1"/>
              <p:nvPr/>
            </p:nvSpPr>
            <p:spPr>
              <a:xfrm>
                <a:off x="8602597" y="3219210"/>
                <a:ext cx="650911"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China East</a:t>
                </a:r>
              </a:p>
            </p:txBody>
          </p:sp>
          <p:sp>
            <p:nvSpPr>
              <p:cNvPr id="239" name="TextBox 238"/>
              <p:cNvSpPr txBox="1"/>
              <p:nvPr/>
            </p:nvSpPr>
            <p:spPr>
              <a:xfrm>
                <a:off x="8496702" y="2816711"/>
                <a:ext cx="769550"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China North</a:t>
                </a:r>
              </a:p>
            </p:txBody>
          </p:sp>
          <p:sp>
            <p:nvSpPr>
              <p:cNvPr id="240" name="TextBox 239"/>
              <p:cNvSpPr txBox="1"/>
              <p:nvPr/>
            </p:nvSpPr>
            <p:spPr>
              <a:xfrm>
                <a:off x="9273540" y="2107789"/>
                <a:ext cx="857729"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Korea Central</a:t>
                </a:r>
              </a:p>
            </p:txBody>
          </p:sp>
          <p:sp>
            <p:nvSpPr>
              <p:cNvPr id="241" name="TextBox 240"/>
              <p:cNvSpPr txBox="1"/>
              <p:nvPr/>
            </p:nvSpPr>
            <p:spPr>
              <a:xfrm>
                <a:off x="10443368" y="2465996"/>
                <a:ext cx="777567"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Korea South</a:t>
                </a:r>
              </a:p>
            </p:txBody>
          </p:sp>
          <p:sp>
            <p:nvSpPr>
              <p:cNvPr id="242" name="TextBox 241"/>
              <p:cNvSpPr txBox="1"/>
              <p:nvPr/>
            </p:nvSpPr>
            <p:spPr>
              <a:xfrm>
                <a:off x="10557383" y="2931422"/>
                <a:ext cx="662135"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Japan East</a:t>
                </a:r>
              </a:p>
            </p:txBody>
          </p:sp>
          <p:sp>
            <p:nvSpPr>
              <p:cNvPr id="243" name="TextBox 242"/>
              <p:cNvSpPr txBox="1"/>
              <p:nvPr/>
            </p:nvSpPr>
            <p:spPr>
              <a:xfrm>
                <a:off x="10351453" y="3361056"/>
                <a:ext cx="724660"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Japan West</a:t>
                </a:r>
              </a:p>
            </p:txBody>
          </p:sp>
          <p:cxnSp>
            <p:nvCxnSpPr>
              <p:cNvPr id="275" name="Straight Connector 274"/>
              <p:cNvCxnSpPr>
                <a:cxnSpLocks/>
              </p:cNvCxnSpPr>
              <p:nvPr/>
            </p:nvCxnSpPr>
            <p:spPr>
              <a:xfrm>
                <a:off x="9140190" y="4221895"/>
                <a:ext cx="10858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p:cNvCxnSpPr>
              <p:nvPr/>
            </p:nvCxnSpPr>
            <p:spPr>
              <a:xfrm>
                <a:off x="9508458" y="3526322"/>
                <a:ext cx="14160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cxnSpLocks/>
              </p:cNvCxnSpPr>
              <p:nvPr/>
            </p:nvCxnSpPr>
            <p:spPr>
              <a:xfrm>
                <a:off x="9273540" y="3300001"/>
                <a:ext cx="216344"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a:off x="9273540" y="2897502"/>
                <a:ext cx="216344"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3" name="Freeform: Shape 282"/>
              <p:cNvSpPr/>
              <p:nvPr/>
            </p:nvSpPr>
            <p:spPr bwMode="auto">
              <a:xfrm>
                <a:off x="8044108" y="4107180"/>
                <a:ext cx="210892" cy="124460"/>
              </a:xfrm>
              <a:custGeom>
                <a:avLst/>
                <a:gdLst>
                  <a:gd name="connsiteX0" fmla="*/ 248920 w 248920"/>
                  <a:gd name="connsiteY0" fmla="*/ 0 h 132080"/>
                  <a:gd name="connsiteX1" fmla="*/ 248920 w 248920"/>
                  <a:gd name="connsiteY1" fmla="*/ 132080 h 132080"/>
                  <a:gd name="connsiteX2" fmla="*/ 0 w 248920"/>
                  <a:gd name="connsiteY2" fmla="*/ 132080 h 132080"/>
                </a:gdLst>
                <a:ahLst/>
                <a:cxnLst>
                  <a:cxn ang="0">
                    <a:pos x="connsiteX0" y="connsiteY0"/>
                  </a:cxn>
                  <a:cxn ang="0">
                    <a:pos x="connsiteX1" y="connsiteY1"/>
                  </a:cxn>
                  <a:cxn ang="0">
                    <a:pos x="connsiteX2" y="connsiteY2"/>
                  </a:cxn>
                </a:cxnLst>
                <a:rect l="l" t="t" r="r" b="b"/>
                <a:pathLst>
                  <a:path w="248920" h="132080">
                    <a:moveTo>
                      <a:pt x="248920" y="0"/>
                    </a:moveTo>
                    <a:lnTo>
                      <a:pt x="248920" y="132080"/>
                    </a:lnTo>
                    <a:lnTo>
                      <a:pt x="0" y="13208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285" name="Straight Connector 284"/>
              <p:cNvCxnSpPr>
                <a:cxnSpLocks/>
              </p:cNvCxnSpPr>
              <p:nvPr/>
            </p:nvCxnSpPr>
            <p:spPr>
              <a:xfrm>
                <a:off x="7978140" y="3855603"/>
                <a:ext cx="11005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cxnSpLocks/>
              </p:cNvCxnSpPr>
              <p:nvPr/>
            </p:nvCxnSpPr>
            <p:spPr>
              <a:xfrm>
                <a:off x="7898998" y="3693034"/>
                <a:ext cx="11005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p:cNvCxnSpPr>
              <p:nvPr/>
            </p:nvCxnSpPr>
            <p:spPr>
              <a:xfrm flipV="1">
                <a:off x="9830594" y="2307122"/>
                <a:ext cx="0" cy="515962"/>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Freeform: Shape 129"/>
              <p:cNvSpPr/>
              <p:nvPr/>
            </p:nvSpPr>
            <p:spPr bwMode="auto">
              <a:xfrm>
                <a:off x="9926320" y="2552700"/>
                <a:ext cx="480060" cy="411480"/>
              </a:xfrm>
              <a:custGeom>
                <a:avLst/>
                <a:gdLst>
                  <a:gd name="connsiteX0" fmla="*/ 0 w 472440"/>
                  <a:gd name="connsiteY0" fmla="*/ 391160 h 391160"/>
                  <a:gd name="connsiteX1" fmla="*/ 0 w 472440"/>
                  <a:gd name="connsiteY1" fmla="*/ 0 h 391160"/>
                  <a:gd name="connsiteX2" fmla="*/ 472440 w 472440"/>
                  <a:gd name="connsiteY2" fmla="*/ 0 h 391160"/>
                </a:gdLst>
                <a:ahLst/>
                <a:cxnLst>
                  <a:cxn ang="0">
                    <a:pos x="connsiteX0" y="connsiteY0"/>
                  </a:cxn>
                  <a:cxn ang="0">
                    <a:pos x="connsiteX1" y="connsiteY1"/>
                  </a:cxn>
                  <a:cxn ang="0">
                    <a:pos x="connsiteX2" y="connsiteY2"/>
                  </a:cxn>
                </a:cxnLst>
                <a:rect l="l" t="t" r="r" b="b"/>
                <a:pathLst>
                  <a:path w="472440" h="391160">
                    <a:moveTo>
                      <a:pt x="0" y="391160"/>
                    </a:moveTo>
                    <a:lnTo>
                      <a:pt x="0" y="0"/>
                    </a:lnTo>
                    <a:lnTo>
                      <a:pt x="472440" y="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132" name="Straight Connector 131"/>
              <p:cNvCxnSpPr>
                <a:cxnSpLocks/>
              </p:cNvCxnSpPr>
              <p:nvPr/>
            </p:nvCxnSpPr>
            <p:spPr>
              <a:xfrm>
                <a:off x="10360216" y="3012213"/>
                <a:ext cx="133952"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Freeform: Shape 288"/>
              <p:cNvSpPr/>
              <p:nvPr/>
            </p:nvSpPr>
            <p:spPr bwMode="auto">
              <a:xfrm>
                <a:off x="10140315" y="3232785"/>
                <a:ext cx="184785" cy="207645"/>
              </a:xfrm>
              <a:custGeom>
                <a:avLst/>
                <a:gdLst>
                  <a:gd name="connsiteX0" fmla="*/ 0 w 184785"/>
                  <a:gd name="connsiteY0" fmla="*/ 0 h 207645"/>
                  <a:gd name="connsiteX1" fmla="*/ 0 w 184785"/>
                  <a:gd name="connsiteY1" fmla="*/ 207645 h 207645"/>
                  <a:gd name="connsiteX2" fmla="*/ 184785 w 184785"/>
                  <a:gd name="connsiteY2" fmla="*/ 207645 h 207645"/>
                </a:gdLst>
                <a:ahLst/>
                <a:cxnLst>
                  <a:cxn ang="0">
                    <a:pos x="connsiteX0" y="connsiteY0"/>
                  </a:cxn>
                  <a:cxn ang="0">
                    <a:pos x="connsiteX1" y="connsiteY1"/>
                  </a:cxn>
                  <a:cxn ang="0">
                    <a:pos x="connsiteX2" y="connsiteY2"/>
                  </a:cxn>
                </a:cxnLst>
                <a:rect l="l" t="t" r="r" b="b"/>
                <a:pathLst>
                  <a:path w="184785" h="207645">
                    <a:moveTo>
                      <a:pt x="0" y="0"/>
                    </a:moveTo>
                    <a:lnTo>
                      <a:pt x="0" y="207645"/>
                    </a:lnTo>
                    <a:lnTo>
                      <a:pt x="184785" y="207645"/>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95" name="Freeform: Shape 294"/>
              <p:cNvSpPr/>
              <p:nvPr/>
            </p:nvSpPr>
            <p:spPr bwMode="auto">
              <a:xfrm>
                <a:off x="10093960" y="5576566"/>
                <a:ext cx="509976" cy="392434"/>
              </a:xfrm>
              <a:custGeom>
                <a:avLst/>
                <a:gdLst>
                  <a:gd name="connsiteX0" fmla="*/ 248920 w 248920"/>
                  <a:gd name="connsiteY0" fmla="*/ 0 h 132080"/>
                  <a:gd name="connsiteX1" fmla="*/ 248920 w 248920"/>
                  <a:gd name="connsiteY1" fmla="*/ 132080 h 132080"/>
                  <a:gd name="connsiteX2" fmla="*/ 0 w 248920"/>
                  <a:gd name="connsiteY2" fmla="*/ 132080 h 132080"/>
                </a:gdLst>
                <a:ahLst/>
                <a:cxnLst>
                  <a:cxn ang="0">
                    <a:pos x="connsiteX0" y="connsiteY0"/>
                  </a:cxn>
                  <a:cxn ang="0">
                    <a:pos x="connsiteX1" y="connsiteY1"/>
                  </a:cxn>
                  <a:cxn ang="0">
                    <a:pos x="connsiteX2" y="connsiteY2"/>
                  </a:cxn>
                </a:cxnLst>
                <a:rect l="l" t="t" r="r" b="b"/>
                <a:pathLst>
                  <a:path w="248920" h="132080">
                    <a:moveTo>
                      <a:pt x="248920" y="0"/>
                    </a:moveTo>
                    <a:lnTo>
                      <a:pt x="248920" y="132080"/>
                    </a:lnTo>
                    <a:lnTo>
                      <a:pt x="0" y="13208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300" name="Straight Connector 299"/>
              <p:cNvCxnSpPr>
                <a:cxnSpLocks/>
              </p:cNvCxnSpPr>
              <p:nvPr/>
            </p:nvCxnSpPr>
            <p:spPr>
              <a:xfrm>
                <a:off x="10220325" y="5667668"/>
                <a:ext cx="145606"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95418" y="1842506"/>
              <a:ext cx="7260195" cy="3344488"/>
              <a:chOff x="395418" y="1842506"/>
              <a:chExt cx="7260195" cy="3344488"/>
            </a:xfrm>
          </p:grpSpPr>
          <p:grpSp>
            <p:nvGrpSpPr>
              <p:cNvPr id="13" name="Group 12"/>
              <p:cNvGrpSpPr/>
              <p:nvPr/>
            </p:nvGrpSpPr>
            <p:grpSpPr>
              <a:xfrm>
                <a:off x="4212051" y="2023635"/>
                <a:ext cx="3443562" cy="1317817"/>
                <a:chOff x="4212051" y="2023635"/>
                <a:chExt cx="3443562" cy="1317817"/>
              </a:xfrm>
            </p:grpSpPr>
            <p:sp>
              <p:nvSpPr>
                <p:cNvPr id="222" name="TextBox 221"/>
                <p:cNvSpPr txBox="1"/>
                <p:nvPr/>
              </p:nvSpPr>
              <p:spPr>
                <a:xfrm>
                  <a:off x="4548104" y="2023635"/>
                  <a:ext cx="596402"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UK South</a:t>
                  </a:r>
                </a:p>
              </p:txBody>
            </p:sp>
            <p:sp>
              <p:nvSpPr>
                <p:cNvPr id="223" name="TextBox 222"/>
                <p:cNvSpPr txBox="1"/>
                <p:nvPr/>
              </p:nvSpPr>
              <p:spPr>
                <a:xfrm>
                  <a:off x="4212051" y="2294507"/>
                  <a:ext cx="856125"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North Europe</a:t>
                  </a:r>
                </a:p>
              </p:txBody>
            </p:sp>
            <p:sp>
              <p:nvSpPr>
                <p:cNvPr id="224" name="TextBox 223"/>
                <p:cNvSpPr txBox="1"/>
                <p:nvPr/>
              </p:nvSpPr>
              <p:spPr>
                <a:xfrm>
                  <a:off x="4611129" y="2592850"/>
                  <a:ext cx="541892"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UK West</a:t>
                  </a:r>
                </a:p>
              </p:txBody>
            </p:sp>
            <p:sp>
              <p:nvSpPr>
                <p:cNvPr id="225" name="TextBox 224"/>
                <p:cNvSpPr txBox="1"/>
                <p:nvPr/>
              </p:nvSpPr>
              <p:spPr>
                <a:xfrm>
                  <a:off x="4668474" y="2950084"/>
                  <a:ext cx="904222"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France Central</a:t>
                  </a:r>
                </a:p>
              </p:txBody>
            </p:sp>
            <p:sp>
              <p:nvSpPr>
                <p:cNvPr id="226" name="Freeform: Shape 225"/>
                <p:cNvSpPr/>
                <p:nvPr/>
              </p:nvSpPr>
              <p:spPr bwMode="auto">
                <a:xfrm>
                  <a:off x="5580947" y="2818851"/>
                  <a:ext cx="109538" cy="207433"/>
                </a:xfrm>
                <a:custGeom>
                  <a:avLst/>
                  <a:gdLst>
                    <a:gd name="connsiteX0" fmla="*/ 287867 w 287867"/>
                    <a:gd name="connsiteY0" fmla="*/ 0 h 207433"/>
                    <a:gd name="connsiteX1" fmla="*/ 287867 w 287867"/>
                    <a:gd name="connsiteY1" fmla="*/ 207433 h 207433"/>
                    <a:gd name="connsiteX2" fmla="*/ 0 w 287867"/>
                    <a:gd name="connsiteY2" fmla="*/ 207433 h 207433"/>
                  </a:gdLst>
                  <a:ahLst/>
                  <a:cxnLst>
                    <a:cxn ang="0">
                      <a:pos x="connsiteX0" y="connsiteY0"/>
                    </a:cxn>
                    <a:cxn ang="0">
                      <a:pos x="connsiteX1" y="connsiteY1"/>
                    </a:cxn>
                    <a:cxn ang="0">
                      <a:pos x="connsiteX2" y="connsiteY2"/>
                    </a:cxn>
                  </a:cxnLst>
                  <a:rect l="l" t="t" r="r" b="b"/>
                  <a:pathLst>
                    <a:path w="287867" h="207433">
                      <a:moveTo>
                        <a:pt x="287867" y="0"/>
                      </a:moveTo>
                      <a:lnTo>
                        <a:pt x="287867" y="207433"/>
                      </a:lnTo>
                      <a:lnTo>
                        <a:pt x="0" y="207433"/>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27" name="Freeform: Shape 226"/>
                <p:cNvSpPr/>
                <p:nvPr/>
              </p:nvSpPr>
              <p:spPr bwMode="auto">
                <a:xfrm>
                  <a:off x="5673972" y="2890079"/>
                  <a:ext cx="134145" cy="374120"/>
                </a:xfrm>
                <a:custGeom>
                  <a:avLst/>
                  <a:gdLst>
                    <a:gd name="connsiteX0" fmla="*/ 287867 w 287867"/>
                    <a:gd name="connsiteY0" fmla="*/ 0 h 207433"/>
                    <a:gd name="connsiteX1" fmla="*/ 287867 w 287867"/>
                    <a:gd name="connsiteY1" fmla="*/ 207433 h 207433"/>
                    <a:gd name="connsiteX2" fmla="*/ 0 w 287867"/>
                    <a:gd name="connsiteY2" fmla="*/ 207433 h 207433"/>
                  </a:gdLst>
                  <a:ahLst/>
                  <a:cxnLst>
                    <a:cxn ang="0">
                      <a:pos x="connsiteX0" y="connsiteY0"/>
                    </a:cxn>
                    <a:cxn ang="0">
                      <a:pos x="connsiteX1" y="connsiteY1"/>
                    </a:cxn>
                    <a:cxn ang="0">
                      <a:pos x="connsiteX2" y="connsiteY2"/>
                    </a:cxn>
                  </a:cxnLst>
                  <a:rect l="l" t="t" r="r" b="b"/>
                  <a:pathLst>
                    <a:path w="287867" h="207433">
                      <a:moveTo>
                        <a:pt x="287867" y="0"/>
                      </a:moveTo>
                      <a:lnTo>
                        <a:pt x="287867" y="207433"/>
                      </a:lnTo>
                      <a:lnTo>
                        <a:pt x="0" y="207433"/>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28" name="TextBox 227"/>
                <p:cNvSpPr txBox="1"/>
                <p:nvPr/>
              </p:nvSpPr>
              <p:spPr>
                <a:xfrm>
                  <a:off x="4816986" y="3179846"/>
                  <a:ext cx="824061"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France South</a:t>
                  </a:r>
                </a:p>
              </p:txBody>
            </p:sp>
            <p:sp>
              <p:nvSpPr>
                <p:cNvPr id="229" name="TextBox 228"/>
                <p:cNvSpPr txBox="1"/>
                <p:nvPr/>
              </p:nvSpPr>
              <p:spPr>
                <a:xfrm>
                  <a:off x="6505747" y="2200588"/>
                  <a:ext cx="800012"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West Europe</a:t>
                  </a:r>
                </a:p>
              </p:txBody>
            </p:sp>
            <p:sp>
              <p:nvSpPr>
                <p:cNvPr id="230" name="TextBox 229"/>
                <p:cNvSpPr txBox="1"/>
                <p:nvPr/>
              </p:nvSpPr>
              <p:spPr>
                <a:xfrm>
                  <a:off x="6416315" y="2427129"/>
                  <a:ext cx="1239298"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Germany Northeast</a:t>
                  </a:r>
                </a:p>
              </p:txBody>
            </p:sp>
            <p:sp>
              <p:nvSpPr>
                <p:cNvPr id="249" name="TextBox 248"/>
                <p:cNvSpPr txBox="1"/>
                <p:nvPr/>
              </p:nvSpPr>
              <p:spPr>
                <a:xfrm>
                  <a:off x="6416315" y="2582699"/>
                  <a:ext cx="1061338"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Germany Central</a:t>
                  </a:r>
                </a:p>
              </p:txBody>
            </p:sp>
            <p:cxnSp>
              <p:nvCxnSpPr>
                <p:cNvPr id="268" name="Straight Connector 267"/>
                <p:cNvCxnSpPr>
                  <a:cxnSpLocks/>
                  <a:stCxn id="224" idx="3"/>
                </p:cNvCxnSpPr>
                <p:nvPr/>
              </p:nvCxnSpPr>
              <p:spPr>
                <a:xfrm flipV="1">
                  <a:off x="5153020" y="2534921"/>
                  <a:ext cx="439214" cy="138732"/>
                </a:xfrm>
                <a:prstGeom prst="bentConnector3">
                  <a:avLst>
                    <a:gd name="adj1" fmla="val 50000"/>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cxnSpLocks/>
                </p:cNvCxnSpPr>
                <p:nvPr/>
              </p:nvCxnSpPr>
              <p:spPr>
                <a:xfrm>
                  <a:off x="5082857" y="2375298"/>
                  <a:ext cx="139700"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Shape 22"/>
                <p:cNvSpPr/>
                <p:nvPr/>
              </p:nvSpPr>
              <p:spPr bwMode="auto">
                <a:xfrm>
                  <a:off x="5168266" y="2120265"/>
                  <a:ext cx="522220" cy="240030"/>
                </a:xfrm>
                <a:custGeom>
                  <a:avLst/>
                  <a:gdLst>
                    <a:gd name="connsiteX0" fmla="*/ 0 w 657225"/>
                    <a:gd name="connsiteY0" fmla="*/ 0 h 240030"/>
                    <a:gd name="connsiteX1" fmla="*/ 657225 w 657225"/>
                    <a:gd name="connsiteY1" fmla="*/ 0 h 240030"/>
                    <a:gd name="connsiteX2" fmla="*/ 657225 w 657225"/>
                    <a:gd name="connsiteY2" fmla="*/ 240030 h 240030"/>
                  </a:gdLst>
                  <a:ahLst/>
                  <a:cxnLst>
                    <a:cxn ang="0">
                      <a:pos x="connsiteX0" y="connsiteY0"/>
                    </a:cxn>
                    <a:cxn ang="0">
                      <a:pos x="connsiteX1" y="connsiteY1"/>
                    </a:cxn>
                    <a:cxn ang="0">
                      <a:pos x="connsiteX2" y="connsiteY2"/>
                    </a:cxn>
                  </a:cxnLst>
                  <a:rect l="l" t="t" r="r" b="b"/>
                  <a:pathLst>
                    <a:path w="657225" h="240030">
                      <a:moveTo>
                        <a:pt x="0" y="0"/>
                      </a:moveTo>
                      <a:lnTo>
                        <a:pt x="657225" y="0"/>
                      </a:lnTo>
                      <a:lnTo>
                        <a:pt x="657225" y="24003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25" name="Straight Connector 24"/>
                <p:cNvCxnSpPr>
                  <a:cxnSpLocks/>
                </p:cNvCxnSpPr>
                <p:nvPr/>
              </p:nvCxnSpPr>
              <p:spPr>
                <a:xfrm>
                  <a:off x="6240463" y="2527301"/>
                  <a:ext cx="16216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p:cNvCxnSpPr>
                <p:nvPr/>
              </p:nvCxnSpPr>
              <p:spPr>
                <a:xfrm>
                  <a:off x="6193155" y="2670334"/>
                  <a:ext cx="209473"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bwMode="auto">
                <a:xfrm>
                  <a:off x="6029325" y="2287905"/>
                  <a:ext cx="470535" cy="95250"/>
                </a:xfrm>
                <a:custGeom>
                  <a:avLst/>
                  <a:gdLst>
                    <a:gd name="connsiteX0" fmla="*/ 461010 w 461010"/>
                    <a:gd name="connsiteY0" fmla="*/ 0 h 95250"/>
                    <a:gd name="connsiteX1" fmla="*/ 0 w 461010"/>
                    <a:gd name="connsiteY1" fmla="*/ 0 h 95250"/>
                    <a:gd name="connsiteX2" fmla="*/ 0 w 461010"/>
                    <a:gd name="connsiteY2" fmla="*/ 95250 h 95250"/>
                  </a:gdLst>
                  <a:ahLst/>
                  <a:cxnLst>
                    <a:cxn ang="0">
                      <a:pos x="connsiteX0" y="connsiteY0"/>
                    </a:cxn>
                    <a:cxn ang="0">
                      <a:pos x="connsiteX1" y="connsiteY1"/>
                    </a:cxn>
                    <a:cxn ang="0">
                      <a:pos x="connsiteX2" y="connsiteY2"/>
                    </a:cxn>
                  </a:cxnLst>
                  <a:rect l="l" t="t" r="r" b="b"/>
                  <a:pathLst>
                    <a:path w="461010" h="95250">
                      <a:moveTo>
                        <a:pt x="461010" y="0"/>
                      </a:moveTo>
                      <a:lnTo>
                        <a:pt x="0" y="0"/>
                      </a:lnTo>
                      <a:lnTo>
                        <a:pt x="0" y="9525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grpSp>
          <p:grpSp>
            <p:nvGrpSpPr>
              <p:cNvPr id="11" name="Group 10"/>
              <p:cNvGrpSpPr/>
              <p:nvPr/>
            </p:nvGrpSpPr>
            <p:grpSpPr>
              <a:xfrm>
                <a:off x="395418" y="1842506"/>
                <a:ext cx="5096882" cy="3344488"/>
                <a:chOff x="395418" y="1842506"/>
                <a:chExt cx="5096882" cy="3344488"/>
              </a:xfrm>
            </p:grpSpPr>
            <p:sp>
              <p:nvSpPr>
                <p:cNvPr id="211" name="TextBox 210"/>
                <p:cNvSpPr txBox="1"/>
                <p:nvPr/>
              </p:nvSpPr>
              <p:spPr>
                <a:xfrm>
                  <a:off x="4729163" y="5025388"/>
                  <a:ext cx="763137"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Brazil South</a:t>
                  </a:r>
                </a:p>
              </p:txBody>
            </p:sp>
            <p:cxnSp>
              <p:nvCxnSpPr>
                <p:cNvPr id="20" name="Straight Connector 19"/>
                <p:cNvCxnSpPr>
                  <a:cxnSpLocks/>
                </p:cNvCxnSpPr>
                <p:nvPr/>
              </p:nvCxnSpPr>
              <p:spPr>
                <a:xfrm>
                  <a:off x="4381500" y="5106180"/>
                  <a:ext cx="302019"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95418" y="1842506"/>
                  <a:ext cx="4698006" cy="2549838"/>
                  <a:chOff x="395418" y="1842506"/>
                  <a:chExt cx="4698006" cy="2549838"/>
                </a:xfrm>
              </p:grpSpPr>
              <p:grpSp>
                <p:nvGrpSpPr>
                  <p:cNvPr id="3" name="Group 2"/>
                  <p:cNvGrpSpPr/>
                  <p:nvPr/>
                </p:nvGrpSpPr>
                <p:grpSpPr>
                  <a:xfrm>
                    <a:off x="395418" y="1842506"/>
                    <a:ext cx="3125302" cy="2549838"/>
                    <a:chOff x="395418" y="1842506"/>
                    <a:chExt cx="3125302" cy="2549838"/>
                  </a:xfrm>
                </p:grpSpPr>
                <p:sp>
                  <p:nvSpPr>
                    <p:cNvPr id="203" name="TextBox 202"/>
                    <p:cNvSpPr txBox="1"/>
                    <p:nvPr/>
                  </p:nvSpPr>
                  <p:spPr>
                    <a:xfrm>
                      <a:off x="607520" y="2251705"/>
                      <a:ext cx="642896"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West US 2</a:t>
                      </a:r>
                    </a:p>
                  </p:txBody>
                </p:sp>
                <p:sp>
                  <p:nvSpPr>
                    <p:cNvPr id="204" name="TextBox 203"/>
                    <p:cNvSpPr txBox="1"/>
                    <p:nvPr/>
                  </p:nvSpPr>
                  <p:spPr>
                    <a:xfrm>
                      <a:off x="605171" y="2639090"/>
                      <a:ext cx="529066"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West US</a:t>
                      </a:r>
                    </a:p>
                  </p:txBody>
                </p:sp>
                <p:sp>
                  <p:nvSpPr>
                    <p:cNvPr id="205" name="Freeform: Shape 204"/>
                    <p:cNvSpPr/>
                    <p:nvPr/>
                  </p:nvSpPr>
                  <p:spPr bwMode="auto">
                    <a:xfrm>
                      <a:off x="1303510" y="2334683"/>
                      <a:ext cx="322089" cy="105834"/>
                    </a:xfrm>
                    <a:custGeom>
                      <a:avLst/>
                      <a:gdLst>
                        <a:gd name="connsiteX0" fmla="*/ 491067 w 491067"/>
                        <a:gd name="connsiteY0" fmla="*/ 105834 h 105834"/>
                        <a:gd name="connsiteX1" fmla="*/ 491067 w 491067"/>
                        <a:gd name="connsiteY1" fmla="*/ 0 h 105834"/>
                        <a:gd name="connsiteX2" fmla="*/ 0 w 491067"/>
                        <a:gd name="connsiteY2" fmla="*/ 0 h 105834"/>
                        <a:gd name="connsiteX3" fmla="*/ 0 w 491067"/>
                        <a:gd name="connsiteY3" fmla="*/ 6350 h 105834"/>
                      </a:gdLst>
                      <a:ahLst/>
                      <a:cxnLst>
                        <a:cxn ang="0">
                          <a:pos x="connsiteX0" y="connsiteY0"/>
                        </a:cxn>
                        <a:cxn ang="0">
                          <a:pos x="connsiteX1" y="connsiteY1"/>
                        </a:cxn>
                        <a:cxn ang="0">
                          <a:pos x="connsiteX2" y="connsiteY2"/>
                        </a:cxn>
                        <a:cxn ang="0">
                          <a:pos x="connsiteX3" y="connsiteY3"/>
                        </a:cxn>
                      </a:cxnLst>
                      <a:rect l="l" t="t" r="r" b="b"/>
                      <a:pathLst>
                        <a:path w="491067" h="105834">
                          <a:moveTo>
                            <a:pt x="491067" y="105834"/>
                          </a:moveTo>
                          <a:lnTo>
                            <a:pt x="491067" y="0"/>
                          </a:lnTo>
                          <a:lnTo>
                            <a:pt x="0" y="0"/>
                          </a:lnTo>
                          <a:lnTo>
                            <a:pt x="0" y="635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06" name="Freeform: Shape 205"/>
                    <p:cNvSpPr/>
                    <p:nvPr/>
                  </p:nvSpPr>
                  <p:spPr bwMode="auto">
                    <a:xfrm>
                      <a:off x="1202305" y="2714627"/>
                      <a:ext cx="514311" cy="152777"/>
                    </a:xfrm>
                    <a:custGeom>
                      <a:avLst/>
                      <a:gdLst>
                        <a:gd name="connsiteX0" fmla="*/ 563034 w 563034"/>
                        <a:gd name="connsiteY0" fmla="*/ 99483 h 99483"/>
                        <a:gd name="connsiteX1" fmla="*/ 563034 w 563034"/>
                        <a:gd name="connsiteY1" fmla="*/ 0 h 99483"/>
                        <a:gd name="connsiteX2" fmla="*/ 0 w 563034"/>
                        <a:gd name="connsiteY2" fmla="*/ 0 h 99483"/>
                      </a:gdLst>
                      <a:ahLst/>
                      <a:cxnLst>
                        <a:cxn ang="0">
                          <a:pos x="connsiteX0" y="connsiteY0"/>
                        </a:cxn>
                        <a:cxn ang="0">
                          <a:pos x="connsiteX1" y="connsiteY1"/>
                        </a:cxn>
                        <a:cxn ang="0">
                          <a:pos x="connsiteX2" y="connsiteY2"/>
                        </a:cxn>
                      </a:cxnLst>
                      <a:rect l="l" t="t" r="r" b="b"/>
                      <a:pathLst>
                        <a:path w="563034" h="99483">
                          <a:moveTo>
                            <a:pt x="563034" y="99483"/>
                          </a:moveTo>
                          <a:lnTo>
                            <a:pt x="563034" y="0"/>
                          </a:lnTo>
                          <a:lnTo>
                            <a:pt x="0" y="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07" name="TextBox 206"/>
                    <p:cNvSpPr txBox="1"/>
                    <p:nvPr/>
                  </p:nvSpPr>
                  <p:spPr>
                    <a:xfrm>
                      <a:off x="395418" y="2906699"/>
                      <a:ext cx="984384"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US </a:t>
                      </a:r>
                      <a:r>
                        <a:rPr lang="en-US" sz="1050" b="1" dirty="0" err="1">
                          <a:solidFill>
                            <a:srgbClr val="FFFFFF"/>
                          </a:solidFill>
                          <a:latin typeface="Segoe UI"/>
                        </a:rPr>
                        <a:t>Gov</a:t>
                      </a:r>
                      <a:r>
                        <a:rPr lang="en-US" sz="1050" b="1" dirty="0">
                          <a:solidFill>
                            <a:srgbClr val="FFFFFF"/>
                          </a:solidFill>
                          <a:latin typeface="Segoe UI"/>
                        </a:rPr>
                        <a:t> Arizona</a:t>
                      </a:r>
                    </a:p>
                  </p:txBody>
                </p:sp>
                <p:sp>
                  <p:nvSpPr>
                    <p:cNvPr id="208" name="TextBox 207"/>
                    <p:cNvSpPr txBox="1"/>
                    <p:nvPr/>
                  </p:nvSpPr>
                  <p:spPr>
                    <a:xfrm>
                      <a:off x="575405" y="3615981"/>
                      <a:ext cx="1019655"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West Central US</a:t>
                      </a:r>
                    </a:p>
                  </p:txBody>
                </p:sp>
                <p:sp>
                  <p:nvSpPr>
                    <p:cNvPr id="209" name="TextBox 208"/>
                    <p:cNvSpPr txBox="1"/>
                    <p:nvPr/>
                  </p:nvSpPr>
                  <p:spPr>
                    <a:xfrm>
                      <a:off x="942255" y="4010044"/>
                      <a:ext cx="854522"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US </a:t>
                      </a:r>
                      <a:r>
                        <a:rPr lang="en-US" sz="1050" b="1" dirty="0" err="1">
                          <a:solidFill>
                            <a:srgbClr val="FFFFFF"/>
                          </a:solidFill>
                          <a:latin typeface="Segoe UI"/>
                        </a:rPr>
                        <a:t>Gov</a:t>
                      </a:r>
                      <a:r>
                        <a:rPr lang="en-US" sz="1050" b="1" dirty="0">
                          <a:solidFill>
                            <a:srgbClr val="FFFFFF"/>
                          </a:solidFill>
                          <a:latin typeface="Segoe UI"/>
                        </a:rPr>
                        <a:t> Texas</a:t>
                      </a:r>
                    </a:p>
                  </p:txBody>
                </p:sp>
                <p:sp>
                  <p:nvSpPr>
                    <p:cNvPr id="210" name="TextBox 209"/>
                    <p:cNvSpPr txBox="1"/>
                    <p:nvPr/>
                  </p:nvSpPr>
                  <p:spPr>
                    <a:xfrm>
                      <a:off x="1202115" y="4230738"/>
                      <a:ext cx="1074164"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South Central US</a:t>
                      </a:r>
                    </a:p>
                  </p:txBody>
                </p:sp>
                <p:sp>
                  <p:nvSpPr>
                    <p:cNvPr id="219" name="TextBox 218"/>
                    <p:cNvSpPr txBox="1"/>
                    <p:nvPr/>
                  </p:nvSpPr>
                  <p:spPr>
                    <a:xfrm>
                      <a:off x="2539682" y="1842506"/>
                      <a:ext cx="828870"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US </a:t>
                      </a:r>
                      <a:r>
                        <a:rPr lang="en-US" sz="1050" b="1" dirty="0" err="1">
                          <a:solidFill>
                            <a:srgbClr val="FFFFFF"/>
                          </a:solidFill>
                          <a:latin typeface="Segoe UI"/>
                        </a:rPr>
                        <a:t>Gov</a:t>
                      </a:r>
                      <a:r>
                        <a:rPr lang="en-US" sz="1050" b="1" dirty="0">
                          <a:solidFill>
                            <a:srgbClr val="FFFFFF"/>
                          </a:solidFill>
                          <a:latin typeface="Segoe UI"/>
                        </a:rPr>
                        <a:t> </a:t>
                      </a:r>
                      <a:r>
                        <a:rPr lang="en-US" sz="1050" b="1" dirty="0" err="1">
                          <a:solidFill>
                            <a:srgbClr val="FFFFFF"/>
                          </a:solidFill>
                          <a:latin typeface="Segoe UI"/>
                        </a:rPr>
                        <a:t>Lowa</a:t>
                      </a:r>
                      <a:endParaRPr lang="en-US" sz="1050" b="1" dirty="0">
                        <a:solidFill>
                          <a:srgbClr val="FFFFFF"/>
                        </a:solidFill>
                        <a:latin typeface="Segoe UI"/>
                      </a:endParaRPr>
                    </a:p>
                  </p:txBody>
                </p:sp>
                <p:sp>
                  <p:nvSpPr>
                    <p:cNvPr id="220" name="TextBox 219"/>
                    <p:cNvSpPr txBox="1"/>
                    <p:nvPr/>
                  </p:nvSpPr>
                  <p:spPr>
                    <a:xfrm>
                      <a:off x="2539682" y="2089049"/>
                      <a:ext cx="663737"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Central US</a:t>
                      </a:r>
                    </a:p>
                  </p:txBody>
                </p:sp>
                <p:sp>
                  <p:nvSpPr>
                    <p:cNvPr id="221" name="TextBox 220"/>
                    <p:cNvSpPr txBox="1"/>
                    <p:nvPr/>
                  </p:nvSpPr>
                  <p:spPr>
                    <a:xfrm>
                      <a:off x="2539682" y="2341942"/>
                      <a:ext cx="981038" cy="161573"/>
                    </a:xfrm>
                    <a:prstGeom prst="rect">
                      <a:avLst/>
                    </a:prstGeom>
                    <a:noFill/>
                  </p:spPr>
                  <p:txBody>
                    <a:bodyPr wrap="square" lIns="0" tIns="0" rIns="0" bIns="0" rtlCol="0">
                      <a:spAutoFit/>
                    </a:bodyPr>
                    <a:lstStyle/>
                    <a:p>
                      <a:pPr defTabSz="914225">
                        <a:spcAft>
                          <a:spcPts val="600"/>
                        </a:spcAft>
                        <a:defRPr/>
                      </a:pPr>
                      <a:r>
                        <a:rPr lang="en-US" sz="1050" b="1" dirty="0">
                          <a:solidFill>
                            <a:srgbClr val="FFFFFF"/>
                          </a:solidFill>
                          <a:latin typeface="Segoe UI"/>
                        </a:rPr>
                        <a:t>US DoD Central</a:t>
                      </a:r>
                    </a:p>
                  </p:txBody>
                </p:sp>
                <p:sp>
                  <p:nvSpPr>
                    <p:cNvPr id="261" name="Freeform: Shape 260"/>
                    <p:cNvSpPr/>
                    <p:nvPr/>
                  </p:nvSpPr>
                  <p:spPr bwMode="auto">
                    <a:xfrm>
                      <a:off x="1396246" y="2993442"/>
                      <a:ext cx="617113" cy="152777"/>
                    </a:xfrm>
                    <a:custGeom>
                      <a:avLst/>
                      <a:gdLst>
                        <a:gd name="connsiteX0" fmla="*/ 563034 w 563034"/>
                        <a:gd name="connsiteY0" fmla="*/ 99483 h 99483"/>
                        <a:gd name="connsiteX1" fmla="*/ 563034 w 563034"/>
                        <a:gd name="connsiteY1" fmla="*/ 0 h 99483"/>
                        <a:gd name="connsiteX2" fmla="*/ 0 w 563034"/>
                        <a:gd name="connsiteY2" fmla="*/ 0 h 99483"/>
                      </a:gdLst>
                      <a:ahLst/>
                      <a:cxnLst>
                        <a:cxn ang="0">
                          <a:pos x="connsiteX0" y="connsiteY0"/>
                        </a:cxn>
                        <a:cxn ang="0">
                          <a:pos x="connsiteX1" y="connsiteY1"/>
                        </a:cxn>
                        <a:cxn ang="0">
                          <a:pos x="connsiteX2" y="connsiteY2"/>
                        </a:cxn>
                      </a:cxnLst>
                      <a:rect l="l" t="t" r="r" b="b"/>
                      <a:pathLst>
                        <a:path w="563034" h="99483">
                          <a:moveTo>
                            <a:pt x="563034" y="99483"/>
                          </a:moveTo>
                          <a:lnTo>
                            <a:pt x="563034" y="0"/>
                          </a:lnTo>
                          <a:lnTo>
                            <a:pt x="0" y="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5" name="Freeform: Shape 4"/>
                    <p:cNvSpPr/>
                    <p:nvPr/>
                  </p:nvSpPr>
                  <p:spPr bwMode="auto">
                    <a:xfrm>
                      <a:off x="2290445" y="1927860"/>
                      <a:ext cx="297180" cy="929640"/>
                    </a:xfrm>
                    <a:custGeom>
                      <a:avLst/>
                      <a:gdLst>
                        <a:gd name="connsiteX0" fmla="*/ 224790 w 297180"/>
                        <a:gd name="connsiteY0" fmla="*/ 0 h 929640"/>
                        <a:gd name="connsiteX1" fmla="*/ 0 w 297180"/>
                        <a:gd name="connsiteY1" fmla="*/ 0 h 929640"/>
                        <a:gd name="connsiteX2" fmla="*/ 0 w 297180"/>
                        <a:gd name="connsiteY2" fmla="*/ 929640 h 929640"/>
                        <a:gd name="connsiteX3" fmla="*/ 297180 w 297180"/>
                        <a:gd name="connsiteY3" fmla="*/ 929640 h 929640"/>
                      </a:gdLst>
                      <a:ahLst/>
                      <a:cxnLst>
                        <a:cxn ang="0">
                          <a:pos x="connsiteX0" y="connsiteY0"/>
                        </a:cxn>
                        <a:cxn ang="0">
                          <a:pos x="connsiteX1" y="connsiteY1"/>
                        </a:cxn>
                        <a:cxn ang="0">
                          <a:pos x="connsiteX2" y="connsiteY2"/>
                        </a:cxn>
                        <a:cxn ang="0">
                          <a:pos x="connsiteX3" y="connsiteY3"/>
                        </a:cxn>
                      </a:cxnLst>
                      <a:rect l="l" t="t" r="r" b="b"/>
                      <a:pathLst>
                        <a:path w="297180" h="929640">
                          <a:moveTo>
                            <a:pt x="224790" y="0"/>
                          </a:moveTo>
                          <a:lnTo>
                            <a:pt x="0" y="0"/>
                          </a:lnTo>
                          <a:lnTo>
                            <a:pt x="0" y="929640"/>
                          </a:lnTo>
                          <a:lnTo>
                            <a:pt x="297180" y="92964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7" name="Straight Connector 6"/>
                    <p:cNvCxnSpPr>
                      <a:cxnSpLocks/>
                    </p:cNvCxnSpPr>
                    <p:nvPr/>
                  </p:nvCxnSpPr>
                  <p:spPr>
                    <a:xfrm flipH="1">
                      <a:off x="2290446" y="2166302"/>
                      <a:ext cx="224154"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Shape 8"/>
                    <p:cNvSpPr/>
                    <p:nvPr/>
                  </p:nvSpPr>
                  <p:spPr bwMode="auto">
                    <a:xfrm>
                      <a:off x="2381250" y="2410778"/>
                      <a:ext cx="219075" cy="262890"/>
                    </a:xfrm>
                    <a:custGeom>
                      <a:avLst/>
                      <a:gdLst>
                        <a:gd name="connsiteX0" fmla="*/ 131445 w 219075"/>
                        <a:gd name="connsiteY0" fmla="*/ 0 h 262890"/>
                        <a:gd name="connsiteX1" fmla="*/ 0 w 219075"/>
                        <a:gd name="connsiteY1" fmla="*/ 0 h 262890"/>
                        <a:gd name="connsiteX2" fmla="*/ 0 w 219075"/>
                        <a:gd name="connsiteY2" fmla="*/ 262890 h 262890"/>
                        <a:gd name="connsiteX3" fmla="*/ 219075 w 219075"/>
                        <a:gd name="connsiteY3" fmla="*/ 262890 h 262890"/>
                      </a:gdLst>
                      <a:ahLst/>
                      <a:cxnLst>
                        <a:cxn ang="0">
                          <a:pos x="connsiteX0" y="connsiteY0"/>
                        </a:cxn>
                        <a:cxn ang="0">
                          <a:pos x="connsiteX1" y="connsiteY1"/>
                        </a:cxn>
                        <a:cxn ang="0">
                          <a:pos x="connsiteX2" y="connsiteY2"/>
                        </a:cxn>
                        <a:cxn ang="0">
                          <a:pos x="connsiteX3" y="connsiteY3"/>
                        </a:cxn>
                      </a:cxnLst>
                      <a:rect l="l" t="t" r="r" b="b"/>
                      <a:pathLst>
                        <a:path w="219075" h="262890">
                          <a:moveTo>
                            <a:pt x="131445" y="0"/>
                          </a:moveTo>
                          <a:lnTo>
                            <a:pt x="0" y="0"/>
                          </a:lnTo>
                          <a:lnTo>
                            <a:pt x="0" y="262890"/>
                          </a:lnTo>
                          <a:lnTo>
                            <a:pt x="219075" y="26289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0" name="Freeform: Shape 9"/>
                    <p:cNvSpPr/>
                    <p:nvPr/>
                  </p:nvSpPr>
                  <p:spPr bwMode="auto">
                    <a:xfrm>
                      <a:off x="1594485" y="3050855"/>
                      <a:ext cx="680085" cy="660085"/>
                    </a:xfrm>
                    <a:custGeom>
                      <a:avLst/>
                      <a:gdLst>
                        <a:gd name="connsiteX0" fmla="*/ 0 w 664845"/>
                        <a:gd name="connsiteY0" fmla="*/ 590550 h 590550"/>
                        <a:gd name="connsiteX1" fmla="*/ 664845 w 664845"/>
                        <a:gd name="connsiteY1" fmla="*/ 590550 h 590550"/>
                        <a:gd name="connsiteX2" fmla="*/ 664845 w 664845"/>
                        <a:gd name="connsiteY2" fmla="*/ 0 h 590550"/>
                      </a:gdLst>
                      <a:ahLst/>
                      <a:cxnLst>
                        <a:cxn ang="0">
                          <a:pos x="connsiteX0" y="connsiteY0"/>
                        </a:cxn>
                        <a:cxn ang="0">
                          <a:pos x="connsiteX1" y="connsiteY1"/>
                        </a:cxn>
                        <a:cxn ang="0">
                          <a:pos x="connsiteX2" y="connsiteY2"/>
                        </a:cxn>
                      </a:cxnLst>
                      <a:rect l="l" t="t" r="r" b="b"/>
                      <a:pathLst>
                        <a:path w="664845" h="590550">
                          <a:moveTo>
                            <a:pt x="0" y="590550"/>
                          </a:moveTo>
                          <a:lnTo>
                            <a:pt x="664845" y="590550"/>
                          </a:lnTo>
                          <a:lnTo>
                            <a:pt x="664845" y="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62" name="Freeform: Shape 261"/>
                    <p:cNvSpPr/>
                    <p:nvPr/>
                  </p:nvSpPr>
                  <p:spPr bwMode="auto">
                    <a:xfrm>
                      <a:off x="1832610" y="3449704"/>
                      <a:ext cx="612216" cy="661286"/>
                    </a:xfrm>
                    <a:custGeom>
                      <a:avLst/>
                      <a:gdLst>
                        <a:gd name="connsiteX0" fmla="*/ 0 w 664845"/>
                        <a:gd name="connsiteY0" fmla="*/ 590550 h 590550"/>
                        <a:gd name="connsiteX1" fmla="*/ 664845 w 664845"/>
                        <a:gd name="connsiteY1" fmla="*/ 590550 h 590550"/>
                        <a:gd name="connsiteX2" fmla="*/ 664845 w 664845"/>
                        <a:gd name="connsiteY2" fmla="*/ 0 h 590550"/>
                      </a:gdLst>
                      <a:ahLst/>
                      <a:cxnLst>
                        <a:cxn ang="0">
                          <a:pos x="connsiteX0" y="connsiteY0"/>
                        </a:cxn>
                        <a:cxn ang="0">
                          <a:pos x="connsiteX1" y="connsiteY1"/>
                        </a:cxn>
                        <a:cxn ang="0">
                          <a:pos x="connsiteX2" y="connsiteY2"/>
                        </a:cxn>
                      </a:cxnLst>
                      <a:rect l="l" t="t" r="r" b="b"/>
                      <a:pathLst>
                        <a:path w="664845" h="590550">
                          <a:moveTo>
                            <a:pt x="0" y="590550"/>
                          </a:moveTo>
                          <a:lnTo>
                            <a:pt x="664845" y="590550"/>
                          </a:lnTo>
                          <a:lnTo>
                            <a:pt x="664845" y="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63" name="Freeform: Shape 262"/>
                    <p:cNvSpPr/>
                    <p:nvPr/>
                  </p:nvSpPr>
                  <p:spPr bwMode="auto">
                    <a:xfrm>
                      <a:off x="2278381" y="3431096"/>
                      <a:ext cx="291262" cy="889444"/>
                    </a:xfrm>
                    <a:custGeom>
                      <a:avLst/>
                      <a:gdLst>
                        <a:gd name="connsiteX0" fmla="*/ 0 w 664845"/>
                        <a:gd name="connsiteY0" fmla="*/ 590550 h 590550"/>
                        <a:gd name="connsiteX1" fmla="*/ 664845 w 664845"/>
                        <a:gd name="connsiteY1" fmla="*/ 590550 h 590550"/>
                        <a:gd name="connsiteX2" fmla="*/ 664845 w 664845"/>
                        <a:gd name="connsiteY2" fmla="*/ 0 h 590550"/>
                      </a:gdLst>
                      <a:ahLst/>
                      <a:cxnLst>
                        <a:cxn ang="0">
                          <a:pos x="connsiteX0" y="connsiteY0"/>
                        </a:cxn>
                        <a:cxn ang="0">
                          <a:pos x="connsiteX1" y="connsiteY1"/>
                        </a:cxn>
                        <a:cxn ang="0">
                          <a:pos x="connsiteX2" y="connsiteY2"/>
                        </a:cxn>
                      </a:cxnLst>
                      <a:rect l="l" t="t" r="r" b="b"/>
                      <a:pathLst>
                        <a:path w="664845" h="590550">
                          <a:moveTo>
                            <a:pt x="0" y="590550"/>
                          </a:moveTo>
                          <a:lnTo>
                            <a:pt x="664845" y="590550"/>
                          </a:lnTo>
                          <a:lnTo>
                            <a:pt x="664845" y="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grpSp>
              <p:grpSp>
                <p:nvGrpSpPr>
                  <p:cNvPr id="6" name="Group 5"/>
                  <p:cNvGrpSpPr/>
                  <p:nvPr/>
                </p:nvGrpSpPr>
                <p:grpSpPr>
                  <a:xfrm>
                    <a:off x="2897189" y="2028230"/>
                    <a:ext cx="2196235" cy="2090370"/>
                    <a:chOff x="2897189" y="2028230"/>
                    <a:chExt cx="2196235" cy="2090370"/>
                  </a:xfrm>
                </p:grpSpPr>
                <p:sp>
                  <p:nvSpPr>
                    <p:cNvPr id="212" name="TextBox 211"/>
                    <p:cNvSpPr txBox="1"/>
                    <p:nvPr/>
                  </p:nvSpPr>
                  <p:spPr>
                    <a:xfrm>
                      <a:off x="4099421" y="3956994"/>
                      <a:ext cx="994003"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US </a:t>
                      </a:r>
                      <a:r>
                        <a:rPr lang="en-US" sz="1050" b="1" dirty="0" err="1">
                          <a:solidFill>
                            <a:srgbClr val="FFFFFF"/>
                          </a:solidFill>
                          <a:latin typeface="Segoe UI"/>
                        </a:rPr>
                        <a:t>Gov</a:t>
                      </a:r>
                      <a:r>
                        <a:rPr lang="en-US" sz="1050" b="1" dirty="0">
                          <a:solidFill>
                            <a:srgbClr val="FFFFFF"/>
                          </a:solidFill>
                          <a:latin typeface="Segoe UI"/>
                        </a:rPr>
                        <a:t> Virginia</a:t>
                      </a:r>
                    </a:p>
                  </p:txBody>
                </p:sp>
                <p:sp>
                  <p:nvSpPr>
                    <p:cNvPr id="213" name="TextBox 212"/>
                    <p:cNvSpPr txBox="1"/>
                    <p:nvPr/>
                  </p:nvSpPr>
                  <p:spPr>
                    <a:xfrm>
                      <a:off x="3623171" y="3774912"/>
                      <a:ext cx="580369"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East US 2</a:t>
                      </a:r>
                    </a:p>
                  </p:txBody>
                </p:sp>
                <p:sp>
                  <p:nvSpPr>
                    <p:cNvPr id="214" name="TextBox 213"/>
                    <p:cNvSpPr txBox="1"/>
                    <p:nvPr/>
                  </p:nvSpPr>
                  <p:spPr>
                    <a:xfrm>
                      <a:off x="3623171" y="3592830"/>
                      <a:ext cx="466540"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East US</a:t>
                      </a:r>
                    </a:p>
                  </p:txBody>
                </p:sp>
                <p:sp>
                  <p:nvSpPr>
                    <p:cNvPr id="215" name="TextBox 214"/>
                    <p:cNvSpPr txBox="1"/>
                    <p:nvPr/>
                  </p:nvSpPr>
                  <p:spPr>
                    <a:xfrm>
                      <a:off x="3479485" y="3278338"/>
                      <a:ext cx="783980"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US DoD East</a:t>
                      </a:r>
                    </a:p>
                  </p:txBody>
                </p:sp>
                <p:sp>
                  <p:nvSpPr>
                    <p:cNvPr id="216" name="TextBox 215"/>
                    <p:cNvSpPr txBox="1"/>
                    <p:nvPr/>
                  </p:nvSpPr>
                  <p:spPr>
                    <a:xfrm>
                      <a:off x="3431631" y="2881543"/>
                      <a:ext cx="1075767"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North Central US</a:t>
                      </a:r>
                    </a:p>
                  </p:txBody>
                </p:sp>
                <p:sp>
                  <p:nvSpPr>
                    <p:cNvPr id="217" name="TextBox 216"/>
                    <p:cNvSpPr txBox="1"/>
                    <p:nvPr/>
                  </p:nvSpPr>
                  <p:spPr>
                    <a:xfrm>
                      <a:off x="3584031" y="2707176"/>
                      <a:ext cx="955525" cy="161606"/>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Canada Central</a:t>
                      </a:r>
                    </a:p>
                  </p:txBody>
                </p:sp>
                <p:sp>
                  <p:nvSpPr>
                    <p:cNvPr id="218" name="TextBox 217"/>
                    <p:cNvSpPr txBox="1"/>
                    <p:nvPr/>
                  </p:nvSpPr>
                  <p:spPr>
                    <a:xfrm>
                      <a:off x="3732145" y="2028230"/>
                      <a:ext cx="464937" cy="323211"/>
                    </a:xfrm>
                    <a:prstGeom prst="rect">
                      <a:avLst/>
                    </a:prstGeom>
                    <a:noFill/>
                  </p:spPr>
                  <p:txBody>
                    <a:bodyPr wrap="none" lIns="0" tIns="0" rIns="0" bIns="0" rtlCol="0">
                      <a:spAutoFit/>
                    </a:bodyPr>
                    <a:lstStyle/>
                    <a:p>
                      <a:pPr defTabSz="914225">
                        <a:spcAft>
                          <a:spcPts val="600"/>
                        </a:spcAft>
                        <a:defRPr/>
                      </a:pPr>
                      <a:r>
                        <a:rPr lang="en-US" sz="1050" b="1" dirty="0">
                          <a:solidFill>
                            <a:srgbClr val="FFFFFF"/>
                          </a:solidFill>
                          <a:latin typeface="Segoe UI"/>
                        </a:rPr>
                        <a:t>Canada</a:t>
                      </a:r>
                      <a:br>
                        <a:rPr lang="en-US" sz="1050" b="1" dirty="0">
                          <a:solidFill>
                            <a:srgbClr val="FFFFFF"/>
                          </a:solidFill>
                          <a:latin typeface="Segoe UI"/>
                        </a:rPr>
                      </a:br>
                      <a:r>
                        <a:rPr lang="en-US" sz="1050" b="1" dirty="0">
                          <a:solidFill>
                            <a:srgbClr val="FFFFFF"/>
                          </a:solidFill>
                          <a:latin typeface="Segoe UI"/>
                        </a:rPr>
                        <a:t>East</a:t>
                      </a:r>
                    </a:p>
                  </p:txBody>
                </p:sp>
                <p:cxnSp>
                  <p:nvCxnSpPr>
                    <p:cNvPr id="12" name="Straight Connector 11"/>
                    <p:cNvCxnSpPr>
                      <a:cxnSpLocks/>
                    </p:cNvCxnSpPr>
                    <p:nvPr/>
                  </p:nvCxnSpPr>
                  <p:spPr>
                    <a:xfrm rot="16200000" flipH="1">
                      <a:off x="3109596" y="2703889"/>
                      <a:ext cx="46037" cy="470852"/>
                    </a:xfrm>
                    <a:prstGeom prst="bentConnector2">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p:cNvCxnSpPr>
                    <p:nvPr/>
                  </p:nvCxnSpPr>
                  <p:spPr>
                    <a:xfrm>
                      <a:off x="3255963" y="2787968"/>
                      <a:ext cx="287337"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Shape 15"/>
                    <p:cNvSpPr/>
                    <p:nvPr/>
                  </p:nvSpPr>
                  <p:spPr bwMode="auto">
                    <a:xfrm>
                      <a:off x="3202305" y="3002046"/>
                      <a:ext cx="259080" cy="354564"/>
                    </a:xfrm>
                    <a:custGeom>
                      <a:avLst/>
                      <a:gdLst>
                        <a:gd name="connsiteX0" fmla="*/ 0 w 259080"/>
                        <a:gd name="connsiteY0" fmla="*/ 0 h 243840"/>
                        <a:gd name="connsiteX1" fmla="*/ 89535 w 259080"/>
                        <a:gd name="connsiteY1" fmla="*/ 0 h 243840"/>
                        <a:gd name="connsiteX2" fmla="*/ 89535 w 259080"/>
                        <a:gd name="connsiteY2" fmla="*/ 243840 h 243840"/>
                        <a:gd name="connsiteX3" fmla="*/ 259080 w 2590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59080" h="243840">
                          <a:moveTo>
                            <a:pt x="0" y="0"/>
                          </a:moveTo>
                          <a:lnTo>
                            <a:pt x="89535" y="0"/>
                          </a:lnTo>
                          <a:lnTo>
                            <a:pt x="89535" y="243840"/>
                          </a:lnTo>
                          <a:lnTo>
                            <a:pt x="259080" y="243840"/>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7" name="Freeform: Shape 16"/>
                    <p:cNvSpPr/>
                    <p:nvPr/>
                  </p:nvSpPr>
                  <p:spPr bwMode="auto">
                    <a:xfrm>
                      <a:off x="3126105" y="3114676"/>
                      <a:ext cx="934823" cy="918210"/>
                    </a:xfrm>
                    <a:custGeom>
                      <a:avLst/>
                      <a:gdLst>
                        <a:gd name="connsiteX0" fmla="*/ 0 w 394335"/>
                        <a:gd name="connsiteY0" fmla="*/ 0 h 802005"/>
                        <a:gd name="connsiteX1" fmla="*/ 51435 w 394335"/>
                        <a:gd name="connsiteY1" fmla="*/ 0 h 802005"/>
                        <a:gd name="connsiteX2" fmla="*/ 51435 w 394335"/>
                        <a:gd name="connsiteY2" fmla="*/ 802005 h 802005"/>
                        <a:gd name="connsiteX3" fmla="*/ 394335 w 394335"/>
                        <a:gd name="connsiteY3" fmla="*/ 802005 h 802005"/>
                      </a:gdLst>
                      <a:ahLst/>
                      <a:cxnLst>
                        <a:cxn ang="0">
                          <a:pos x="connsiteX0" y="connsiteY0"/>
                        </a:cxn>
                        <a:cxn ang="0">
                          <a:pos x="connsiteX1" y="connsiteY1"/>
                        </a:cxn>
                        <a:cxn ang="0">
                          <a:pos x="connsiteX2" y="connsiteY2"/>
                        </a:cxn>
                        <a:cxn ang="0">
                          <a:pos x="connsiteX3" y="connsiteY3"/>
                        </a:cxn>
                      </a:cxnLst>
                      <a:rect l="l" t="t" r="r" b="b"/>
                      <a:pathLst>
                        <a:path w="394335" h="802005">
                          <a:moveTo>
                            <a:pt x="0" y="0"/>
                          </a:moveTo>
                          <a:lnTo>
                            <a:pt x="51435" y="0"/>
                          </a:lnTo>
                          <a:lnTo>
                            <a:pt x="51435" y="802005"/>
                          </a:lnTo>
                          <a:lnTo>
                            <a:pt x="394335" y="802005"/>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266" name="Straight Connector 265"/>
                    <p:cNvCxnSpPr>
                      <a:cxnSpLocks/>
                    </p:cNvCxnSpPr>
                    <p:nvPr/>
                  </p:nvCxnSpPr>
                  <p:spPr>
                    <a:xfrm>
                      <a:off x="3248025" y="3673621"/>
                      <a:ext cx="35877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cxnSpLocks/>
                    </p:cNvCxnSpPr>
                    <p:nvPr/>
                  </p:nvCxnSpPr>
                  <p:spPr>
                    <a:xfrm>
                      <a:off x="3248025" y="3855703"/>
                      <a:ext cx="358775"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2" name="Freeform: Shape 301"/>
                    <p:cNvSpPr/>
                    <p:nvPr/>
                  </p:nvSpPr>
                  <p:spPr bwMode="auto">
                    <a:xfrm rot="10800000">
                      <a:off x="3587407" y="2118360"/>
                      <a:ext cx="87338" cy="469189"/>
                    </a:xfrm>
                    <a:custGeom>
                      <a:avLst/>
                      <a:gdLst>
                        <a:gd name="connsiteX0" fmla="*/ 287867 w 287867"/>
                        <a:gd name="connsiteY0" fmla="*/ 0 h 207433"/>
                        <a:gd name="connsiteX1" fmla="*/ 287867 w 287867"/>
                        <a:gd name="connsiteY1" fmla="*/ 207433 h 207433"/>
                        <a:gd name="connsiteX2" fmla="*/ 0 w 287867"/>
                        <a:gd name="connsiteY2" fmla="*/ 207433 h 207433"/>
                      </a:gdLst>
                      <a:ahLst/>
                      <a:cxnLst>
                        <a:cxn ang="0">
                          <a:pos x="connsiteX0" y="connsiteY0"/>
                        </a:cxn>
                        <a:cxn ang="0">
                          <a:pos x="connsiteX1" y="connsiteY1"/>
                        </a:cxn>
                        <a:cxn ang="0">
                          <a:pos x="connsiteX2" y="connsiteY2"/>
                        </a:cxn>
                      </a:cxnLst>
                      <a:rect l="l" t="t" r="r" b="b"/>
                      <a:pathLst>
                        <a:path w="287867" h="207433">
                          <a:moveTo>
                            <a:pt x="287867" y="0"/>
                          </a:moveTo>
                          <a:lnTo>
                            <a:pt x="287867" y="207433"/>
                          </a:lnTo>
                          <a:lnTo>
                            <a:pt x="0" y="207433"/>
                          </a:lnTo>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a:endParaRPr>
                    </a:p>
                  </p:txBody>
                </p:sp>
              </p:grpSp>
            </p:grpSp>
          </p:grpSp>
        </p:grpSp>
      </p:grpSp>
      <p:grpSp>
        <p:nvGrpSpPr>
          <p:cNvPr id="139" name="Group 138"/>
          <p:cNvGrpSpPr/>
          <p:nvPr/>
        </p:nvGrpSpPr>
        <p:grpSpPr>
          <a:xfrm>
            <a:off x="1545283" y="2288149"/>
            <a:ext cx="9138577" cy="3466503"/>
            <a:chOff x="1544637" y="2287986"/>
            <a:chExt cx="9139873" cy="3466995"/>
          </a:xfrm>
        </p:grpSpPr>
        <p:sp>
          <p:nvSpPr>
            <p:cNvPr id="142" name="Oval 74"/>
            <p:cNvSpPr>
              <a:spLocks noChangeArrowheads="1"/>
            </p:cNvSpPr>
            <p:nvPr/>
          </p:nvSpPr>
          <p:spPr bwMode="auto">
            <a:xfrm>
              <a:off x="1544637" y="2401888"/>
              <a:ext cx="173736"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3" name="Oval 75"/>
            <p:cNvSpPr>
              <a:spLocks noChangeArrowheads="1"/>
            </p:cNvSpPr>
            <p:nvPr/>
          </p:nvSpPr>
          <p:spPr bwMode="auto">
            <a:xfrm>
              <a:off x="1633537" y="2757043"/>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4" name="Oval 82"/>
            <p:cNvSpPr>
              <a:spLocks noChangeArrowheads="1"/>
            </p:cNvSpPr>
            <p:nvPr/>
          </p:nvSpPr>
          <p:spPr bwMode="auto">
            <a:xfrm>
              <a:off x="2809875" y="2741672"/>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7" name="Oval 83"/>
            <p:cNvSpPr>
              <a:spLocks noChangeArrowheads="1"/>
            </p:cNvSpPr>
            <p:nvPr/>
          </p:nvSpPr>
          <p:spPr bwMode="auto">
            <a:xfrm>
              <a:off x="3045245" y="2913572"/>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0" name="Oval 91"/>
            <p:cNvSpPr>
              <a:spLocks noChangeArrowheads="1"/>
            </p:cNvSpPr>
            <p:nvPr/>
          </p:nvSpPr>
          <p:spPr bwMode="auto">
            <a:xfrm>
              <a:off x="5644832" y="2493963"/>
              <a:ext cx="176213"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1" name="Oval 92"/>
            <p:cNvSpPr>
              <a:spLocks noChangeArrowheads="1"/>
            </p:cNvSpPr>
            <p:nvPr/>
          </p:nvSpPr>
          <p:spPr bwMode="auto">
            <a:xfrm>
              <a:off x="6016625" y="2582228"/>
              <a:ext cx="176213"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2" name="Oval 93"/>
            <p:cNvSpPr>
              <a:spLocks noChangeArrowheads="1"/>
            </p:cNvSpPr>
            <p:nvPr/>
          </p:nvSpPr>
          <p:spPr bwMode="auto">
            <a:xfrm>
              <a:off x="6064250" y="2439988"/>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3" name="Oval 95"/>
            <p:cNvSpPr>
              <a:spLocks noChangeArrowheads="1"/>
            </p:cNvSpPr>
            <p:nvPr/>
          </p:nvSpPr>
          <p:spPr bwMode="auto">
            <a:xfrm>
              <a:off x="8009053" y="3605722"/>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7" name="Oval 96"/>
            <p:cNvSpPr>
              <a:spLocks noChangeArrowheads="1"/>
            </p:cNvSpPr>
            <p:nvPr/>
          </p:nvSpPr>
          <p:spPr bwMode="auto">
            <a:xfrm>
              <a:off x="8088195" y="3768291"/>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99" name="Oval 97"/>
            <p:cNvSpPr>
              <a:spLocks noChangeArrowheads="1"/>
            </p:cNvSpPr>
            <p:nvPr/>
          </p:nvSpPr>
          <p:spPr bwMode="auto">
            <a:xfrm>
              <a:off x="8964611" y="4132263"/>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0" name="Oval 98"/>
            <p:cNvSpPr>
              <a:spLocks noChangeArrowheads="1"/>
            </p:cNvSpPr>
            <p:nvPr/>
          </p:nvSpPr>
          <p:spPr bwMode="auto">
            <a:xfrm>
              <a:off x="9335738" y="3439010"/>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44" name="Oval 100"/>
            <p:cNvSpPr>
              <a:spLocks noChangeArrowheads="1"/>
            </p:cNvSpPr>
            <p:nvPr/>
          </p:nvSpPr>
          <p:spPr bwMode="auto">
            <a:xfrm>
              <a:off x="9489122" y="3211895"/>
              <a:ext cx="174625"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45" name="Oval 101"/>
            <p:cNvSpPr>
              <a:spLocks noChangeArrowheads="1"/>
            </p:cNvSpPr>
            <p:nvPr/>
          </p:nvSpPr>
          <p:spPr bwMode="auto">
            <a:xfrm>
              <a:off x="10184003" y="2924901"/>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46" name="Oval 102"/>
            <p:cNvSpPr>
              <a:spLocks noChangeArrowheads="1"/>
            </p:cNvSpPr>
            <p:nvPr/>
          </p:nvSpPr>
          <p:spPr bwMode="auto">
            <a:xfrm>
              <a:off x="10053320" y="3054088"/>
              <a:ext cx="176213"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47" name="Oval 103"/>
            <p:cNvSpPr>
              <a:spLocks noChangeArrowheads="1"/>
            </p:cNvSpPr>
            <p:nvPr/>
          </p:nvSpPr>
          <p:spPr bwMode="auto">
            <a:xfrm>
              <a:off x="10375582" y="5580356"/>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48" name="Oval 104"/>
            <p:cNvSpPr>
              <a:spLocks noChangeArrowheads="1"/>
            </p:cNvSpPr>
            <p:nvPr/>
          </p:nvSpPr>
          <p:spPr bwMode="auto">
            <a:xfrm>
              <a:off x="10508297" y="5401941"/>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0" name="Oval 105"/>
            <p:cNvSpPr>
              <a:spLocks noChangeArrowheads="1"/>
            </p:cNvSpPr>
            <p:nvPr/>
          </p:nvSpPr>
          <p:spPr bwMode="auto">
            <a:xfrm>
              <a:off x="9842690" y="2967570"/>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1" name="Oval 107"/>
            <p:cNvSpPr>
              <a:spLocks noChangeArrowheads="1"/>
            </p:cNvSpPr>
            <p:nvPr/>
          </p:nvSpPr>
          <p:spPr bwMode="auto">
            <a:xfrm>
              <a:off x="8168925" y="3931981"/>
              <a:ext cx="174625"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2" name="Oval 109"/>
            <p:cNvSpPr>
              <a:spLocks noChangeArrowheads="1"/>
            </p:cNvSpPr>
            <p:nvPr/>
          </p:nvSpPr>
          <p:spPr bwMode="auto">
            <a:xfrm>
              <a:off x="4205287" y="5018867"/>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3" name="Oval 76"/>
            <p:cNvSpPr>
              <a:spLocks noChangeArrowheads="1"/>
            </p:cNvSpPr>
            <p:nvPr/>
          </p:nvSpPr>
          <p:spPr bwMode="auto">
            <a:xfrm>
              <a:off x="1926431" y="3044661"/>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4" name="Oval 81"/>
            <p:cNvSpPr>
              <a:spLocks noChangeArrowheads="1"/>
            </p:cNvSpPr>
            <p:nvPr/>
          </p:nvSpPr>
          <p:spPr bwMode="auto">
            <a:xfrm>
              <a:off x="2563812" y="2769553"/>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5" name="Oval 80"/>
            <p:cNvSpPr>
              <a:spLocks noChangeArrowheads="1"/>
            </p:cNvSpPr>
            <p:nvPr/>
          </p:nvSpPr>
          <p:spPr bwMode="auto">
            <a:xfrm>
              <a:off x="2600325" y="2587499"/>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6" name="Oval 77"/>
            <p:cNvSpPr>
              <a:spLocks noChangeArrowheads="1"/>
            </p:cNvSpPr>
            <p:nvPr/>
          </p:nvSpPr>
          <p:spPr bwMode="auto">
            <a:xfrm>
              <a:off x="2359025" y="3281363"/>
              <a:ext cx="176213" cy="179388"/>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7" name="Oval 85"/>
            <p:cNvSpPr>
              <a:spLocks noChangeArrowheads="1"/>
            </p:cNvSpPr>
            <p:nvPr/>
          </p:nvSpPr>
          <p:spPr bwMode="auto">
            <a:xfrm>
              <a:off x="3076575" y="2700655"/>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8" name="Oval 90"/>
            <p:cNvSpPr>
              <a:spLocks noChangeArrowheads="1"/>
            </p:cNvSpPr>
            <p:nvPr/>
          </p:nvSpPr>
          <p:spPr bwMode="auto">
            <a:xfrm>
              <a:off x="5604760" y="2317097"/>
              <a:ext cx="176213" cy="177800"/>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9" name="Oval 94"/>
            <p:cNvSpPr>
              <a:spLocks noChangeArrowheads="1"/>
            </p:cNvSpPr>
            <p:nvPr/>
          </p:nvSpPr>
          <p:spPr bwMode="auto">
            <a:xfrm>
              <a:off x="5940425" y="2379663"/>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60" name="Oval 99"/>
            <p:cNvSpPr>
              <a:spLocks noChangeArrowheads="1"/>
            </p:cNvSpPr>
            <p:nvPr/>
          </p:nvSpPr>
          <p:spPr bwMode="auto">
            <a:xfrm>
              <a:off x="9445081" y="2810190"/>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65" name="Oval 106"/>
            <p:cNvSpPr>
              <a:spLocks noChangeArrowheads="1"/>
            </p:cNvSpPr>
            <p:nvPr/>
          </p:nvSpPr>
          <p:spPr bwMode="auto">
            <a:xfrm>
              <a:off x="9742487" y="2823084"/>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1" name="Oval 86"/>
            <p:cNvSpPr>
              <a:spLocks noChangeArrowheads="1"/>
            </p:cNvSpPr>
            <p:nvPr/>
          </p:nvSpPr>
          <p:spPr bwMode="auto">
            <a:xfrm>
              <a:off x="3498532" y="2479350"/>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2" name="Oval 88"/>
            <p:cNvSpPr>
              <a:spLocks noChangeArrowheads="1"/>
            </p:cNvSpPr>
            <p:nvPr/>
          </p:nvSpPr>
          <p:spPr bwMode="auto">
            <a:xfrm>
              <a:off x="5604760" y="2648459"/>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3" name="Oval 108"/>
            <p:cNvSpPr>
              <a:spLocks noChangeArrowheads="1"/>
            </p:cNvSpPr>
            <p:nvPr/>
          </p:nvSpPr>
          <p:spPr bwMode="auto">
            <a:xfrm>
              <a:off x="5717630" y="2715454"/>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4" name="Oval 78"/>
            <p:cNvSpPr>
              <a:spLocks noChangeArrowheads="1"/>
            </p:cNvSpPr>
            <p:nvPr/>
          </p:nvSpPr>
          <p:spPr bwMode="auto">
            <a:xfrm>
              <a:off x="2474912" y="3265488"/>
              <a:ext cx="179388" cy="179388"/>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6" name="Oval 79"/>
            <p:cNvSpPr>
              <a:spLocks noChangeArrowheads="1"/>
            </p:cNvSpPr>
            <p:nvPr/>
          </p:nvSpPr>
          <p:spPr bwMode="auto">
            <a:xfrm>
              <a:off x="2189513" y="2876230"/>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8" name="Oval 84"/>
            <p:cNvSpPr>
              <a:spLocks noChangeArrowheads="1"/>
            </p:cNvSpPr>
            <p:nvPr/>
          </p:nvSpPr>
          <p:spPr bwMode="auto">
            <a:xfrm>
              <a:off x="2973807" y="3029459"/>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9" name="Oval 87"/>
            <p:cNvSpPr>
              <a:spLocks noChangeArrowheads="1"/>
            </p:cNvSpPr>
            <p:nvPr/>
          </p:nvSpPr>
          <p:spPr bwMode="auto">
            <a:xfrm>
              <a:off x="5228417" y="2287986"/>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1" name="Oval 89"/>
            <p:cNvSpPr>
              <a:spLocks noChangeArrowheads="1"/>
            </p:cNvSpPr>
            <p:nvPr/>
          </p:nvSpPr>
          <p:spPr bwMode="auto">
            <a:xfrm>
              <a:off x="5504922" y="2360295"/>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Tree>
    <p:extLst>
      <p:ext uri="{BB962C8B-B14F-4D97-AF65-F5344CB8AC3E}">
        <p14:creationId xmlns:p14="http://schemas.microsoft.com/office/powerpoint/2010/main" val="3082767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a:xfrm>
            <a:off x="1021088" y="1114697"/>
            <a:ext cx="10515600" cy="3889789"/>
          </a:xfrm>
        </p:spPr>
        <p:txBody>
          <a:bodyPr>
            <a:normAutofit/>
          </a:bodyPr>
          <a:lstStyle/>
          <a:p>
            <a:pPr marL="0" indent="0">
              <a:buNone/>
            </a:pPr>
            <a:r>
              <a:rPr lang="en-US" sz="4800" dirty="0"/>
              <a:t>…</a:t>
            </a:r>
            <a:r>
              <a:rPr lang="de-DE" sz="4800" dirty="0"/>
              <a:t>Welche CPU sieht die VM?</a:t>
            </a:r>
            <a:endParaRPr lang="en-US" sz="4800" dirty="0"/>
          </a:p>
          <a:p>
            <a:pPr marL="0" indent="0">
              <a:buNone/>
            </a:pPr>
            <a:r>
              <a:rPr lang="en-US" sz="4800" dirty="0"/>
              <a:t> </a:t>
            </a:r>
            <a:endParaRPr lang="de-DE" sz="4800" dirty="0"/>
          </a:p>
          <a:p>
            <a:pPr marL="914400" indent="-914400">
              <a:buAutoNum type="alphaLcParenR"/>
            </a:pPr>
            <a:r>
              <a:rPr lang="de-DE" sz="4000" dirty="0"/>
              <a:t>Hyper-V virtual Core</a:t>
            </a:r>
          </a:p>
          <a:p>
            <a:pPr marL="914400" indent="-914400">
              <a:buAutoNum type="alphaLcParenR"/>
            </a:pPr>
            <a:r>
              <a:rPr lang="de-DE" sz="4000" dirty="0"/>
              <a:t>die CPU des physischen Hosts</a:t>
            </a:r>
          </a:p>
          <a:p>
            <a:pPr marL="0" indent="0">
              <a:buNone/>
            </a:pPr>
            <a:endParaRPr lang="de-DE" sz="4800" dirty="0"/>
          </a:p>
        </p:txBody>
      </p:sp>
      <p:pic>
        <p:nvPicPr>
          <p:cNvPr id="6" name="Picture 5" descr="A screenshot of a cell phone&#10;&#10;Description generated with very high confidence">
            <a:extLst>
              <a:ext uri="{FF2B5EF4-FFF2-40B4-BE49-F238E27FC236}">
                <a16:creationId xmlns:a16="http://schemas.microsoft.com/office/drawing/2014/main" id="{DDFCDBD9-44CA-43F9-89E5-25A1914D1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0"/>
            <a:ext cx="10531098" cy="6858000"/>
          </a:xfrm>
          <a:prstGeom prst="rect">
            <a:avLst/>
          </a:prstGeom>
        </p:spPr>
      </p:pic>
    </p:spTree>
    <p:extLst>
      <p:ext uri="{BB962C8B-B14F-4D97-AF65-F5344CB8AC3E}">
        <p14:creationId xmlns:p14="http://schemas.microsoft.com/office/powerpoint/2010/main" val="330138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iterate type="lt">
                                    <p:tmPct val="0"/>
                                  </p:iterate>
                                  <p:childTnLst>
                                    <p:animClr clrSpc="rgb" dir="cw">
                                      <p:cBhvr override="childStyle">
                                        <p:cTn id="16" dur="500" fill="hold"/>
                                        <p:tgtEl>
                                          <p:spTgt spid="3">
                                            <p:txEl>
                                              <p:pRg st="3" end="3"/>
                                            </p:txEl>
                                          </p:spTgt>
                                        </p:tgtEl>
                                        <p:attrNameLst>
                                          <p:attrName>style.color</p:attrName>
                                        </p:attrNameLst>
                                      </p:cBhvr>
                                      <p:to>
                                        <a:srgbClr val="008000"/>
                                      </p:to>
                                    </p:animClr>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1.04167E-6 0 L -0.88502 0 " pathEditMode="relative" rAng="0" ptsTypes="AA">
                                      <p:cBhvr>
                                        <p:cTn id="20" dur="2000" fill="hold"/>
                                        <p:tgtEl>
                                          <p:spTgt spid="6"/>
                                        </p:tgtEl>
                                        <p:attrNameLst>
                                          <p:attrName>ppt_x</p:attrName>
                                          <p:attrName>ppt_y</p:attrName>
                                        </p:attrNameLst>
                                      </p:cBhvr>
                                      <p:rCtr x="-442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a:xfrm>
            <a:off x="1021088" y="1114697"/>
            <a:ext cx="10515600" cy="3889789"/>
          </a:xfrm>
        </p:spPr>
        <p:txBody>
          <a:bodyPr>
            <a:normAutofit lnSpcReduction="10000"/>
          </a:bodyPr>
          <a:lstStyle/>
          <a:p>
            <a:pPr marL="0" indent="0">
              <a:buNone/>
            </a:pPr>
            <a:r>
              <a:rPr lang="en-US" sz="4800" dirty="0"/>
              <a:t>Die Dv2 und Dv3 </a:t>
            </a:r>
            <a:r>
              <a:rPr lang="en-US" sz="4800" dirty="0" err="1"/>
              <a:t>laufen</a:t>
            </a:r>
            <a:r>
              <a:rPr lang="en-US" sz="4800" dirty="0"/>
              <a:t> </a:t>
            </a:r>
            <a:r>
              <a:rPr lang="en-US" sz="4800" dirty="0" err="1"/>
              <a:t>mit</a:t>
            </a:r>
            <a:r>
              <a:rPr lang="en-US" sz="4800" dirty="0"/>
              <a:t> </a:t>
            </a:r>
            <a:r>
              <a:rPr lang="en-US" sz="4800" dirty="0" err="1"/>
              <a:t>gleicher</a:t>
            </a:r>
            <a:r>
              <a:rPr lang="en-US" sz="4800" dirty="0"/>
              <a:t> Host CPU – </a:t>
            </a:r>
            <a:r>
              <a:rPr lang="en-US" sz="4800" dirty="0" err="1"/>
              <a:t>welche</a:t>
            </a:r>
            <a:r>
              <a:rPr lang="en-US" sz="4800" dirty="0"/>
              <a:t> VM </a:t>
            </a:r>
            <a:r>
              <a:rPr lang="en-US" sz="4800" dirty="0" err="1"/>
              <a:t>ist</a:t>
            </a:r>
            <a:r>
              <a:rPr lang="en-US" sz="4800" dirty="0"/>
              <a:t> </a:t>
            </a:r>
            <a:r>
              <a:rPr lang="en-US" sz="4800" dirty="0" err="1"/>
              <a:t>schneller</a:t>
            </a:r>
            <a:r>
              <a:rPr lang="en-US" sz="4800" dirty="0"/>
              <a:t>?</a:t>
            </a:r>
          </a:p>
          <a:p>
            <a:pPr marL="0" indent="0">
              <a:buNone/>
            </a:pPr>
            <a:r>
              <a:rPr lang="en-US" sz="4800" dirty="0"/>
              <a:t> </a:t>
            </a:r>
            <a:endParaRPr lang="de-DE" sz="4800" dirty="0"/>
          </a:p>
          <a:p>
            <a:pPr marL="914400" indent="-914400">
              <a:buFont typeface="Arial" panose="020B0604020202020204" pitchFamily="34" charset="0"/>
              <a:buAutoNum type="alphaLcParenR"/>
            </a:pPr>
            <a:r>
              <a:rPr lang="de-DE" sz="4000" dirty="0"/>
              <a:t>keine, beide sind gleich schnell</a:t>
            </a:r>
          </a:p>
          <a:p>
            <a:pPr marL="914400" indent="-914400">
              <a:buAutoNum type="alphaLcParenR"/>
            </a:pPr>
            <a:r>
              <a:rPr lang="de-DE" sz="4000" dirty="0"/>
              <a:t>eine Dv3</a:t>
            </a:r>
            <a:r>
              <a:rPr lang="de-DE" sz="4000" baseline="30000" dirty="0">
                <a:hlinkClick r:id="rId3"/>
              </a:rPr>
              <a:t>*)</a:t>
            </a:r>
            <a:endParaRPr lang="de-DE" sz="4000" baseline="30000" dirty="0"/>
          </a:p>
          <a:p>
            <a:pPr marL="914400" indent="-914400">
              <a:buAutoNum type="alphaLcParenR"/>
            </a:pPr>
            <a:r>
              <a:rPr lang="de-DE" sz="4000" dirty="0"/>
              <a:t>eine Dv2</a:t>
            </a:r>
            <a:r>
              <a:rPr lang="de-DE" sz="4000" baseline="30000" dirty="0">
                <a:hlinkClick r:id="rId4"/>
              </a:rPr>
              <a:t>*)</a:t>
            </a:r>
            <a:endParaRPr lang="de-DE" sz="4000" baseline="30000" dirty="0"/>
          </a:p>
          <a:p>
            <a:pPr marL="0" indent="0">
              <a:buNone/>
            </a:pPr>
            <a:endParaRPr lang="de-DE" sz="4800" dirty="0"/>
          </a:p>
        </p:txBody>
      </p:sp>
    </p:spTree>
    <p:extLst>
      <p:ext uri="{BB962C8B-B14F-4D97-AF65-F5344CB8AC3E}">
        <p14:creationId xmlns:p14="http://schemas.microsoft.com/office/powerpoint/2010/main" val="367671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par>
                          <p:cTn id="13" fill="hold">
                            <p:stCondLst>
                              <p:cond delay="500"/>
                            </p:stCondLst>
                            <p:childTnLst>
                              <p:par>
                                <p:cTn id="14" presetID="10" presetClass="entr" presetSubtype="0" fill="hold" nodeType="afterEffect">
                                  <p:stCondLst>
                                    <p:cond delay="0"/>
                                  </p:stCondLst>
                                  <p:iterate type="lt">
                                    <p:tmPct val="0"/>
                                  </p:iterate>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iterate type="lt">
                                    <p:tmPct val="0"/>
                                  </p:iterate>
                                  <p:childTnLst>
                                    <p:animClr clrSpc="rgb" dir="cw">
                                      <p:cBhvr override="childStyle">
                                        <p:cTn id="20" dur="500" fill="hold"/>
                                        <p:tgtEl>
                                          <p:spTgt spid="3">
                                            <p:txEl>
                                              <p:pRg st="4" end="4"/>
                                            </p:txEl>
                                          </p:spTgt>
                                        </p:tgtEl>
                                        <p:attrNameLst>
                                          <p:attrName>style.color</p:attrName>
                                        </p:attrNameLst>
                                      </p:cBhvr>
                                      <p:to>
                                        <a:srgbClr val="008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3928-163D-4176-A0F2-CB5B255356CD}"/>
              </a:ext>
            </a:extLst>
          </p:cNvPr>
          <p:cNvSpPr>
            <a:spLocks noGrp="1"/>
          </p:cNvSpPr>
          <p:nvPr>
            <p:ph type="title"/>
          </p:nvPr>
        </p:nvSpPr>
        <p:spPr/>
        <p:txBody>
          <a:bodyPr/>
          <a:lstStyle/>
          <a:p>
            <a:r>
              <a:rPr lang="de-DE" dirty="0"/>
              <a:t>Was ist eine ACU? </a:t>
            </a:r>
            <a:r>
              <a:rPr lang="de-DE" dirty="0">
                <a:hlinkClick r:id="rId3"/>
              </a:rPr>
              <a:t>*)</a:t>
            </a:r>
            <a:endParaRPr lang="de-DE" dirty="0"/>
          </a:p>
        </p:txBody>
      </p:sp>
      <p:sp>
        <p:nvSpPr>
          <p:cNvPr id="3" name="Content Placeholder 2">
            <a:extLst>
              <a:ext uri="{FF2B5EF4-FFF2-40B4-BE49-F238E27FC236}">
                <a16:creationId xmlns:a16="http://schemas.microsoft.com/office/drawing/2014/main" id="{E937D10E-789A-4BCB-8D37-8967F37CACED}"/>
              </a:ext>
            </a:extLst>
          </p:cNvPr>
          <p:cNvSpPr>
            <a:spLocks noGrp="1"/>
          </p:cNvSpPr>
          <p:nvPr>
            <p:ph idx="1"/>
          </p:nvPr>
        </p:nvSpPr>
        <p:spPr>
          <a:xfrm>
            <a:off x="1021088" y="1114697"/>
            <a:ext cx="7690426" cy="4815840"/>
          </a:xfrm>
        </p:spPr>
        <p:txBody>
          <a:bodyPr>
            <a:normAutofit lnSpcReduction="10000"/>
          </a:bodyPr>
          <a:lstStyle/>
          <a:p>
            <a:pPr marL="0" indent="0">
              <a:buNone/>
            </a:pPr>
            <a:r>
              <a:rPr lang="en-US" dirty="0"/>
              <a:t>= Azure Compute Unit </a:t>
            </a:r>
          </a:p>
          <a:p>
            <a:r>
              <a:rPr lang="en-US" dirty="0"/>
              <a:t>Use to compare compute (CPU) performance across Azure SKUs</a:t>
            </a:r>
          </a:p>
          <a:p>
            <a:r>
              <a:rPr lang="en-US" dirty="0"/>
              <a:t>How fast can a SKU run a standard benchmark. </a:t>
            </a:r>
          </a:p>
          <a:p>
            <a:r>
              <a:rPr lang="en-US" dirty="0"/>
              <a:t>Standard_A1 = 100</a:t>
            </a:r>
          </a:p>
          <a:p>
            <a:r>
              <a:rPr lang="en-US" dirty="0" err="1"/>
              <a:t>viele</a:t>
            </a:r>
            <a:r>
              <a:rPr lang="en-US" dirty="0"/>
              <a:t> SKUs </a:t>
            </a:r>
            <a:r>
              <a:rPr lang="en-US" dirty="0" err="1"/>
              <a:t>verwenden</a:t>
            </a:r>
            <a:r>
              <a:rPr lang="en-US" dirty="0"/>
              <a:t> Intel® Turbo technology to increase CPU frequency </a:t>
            </a:r>
          </a:p>
          <a:p>
            <a:r>
              <a:rPr lang="de-DE" dirty="0" err="1"/>
              <a:t>vCPU</a:t>
            </a:r>
            <a:r>
              <a:rPr lang="de-DE" dirty="0"/>
              <a:t>: Core </a:t>
            </a:r>
          </a:p>
          <a:p>
            <a:pPr lvl="1"/>
            <a:r>
              <a:rPr lang="de-DE" dirty="0"/>
              <a:t>1:1 = Host ‚nicht überbucht‘</a:t>
            </a:r>
          </a:p>
          <a:p>
            <a:pPr lvl="1"/>
            <a:r>
              <a:rPr lang="de-DE" dirty="0"/>
              <a:t>2:1 = </a:t>
            </a:r>
            <a:r>
              <a:rPr lang="de-DE" dirty="0" err="1"/>
              <a:t>hyperthreading</a:t>
            </a:r>
            <a:r>
              <a:rPr lang="de-DE" dirty="0"/>
              <a:t> auf Host aktiviert</a:t>
            </a:r>
            <a:r>
              <a:rPr lang="en-US" dirty="0"/>
              <a:t> </a:t>
            </a:r>
          </a:p>
        </p:txBody>
      </p:sp>
      <p:pic>
        <p:nvPicPr>
          <p:cNvPr id="4" name="Picture 3">
            <a:extLst>
              <a:ext uri="{FF2B5EF4-FFF2-40B4-BE49-F238E27FC236}">
                <a16:creationId xmlns:a16="http://schemas.microsoft.com/office/drawing/2014/main" id="{D4AAC109-A8FB-4167-91D1-DBDD584AD828}"/>
              </a:ext>
            </a:extLst>
          </p:cNvPr>
          <p:cNvPicPr>
            <a:picLocks noChangeAspect="1"/>
          </p:cNvPicPr>
          <p:nvPr/>
        </p:nvPicPr>
        <p:blipFill>
          <a:blip r:embed="rId4"/>
          <a:stretch>
            <a:fillRect/>
          </a:stretch>
        </p:blipFill>
        <p:spPr>
          <a:xfrm>
            <a:off x="8919003" y="940527"/>
            <a:ext cx="3375969" cy="5931069"/>
          </a:xfrm>
          <a:prstGeom prst="rect">
            <a:avLst/>
          </a:prstGeom>
        </p:spPr>
      </p:pic>
    </p:spTree>
    <p:extLst>
      <p:ext uri="{BB962C8B-B14F-4D97-AF65-F5344CB8AC3E}">
        <p14:creationId xmlns:p14="http://schemas.microsoft.com/office/powerpoint/2010/main" val="130661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269239" y="1189177"/>
            <a:ext cx="11653523" cy="581121"/>
          </a:xfrm>
        </p:spPr>
        <p:txBody>
          <a:bodyPr/>
          <a:lstStyle/>
          <a:p>
            <a:endParaRPr lang="ko-KR" altLang="en-US" dirty="0"/>
          </a:p>
        </p:txBody>
      </p:sp>
      <p:sp>
        <p:nvSpPr>
          <p:cNvPr id="3" name="제목 2"/>
          <p:cNvSpPr>
            <a:spLocks noGrp="1"/>
          </p:cNvSpPr>
          <p:nvPr>
            <p:ph type="title"/>
          </p:nvPr>
        </p:nvSpPr>
        <p:spPr/>
        <p:txBody>
          <a:bodyPr/>
          <a:lstStyle/>
          <a:p>
            <a:endParaRPr lang="ko-KR" altLang="en-US"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58" y="487"/>
            <a:ext cx="10371685" cy="6857027"/>
          </a:xfrm>
          <a:prstGeom prst="rect">
            <a:avLst/>
          </a:prstGeom>
        </p:spPr>
      </p:pic>
      <p:sp>
        <p:nvSpPr>
          <p:cNvPr id="5" name="직사각형 4"/>
          <p:cNvSpPr/>
          <p:nvPr/>
        </p:nvSpPr>
        <p:spPr>
          <a:xfrm>
            <a:off x="1734359" y="1686975"/>
            <a:ext cx="6094444" cy="452590"/>
          </a:xfrm>
          <a:prstGeom prst="rect">
            <a:avLst/>
          </a:prstGeom>
        </p:spPr>
        <p:txBody>
          <a:bodyPr>
            <a:spAutoFit/>
          </a:bodyPr>
          <a:lstStyle/>
          <a:p>
            <a:r>
              <a:rPr lang="ko-KR" altLang="en-US" sz="1176" dirty="0">
                <a:solidFill>
                  <a:schemeClr val="bg1">
                    <a:lumMod val="50000"/>
                  </a:schemeClr>
                </a:solidFill>
              </a:rPr>
              <a:t>https://blogs.technet.microsoft.com/korea_infra_guys/2015/05/14/aws-vs-azure-compute-performance-comparison/ </a:t>
            </a:r>
          </a:p>
        </p:txBody>
      </p:sp>
      <p:sp>
        <p:nvSpPr>
          <p:cNvPr id="6" name="TextBox 5"/>
          <p:cNvSpPr txBox="1"/>
          <p:nvPr/>
        </p:nvSpPr>
        <p:spPr>
          <a:xfrm>
            <a:off x="1656878" y="2488321"/>
            <a:ext cx="5668589" cy="615516"/>
          </a:xfrm>
          <a:prstGeom prst="rect">
            <a:avLst/>
          </a:prstGeom>
          <a:noFill/>
        </p:spPr>
        <p:txBody>
          <a:bodyPr wrap="none" lIns="179285" tIns="143428" rIns="179285" bIns="143428" rtlCol="0">
            <a:spAutoFit/>
          </a:bodyPr>
          <a:lstStyle/>
          <a:p>
            <a:pPr>
              <a:lnSpc>
                <a:spcPct val="90000"/>
              </a:lnSpc>
              <a:spcAft>
                <a:spcPts val="588"/>
              </a:spcAft>
            </a:pPr>
            <a:r>
              <a:rPr lang="en-US" altLang="ko-KR" sz="2353" dirty="0">
                <a:solidFill>
                  <a:schemeClr val="bg1">
                    <a:lumMod val="50000"/>
                  </a:schemeClr>
                </a:solidFill>
              </a:rPr>
              <a:t>Using GeekBench, No performace gurantee</a:t>
            </a:r>
            <a:endParaRPr lang="ko-KR" altLang="en-US" sz="2353" dirty="0">
              <a:solidFill>
                <a:schemeClr val="bg1">
                  <a:lumMod val="50000"/>
                </a:schemeClr>
              </a:solidFill>
            </a:endParaRPr>
          </a:p>
        </p:txBody>
      </p:sp>
    </p:spTree>
    <p:extLst>
      <p:ext uri="{BB962C8B-B14F-4D97-AF65-F5344CB8AC3E}">
        <p14:creationId xmlns:p14="http://schemas.microsoft.com/office/powerpoint/2010/main" val="29902369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426A-A05F-4493-BF36-C6D4E61A2397}"/>
              </a:ext>
            </a:extLst>
          </p:cNvPr>
          <p:cNvSpPr>
            <a:spLocks noGrp="1"/>
          </p:cNvSpPr>
          <p:nvPr>
            <p:ph type="title"/>
          </p:nvPr>
        </p:nvSpPr>
        <p:spPr/>
        <p:txBody>
          <a:bodyPr/>
          <a:lstStyle/>
          <a:p>
            <a:r>
              <a:rPr lang="de-DE" dirty="0"/>
              <a:t>VM Typen à la Carte,…</a:t>
            </a:r>
            <a:r>
              <a:rPr lang="de-DE" dirty="0">
                <a:hlinkClick r:id="rId2"/>
              </a:rPr>
              <a:t>*)</a:t>
            </a:r>
            <a:endParaRPr lang="de-DE" dirty="0"/>
          </a:p>
        </p:txBody>
      </p:sp>
      <p:sp>
        <p:nvSpPr>
          <p:cNvPr id="3" name="Content Placeholder 2">
            <a:extLst>
              <a:ext uri="{FF2B5EF4-FFF2-40B4-BE49-F238E27FC236}">
                <a16:creationId xmlns:a16="http://schemas.microsoft.com/office/drawing/2014/main" id="{77373786-E32D-40D7-B2D1-DA027F664DFB}"/>
              </a:ext>
            </a:extLst>
          </p:cNvPr>
          <p:cNvSpPr>
            <a:spLocks noGrp="1"/>
          </p:cNvSpPr>
          <p:nvPr>
            <p:ph idx="1"/>
          </p:nvPr>
        </p:nvSpPr>
        <p:spPr/>
        <p:txBody>
          <a:bodyPr>
            <a:normAutofit/>
          </a:bodyPr>
          <a:lstStyle/>
          <a:p>
            <a:r>
              <a:rPr lang="en-US" dirty="0"/>
              <a:t>General purpose (</a:t>
            </a:r>
            <a:r>
              <a:rPr lang="en-US" dirty="0" err="1"/>
              <a:t>typen</a:t>
            </a:r>
            <a:r>
              <a:rPr lang="en-US" dirty="0"/>
              <a:t> A,D)</a:t>
            </a:r>
          </a:p>
          <a:p>
            <a:pPr lvl="1"/>
            <a:r>
              <a:rPr lang="en-US" dirty="0"/>
              <a:t>B-series burstable VMs are ideal for workloads that do not need the full performance of the CPU continuously</a:t>
            </a:r>
          </a:p>
          <a:p>
            <a:r>
              <a:rPr lang="en-US" dirty="0"/>
              <a:t>Compute optimized (F)</a:t>
            </a:r>
          </a:p>
          <a:p>
            <a:r>
              <a:rPr lang="en-US" dirty="0"/>
              <a:t>Memory optimized (M,D,E)</a:t>
            </a:r>
          </a:p>
          <a:p>
            <a:r>
              <a:rPr lang="en-US" dirty="0"/>
              <a:t>Storage optimized (L)</a:t>
            </a:r>
          </a:p>
          <a:p>
            <a:r>
              <a:rPr lang="en-US" dirty="0"/>
              <a:t>GPU  (N)</a:t>
            </a:r>
          </a:p>
          <a:p>
            <a:pPr lvl="1"/>
            <a:r>
              <a:rPr lang="en-US" dirty="0"/>
              <a:t>NC-series VMs are powered by the </a:t>
            </a:r>
            <a:r>
              <a:rPr lang="en-US" u="sng" dirty="0">
                <a:hlinkClick r:id="rId3"/>
              </a:rPr>
              <a:t>NVIDIA Tesla K80</a:t>
            </a:r>
            <a:r>
              <a:rPr lang="en-US" dirty="0"/>
              <a:t> card.</a:t>
            </a:r>
          </a:p>
          <a:p>
            <a:r>
              <a:rPr lang="en-US" dirty="0"/>
              <a:t>High performance compute (H,A)</a:t>
            </a:r>
          </a:p>
          <a:p>
            <a:endParaRPr lang="en-US" dirty="0"/>
          </a:p>
        </p:txBody>
      </p:sp>
    </p:spTree>
    <p:extLst>
      <p:ext uri="{BB962C8B-B14F-4D97-AF65-F5344CB8AC3E}">
        <p14:creationId xmlns:p14="http://schemas.microsoft.com/office/powerpoint/2010/main" val="1168730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9FCE-7E9E-4DD8-8C04-15E7832A1907}"/>
              </a:ext>
            </a:extLst>
          </p:cNvPr>
          <p:cNvSpPr>
            <a:spLocks noGrp="1"/>
          </p:cNvSpPr>
          <p:nvPr>
            <p:ph type="title"/>
          </p:nvPr>
        </p:nvSpPr>
        <p:spPr/>
        <p:txBody>
          <a:bodyPr/>
          <a:lstStyle/>
          <a:p>
            <a:r>
              <a:rPr lang="de-DE" dirty="0"/>
              <a:t>VM Typen à la Carte,…</a:t>
            </a:r>
            <a:r>
              <a:rPr lang="de-DE" dirty="0">
                <a:hlinkClick r:id="rId3"/>
              </a:rPr>
              <a:t>*)</a:t>
            </a:r>
            <a:endParaRPr lang="de-DE" dirty="0"/>
          </a:p>
        </p:txBody>
      </p:sp>
      <p:pic>
        <p:nvPicPr>
          <p:cNvPr id="4" name="Picture 3">
            <a:extLst>
              <a:ext uri="{FF2B5EF4-FFF2-40B4-BE49-F238E27FC236}">
                <a16:creationId xmlns:a16="http://schemas.microsoft.com/office/drawing/2014/main" id="{27C8BC76-BC5D-4CCE-8E85-4C3E4AB76232}"/>
              </a:ext>
            </a:extLst>
          </p:cNvPr>
          <p:cNvPicPr>
            <a:picLocks noChangeAspect="1"/>
          </p:cNvPicPr>
          <p:nvPr/>
        </p:nvPicPr>
        <p:blipFill>
          <a:blip r:embed="rId4"/>
          <a:stretch>
            <a:fillRect/>
          </a:stretch>
        </p:blipFill>
        <p:spPr>
          <a:xfrm>
            <a:off x="800100" y="1062037"/>
            <a:ext cx="11091970" cy="5029844"/>
          </a:xfrm>
          <a:prstGeom prst="rect">
            <a:avLst/>
          </a:prstGeom>
        </p:spPr>
      </p:pic>
    </p:spTree>
    <p:extLst>
      <p:ext uri="{BB962C8B-B14F-4D97-AF65-F5344CB8AC3E}">
        <p14:creationId xmlns:p14="http://schemas.microsoft.com/office/powerpoint/2010/main" val="326928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a:xfrm>
            <a:off x="1021088" y="1114697"/>
            <a:ext cx="10515600" cy="3889789"/>
          </a:xfrm>
        </p:spPr>
        <p:txBody>
          <a:bodyPr>
            <a:normAutofit fontScale="92500" lnSpcReduction="10000"/>
          </a:bodyPr>
          <a:lstStyle/>
          <a:p>
            <a:pPr marL="0" indent="0">
              <a:buNone/>
            </a:pPr>
            <a:r>
              <a:rPr lang="de-DE" sz="4800" dirty="0"/>
              <a:t>Was ist der Unterschied zwischen </a:t>
            </a:r>
            <a:r>
              <a:rPr lang="de-DE" sz="4800" i="1" dirty="0"/>
              <a:t>–</a:t>
            </a:r>
            <a:r>
              <a:rPr lang="de-DE" sz="4800" i="1" dirty="0">
                <a:solidFill>
                  <a:srgbClr val="FF0000"/>
                </a:solidFill>
              </a:rPr>
              <a:t>S</a:t>
            </a:r>
            <a:r>
              <a:rPr lang="de-DE" sz="4800" i="1" dirty="0"/>
              <a:t> </a:t>
            </a:r>
            <a:r>
              <a:rPr lang="de-DE" sz="4800" dirty="0"/>
              <a:t>und nicht </a:t>
            </a:r>
            <a:r>
              <a:rPr lang="de-DE" sz="4800" i="1" dirty="0"/>
              <a:t>–S </a:t>
            </a:r>
            <a:r>
              <a:rPr lang="de-DE" sz="4800" dirty="0"/>
              <a:t>Virtuelle Maschinen? </a:t>
            </a:r>
            <a:r>
              <a:rPr lang="de-DE" sz="4300" dirty="0"/>
              <a:t>(z.B. D</a:t>
            </a:r>
            <a:r>
              <a:rPr lang="de-DE" sz="4300" dirty="0">
                <a:solidFill>
                  <a:srgbClr val="FF0000"/>
                </a:solidFill>
              </a:rPr>
              <a:t>S</a:t>
            </a:r>
            <a:r>
              <a:rPr lang="de-DE" sz="4300" dirty="0"/>
              <a:t>2v2 vs. D2v2)</a:t>
            </a:r>
          </a:p>
          <a:p>
            <a:pPr marL="914400" indent="-914400">
              <a:buAutoNum type="alphaLcParenR"/>
            </a:pPr>
            <a:r>
              <a:rPr lang="de-DE" sz="4000" dirty="0"/>
              <a:t>S für slow – </a:t>
            </a:r>
            <a:r>
              <a:rPr lang="de-DE" sz="3000" dirty="0"/>
              <a:t>ältere Host CPU – VM langsamer – daher billiger</a:t>
            </a:r>
          </a:p>
          <a:p>
            <a:pPr marL="914400" indent="-914400">
              <a:buAutoNum type="alphaLcParenR"/>
            </a:pPr>
            <a:r>
              <a:rPr lang="de-DE" sz="4000" dirty="0"/>
              <a:t>S für Standard Storage – </a:t>
            </a:r>
            <a:r>
              <a:rPr lang="de-DE" sz="3000" dirty="0"/>
              <a:t>HDD basierende </a:t>
            </a:r>
            <a:r>
              <a:rPr lang="de-DE" sz="3000" dirty="0" err="1"/>
              <a:t>vDisk</a:t>
            </a:r>
            <a:endParaRPr lang="de-DE" sz="3000" dirty="0"/>
          </a:p>
          <a:p>
            <a:pPr marL="914400" indent="-914400">
              <a:buAutoNum type="alphaLcParenR"/>
            </a:pPr>
            <a:r>
              <a:rPr lang="de-DE" sz="4000" dirty="0"/>
              <a:t>S für Premium Storage – </a:t>
            </a:r>
            <a:r>
              <a:rPr lang="de-DE" sz="3000" dirty="0"/>
              <a:t>SSD basierend </a:t>
            </a:r>
            <a:r>
              <a:rPr lang="de-DE" sz="3000" dirty="0" err="1"/>
              <a:t>vDisk</a:t>
            </a:r>
            <a:endParaRPr lang="de-DE" sz="4000" dirty="0"/>
          </a:p>
          <a:p>
            <a:pPr marL="0" indent="0">
              <a:buNone/>
            </a:pPr>
            <a:endParaRPr lang="de-DE" sz="4800" dirty="0"/>
          </a:p>
        </p:txBody>
      </p:sp>
    </p:spTree>
    <p:extLst>
      <p:ext uri="{BB962C8B-B14F-4D97-AF65-F5344CB8AC3E}">
        <p14:creationId xmlns:p14="http://schemas.microsoft.com/office/powerpoint/2010/main" val="172289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500" fill="hold"/>
                                        <p:tgtEl>
                                          <p:spTgt spid="3">
                                            <p:txEl>
                                              <p:pRg st="3" end="3"/>
                                            </p:txEl>
                                          </p:spTgt>
                                        </p:tgtEl>
                                        <p:attrNameLst>
                                          <p:attrName>style.color</p:attrName>
                                        </p:attrNameLst>
                                      </p:cBhvr>
                                      <p:to>
                                        <a:srgbClr val="00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E879-A866-487D-AB6B-6A053E046E51}"/>
              </a:ext>
            </a:extLst>
          </p:cNvPr>
          <p:cNvSpPr>
            <a:spLocks noGrp="1"/>
          </p:cNvSpPr>
          <p:nvPr>
            <p:ph type="title"/>
          </p:nvPr>
        </p:nvSpPr>
        <p:spPr/>
        <p:txBody>
          <a:bodyPr/>
          <a:lstStyle/>
          <a:p>
            <a:r>
              <a:rPr lang="en-US" dirty="0"/>
              <a:t>ACUs </a:t>
            </a:r>
            <a:r>
              <a:rPr lang="en-US" dirty="0" err="1"/>
              <a:t>ist</a:t>
            </a:r>
            <a:r>
              <a:rPr lang="en-US" dirty="0"/>
              <a:t> </a:t>
            </a:r>
            <a:r>
              <a:rPr lang="en-US" dirty="0" err="1"/>
              <a:t>eine</a:t>
            </a:r>
            <a:r>
              <a:rPr lang="en-US" dirty="0"/>
              <a:t> </a:t>
            </a:r>
            <a:r>
              <a:rPr lang="en-US" dirty="0" err="1"/>
              <a:t>Sache</a:t>
            </a:r>
            <a:r>
              <a:rPr lang="en-US" dirty="0"/>
              <a:t>,…</a:t>
            </a:r>
            <a:r>
              <a:rPr lang="en-US" dirty="0">
                <a:hlinkClick r:id="rId2"/>
              </a:rPr>
              <a:t>*)</a:t>
            </a:r>
            <a:endParaRPr lang="de-DE" dirty="0"/>
          </a:p>
        </p:txBody>
      </p:sp>
      <p:sp>
        <p:nvSpPr>
          <p:cNvPr id="3" name="Content Placeholder 2">
            <a:extLst>
              <a:ext uri="{FF2B5EF4-FFF2-40B4-BE49-F238E27FC236}">
                <a16:creationId xmlns:a16="http://schemas.microsoft.com/office/drawing/2014/main" id="{6EBE4B8D-6F01-4C3A-AE39-741FB6E67AE2}"/>
              </a:ext>
            </a:extLst>
          </p:cNvPr>
          <p:cNvSpPr>
            <a:spLocks noGrp="1"/>
          </p:cNvSpPr>
          <p:nvPr>
            <p:ph idx="1"/>
          </p:nvPr>
        </p:nvSpPr>
        <p:spPr/>
        <p:txBody>
          <a:bodyPr/>
          <a:lstStyle/>
          <a:p>
            <a:r>
              <a:rPr lang="de-DE" dirty="0"/>
              <a:t>Was kostet was?</a:t>
            </a:r>
          </a:p>
          <a:p>
            <a:r>
              <a:rPr lang="de-DE" dirty="0"/>
              <a:t>Wie viele Daten Disks bekomme ich dran?</a:t>
            </a:r>
          </a:p>
          <a:p>
            <a:pPr lvl="1"/>
            <a:r>
              <a:rPr lang="de-DE" dirty="0"/>
              <a:t>-&gt; IOPS</a:t>
            </a:r>
          </a:p>
          <a:p>
            <a:r>
              <a:rPr lang="de-DE" dirty="0"/>
              <a:t>Wieviel Netzwerk-Bandbreite bekomme ich?</a:t>
            </a:r>
          </a:p>
          <a:p>
            <a:r>
              <a:rPr lang="de-DE" dirty="0"/>
              <a:t>Spezielle HW:</a:t>
            </a:r>
          </a:p>
          <a:p>
            <a:pPr lvl="1"/>
            <a:r>
              <a:rPr lang="de-DE" dirty="0"/>
              <a:t>RDMA</a:t>
            </a:r>
          </a:p>
          <a:p>
            <a:pPr lvl="1"/>
            <a:r>
              <a:rPr lang="de-DE" dirty="0"/>
              <a:t>GPU</a:t>
            </a:r>
          </a:p>
          <a:p>
            <a:pPr marL="0" indent="0">
              <a:buNone/>
            </a:pPr>
            <a:r>
              <a:rPr lang="de-DE" dirty="0"/>
              <a:t>-------------</a:t>
            </a:r>
          </a:p>
          <a:p>
            <a:pPr marL="0" indent="0">
              <a:buNone/>
            </a:pPr>
            <a:r>
              <a:rPr lang="de-DE" b="1" dirty="0"/>
              <a:t>keine Panik! -&gt; man kann </a:t>
            </a:r>
            <a:r>
              <a:rPr lang="de-DE" b="1" dirty="0" err="1"/>
              <a:t>re-Sizen</a:t>
            </a:r>
            <a:endParaRPr lang="de-DE" b="1" dirty="0"/>
          </a:p>
        </p:txBody>
      </p:sp>
    </p:spTree>
    <p:extLst>
      <p:ext uri="{BB962C8B-B14F-4D97-AF65-F5344CB8AC3E}">
        <p14:creationId xmlns:p14="http://schemas.microsoft.com/office/powerpoint/2010/main" val="28075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a:xfrm>
            <a:off x="1021088" y="1114697"/>
            <a:ext cx="10515600" cy="4470557"/>
          </a:xfrm>
        </p:spPr>
        <p:txBody>
          <a:bodyPr>
            <a:normAutofit fontScale="85000" lnSpcReduction="20000"/>
          </a:bodyPr>
          <a:lstStyle/>
          <a:p>
            <a:pPr marL="0" indent="0">
              <a:buNone/>
            </a:pPr>
            <a:r>
              <a:rPr lang="en-US" sz="4800" dirty="0"/>
              <a:t>…</a:t>
            </a:r>
            <a:r>
              <a:rPr lang="de-DE" sz="4800" dirty="0"/>
              <a:t>alle Azure VMs haben mindestens…?</a:t>
            </a:r>
            <a:endParaRPr lang="en-US" sz="4800" dirty="0"/>
          </a:p>
          <a:p>
            <a:pPr marL="0" indent="0">
              <a:buNone/>
            </a:pPr>
            <a:r>
              <a:rPr lang="en-US" sz="4800" dirty="0"/>
              <a:t> </a:t>
            </a:r>
            <a:endParaRPr lang="de-DE" sz="4800" dirty="0"/>
          </a:p>
          <a:p>
            <a:pPr marL="914400" indent="-914400">
              <a:buAutoNum type="alphaLcParenR"/>
            </a:pPr>
            <a:r>
              <a:rPr lang="de-DE" sz="4000" dirty="0"/>
              <a:t>1   </a:t>
            </a:r>
          </a:p>
          <a:p>
            <a:pPr marL="914400" indent="-914400">
              <a:buAutoNum type="alphaLcParenR"/>
            </a:pPr>
            <a:r>
              <a:rPr lang="de-DE" sz="4000" dirty="0"/>
              <a:t>2   </a:t>
            </a:r>
          </a:p>
          <a:p>
            <a:pPr marL="914400" indent="-914400">
              <a:buAutoNum type="alphaLcParenR"/>
            </a:pPr>
            <a:r>
              <a:rPr lang="de-DE" sz="4000" dirty="0"/>
              <a:t>3</a:t>
            </a:r>
          </a:p>
          <a:p>
            <a:pPr marL="914400" indent="-914400">
              <a:buAutoNum type="alphaLcParenR"/>
            </a:pPr>
            <a:endParaRPr lang="de-DE" sz="4000" dirty="0"/>
          </a:p>
          <a:p>
            <a:pPr marL="0" indent="0">
              <a:buNone/>
            </a:pPr>
            <a:r>
              <a:rPr lang="de-DE" sz="4000" dirty="0"/>
              <a:t>..virtuelle Hard Disk(s).</a:t>
            </a:r>
          </a:p>
          <a:p>
            <a:pPr marL="0" indent="0">
              <a:buNone/>
            </a:pPr>
            <a:endParaRPr lang="de-DE" sz="4000" dirty="0"/>
          </a:p>
          <a:p>
            <a:pPr marL="0" indent="0">
              <a:buNone/>
            </a:pPr>
            <a:r>
              <a:rPr lang="de-DE" sz="3100" dirty="0"/>
              <a:t>BTW: das sind </a:t>
            </a:r>
            <a:r>
              <a:rPr lang="de-DE" sz="3100" dirty="0" err="1"/>
              <a:t>fixed</a:t>
            </a:r>
            <a:r>
              <a:rPr lang="de-DE" sz="3100" dirty="0"/>
              <a:t> </a:t>
            </a:r>
            <a:r>
              <a:rPr lang="de-DE" sz="3100" dirty="0" err="1"/>
              <a:t>size</a:t>
            </a:r>
            <a:r>
              <a:rPr lang="de-DE" sz="3100" dirty="0"/>
              <a:t> .</a:t>
            </a:r>
            <a:r>
              <a:rPr lang="de-DE" sz="3100" dirty="0" err="1"/>
              <a:t>vhd</a:t>
            </a:r>
            <a:r>
              <a:rPr lang="de-DE" sz="3100" dirty="0"/>
              <a:t> Dateien. </a:t>
            </a:r>
            <a:r>
              <a:rPr lang="de-DE" sz="3100" dirty="0">
                <a:hlinkClick r:id="rId3"/>
              </a:rPr>
              <a:t>*)</a:t>
            </a:r>
            <a:endParaRPr lang="de-DE" sz="3100" dirty="0"/>
          </a:p>
          <a:p>
            <a:pPr marL="0" indent="0">
              <a:buNone/>
            </a:pPr>
            <a:endParaRPr lang="de-DE" sz="4800" dirty="0"/>
          </a:p>
        </p:txBody>
      </p:sp>
    </p:spTree>
    <p:extLst>
      <p:ext uri="{BB962C8B-B14F-4D97-AF65-F5344CB8AC3E}">
        <p14:creationId xmlns:p14="http://schemas.microsoft.com/office/powerpoint/2010/main" val="419475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iterate type="lt">
                                    <p:tmPct val="0"/>
                                  </p:iterate>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grpId="0" nodeType="clickEffect">
                                  <p:stCondLst>
                                    <p:cond delay="0"/>
                                  </p:stCondLst>
                                  <p:childTnLst>
                                    <p:animClr clrSpc="rgb" dir="cw">
                                      <p:cBhvr override="childStyle">
                                        <p:cTn id="19" dur="500" fill="hold"/>
                                        <p:tgtEl>
                                          <p:spTgt spid="3">
                                            <p:txEl>
                                              <p:pRg st="3" end="3"/>
                                            </p:txEl>
                                          </p:spTgt>
                                        </p:tgtEl>
                                        <p:attrNameLst>
                                          <p:attrName>style.color</p:attrName>
                                        </p:attrNameLst>
                                      </p:cBhvr>
                                      <p:to>
                                        <a:srgbClr val="009900"/>
                                      </p:to>
                                    </p:animClr>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machine storage architecture</a:t>
            </a:r>
          </a:p>
        </p:txBody>
      </p:sp>
      <p:sp>
        <p:nvSpPr>
          <p:cNvPr id="4" name="Rectangle 3"/>
          <p:cNvSpPr/>
          <p:nvPr/>
        </p:nvSpPr>
        <p:spPr bwMode="auto">
          <a:xfrm>
            <a:off x="810722" y="1300036"/>
            <a:ext cx="10594243" cy="933644"/>
          </a:xfrm>
          <a:prstGeom prst="rect">
            <a:avLst/>
          </a:prstGeom>
          <a:solidFill>
            <a:srgbClr val="0072C6"/>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rgbClr val="FFFFFF"/>
                </a:solidFill>
                <a:latin typeface="Segoe UI Light"/>
              </a:rPr>
              <a:t>Azure virtual machine</a:t>
            </a:r>
          </a:p>
        </p:txBody>
      </p:sp>
      <p:sp>
        <p:nvSpPr>
          <p:cNvPr id="5" name="Rectangle 4"/>
          <p:cNvSpPr/>
          <p:nvPr/>
        </p:nvSpPr>
        <p:spPr bwMode="auto">
          <a:xfrm>
            <a:off x="820517" y="2293558"/>
            <a:ext cx="2576171" cy="68524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C:\</a:t>
            </a:r>
          </a:p>
          <a:p>
            <a:pPr algn="ctr" defTabSz="685626" fontAlgn="base">
              <a:spcBef>
                <a:spcPct val="0"/>
              </a:spcBef>
              <a:spcAft>
                <a:spcPct val="0"/>
              </a:spcAft>
            </a:pPr>
            <a:r>
              <a:rPr lang="en-US" sz="1961" dirty="0">
                <a:solidFill>
                  <a:srgbClr val="FFFFFF"/>
                </a:solidFill>
                <a:latin typeface="Segoe UI Light"/>
              </a:rPr>
              <a:t>OS Disk (127 GB)</a:t>
            </a:r>
          </a:p>
        </p:txBody>
      </p:sp>
      <p:sp>
        <p:nvSpPr>
          <p:cNvPr id="7" name="Rectangle 6"/>
          <p:cNvSpPr/>
          <p:nvPr/>
        </p:nvSpPr>
        <p:spPr bwMode="auto">
          <a:xfrm>
            <a:off x="6154658" y="2293556"/>
            <a:ext cx="2576171" cy="1350031"/>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E:\, F:\, etc.</a:t>
            </a:r>
          </a:p>
          <a:p>
            <a:pPr algn="ctr" defTabSz="685626" fontAlgn="base">
              <a:spcBef>
                <a:spcPct val="0"/>
              </a:spcBef>
              <a:spcAft>
                <a:spcPct val="0"/>
              </a:spcAft>
            </a:pPr>
            <a:r>
              <a:rPr lang="en-US" sz="1961" dirty="0">
                <a:solidFill>
                  <a:srgbClr val="FFFFFF"/>
                </a:solidFill>
                <a:latin typeface="Segoe UI Light"/>
              </a:rPr>
              <a:t>Data disks (1 TB)</a:t>
            </a:r>
          </a:p>
          <a:p>
            <a:pPr algn="ctr" defTabSz="685626" fontAlgn="base">
              <a:spcBef>
                <a:spcPct val="0"/>
              </a:spcBef>
              <a:spcAft>
                <a:spcPct val="0"/>
              </a:spcAft>
            </a:pPr>
            <a:r>
              <a:rPr lang="en-US" sz="1961" dirty="0">
                <a:solidFill>
                  <a:srgbClr val="FFFFFF"/>
                </a:solidFill>
                <a:latin typeface="Segoe UI Light"/>
              </a:rPr>
              <a:t>Up to 64 disks</a:t>
            </a:r>
          </a:p>
        </p:txBody>
      </p:sp>
      <p:sp>
        <p:nvSpPr>
          <p:cNvPr id="12" name="Rectangle 11"/>
          <p:cNvSpPr/>
          <p:nvPr/>
        </p:nvSpPr>
        <p:spPr bwMode="auto">
          <a:xfrm>
            <a:off x="3494652" y="2298904"/>
            <a:ext cx="2576171" cy="134468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ysClr val="windowText" lastClr="000000"/>
                </a:solidFill>
                <a:latin typeface="Segoe UI Light"/>
              </a:rPr>
              <a:t>D:\</a:t>
            </a:r>
          </a:p>
          <a:p>
            <a:pPr algn="ctr" defTabSz="685626" fontAlgn="base">
              <a:spcBef>
                <a:spcPct val="0"/>
              </a:spcBef>
              <a:spcAft>
                <a:spcPct val="0"/>
              </a:spcAft>
            </a:pPr>
            <a:r>
              <a:rPr lang="en-US" sz="1961" dirty="0">
                <a:solidFill>
                  <a:sysClr val="windowText" lastClr="000000"/>
                </a:solidFill>
                <a:latin typeface="Segoe UI Light"/>
              </a:rPr>
              <a:t>Temporary disk</a:t>
            </a:r>
          </a:p>
          <a:p>
            <a:pPr algn="ctr" defTabSz="685626" fontAlgn="base">
              <a:spcBef>
                <a:spcPct val="0"/>
              </a:spcBef>
              <a:spcAft>
                <a:spcPct val="0"/>
              </a:spcAft>
            </a:pPr>
            <a:r>
              <a:rPr lang="en-US" sz="1961" dirty="0">
                <a:solidFill>
                  <a:sysClr val="windowText" lastClr="000000"/>
                </a:solidFill>
                <a:latin typeface="Segoe UI Light"/>
              </a:rPr>
              <a:t>(Contents can be lost)</a:t>
            </a:r>
          </a:p>
        </p:txBody>
      </p:sp>
      <p:sp>
        <p:nvSpPr>
          <p:cNvPr id="13" name="Rectangle 12"/>
          <p:cNvSpPr/>
          <p:nvPr/>
        </p:nvSpPr>
        <p:spPr bwMode="auto">
          <a:xfrm>
            <a:off x="820517" y="3055834"/>
            <a:ext cx="2595641" cy="587753"/>
          </a:xfrm>
          <a:prstGeom prst="rect">
            <a:avLst/>
          </a:prstGeom>
          <a:solidFill>
            <a:srgbClr val="D2D2D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6" tIns="34292" rIns="68586" bIns="34292" numCol="1" rtlCol="0" anchor="ctr" anchorCtr="0" compatLnSpc="1">
            <a:prstTxWarp prst="textNoShape">
              <a:avLst/>
            </a:prstTxWarp>
          </a:bodyPr>
          <a:lstStyle/>
          <a:p>
            <a:pPr algn="ctr" defTabSz="685626"/>
            <a:r>
              <a:rPr lang="en-US" sz="2353" i="1" dirty="0">
                <a:solidFill>
                  <a:sysClr val="windowText" lastClr="000000"/>
                </a:solidFill>
                <a:latin typeface="Segoe UI Light"/>
                <a:ea typeface="Segoe UI" pitchFamily="34" charset="0"/>
                <a:cs typeface="Segoe UI" pitchFamily="34" charset="0"/>
              </a:rPr>
              <a:t>Disk cache</a:t>
            </a:r>
          </a:p>
        </p:txBody>
      </p:sp>
      <p:sp>
        <p:nvSpPr>
          <p:cNvPr id="10" name="Can 9"/>
          <p:cNvSpPr/>
          <p:nvPr/>
        </p:nvSpPr>
        <p:spPr bwMode="auto">
          <a:xfrm>
            <a:off x="7101436" y="4400127"/>
            <a:ext cx="2250057" cy="2201388"/>
          </a:xfrm>
          <a:prstGeom prst="can">
            <a:avLst/>
          </a:prstGeom>
          <a:solidFill>
            <a:srgbClr val="DC3C00"/>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Blob</a:t>
            </a:r>
          </a:p>
        </p:txBody>
      </p:sp>
      <p:cxnSp>
        <p:nvCxnSpPr>
          <p:cNvPr id="9" name="Straight Arrow Connector 8"/>
          <p:cNvCxnSpPr/>
          <p:nvPr/>
        </p:nvCxnSpPr>
        <p:spPr>
          <a:xfrm>
            <a:off x="7425623" y="3648256"/>
            <a:ext cx="783721" cy="1251322"/>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0" idx="2"/>
          </p:cNvCxnSpPr>
          <p:nvPr/>
        </p:nvCxnSpPr>
        <p:spPr>
          <a:xfrm>
            <a:off x="2118338" y="3643587"/>
            <a:ext cx="4983098" cy="185723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174183"/>
      </p:ext>
    </p:extLst>
  </p:cSld>
  <p:clrMapOvr>
    <a:masterClrMapping/>
  </p:clrMapOvr>
  <p:transition advTm="80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road&#10;&#10;Description generated with high confidence">
            <a:extLst>
              <a:ext uri="{FF2B5EF4-FFF2-40B4-BE49-F238E27FC236}">
                <a16:creationId xmlns:a16="http://schemas.microsoft.com/office/drawing/2014/main" id="{1F0B94C9-3F54-4B6F-8E91-9FAA547C6D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87"/>
            <a:ext cx="12192001" cy="6857027"/>
          </a:xfrm>
          <a:prstGeom prst="rect">
            <a:avLst/>
          </a:prstGeom>
        </p:spPr>
      </p:pic>
    </p:spTree>
    <p:extLst>
      <p:ext uri="{BB962C8B-B14F-4D97-AF65-F5344CB8AC3E}">
        <p14:creationId xmlns:p14="http://schemas.microsoft.com/office/powerpoint/2010/main" val="265463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4D-01A0-447B-A509-4B06005FBA8A}"/>
              </a:ext>
            </a:extLst>
          </p:cNvPr>
          <p:cNvSpPr>
            <a:spLocks noGrp="1"/>
          </p:cNvSpPr>
          <p:nvPr>
            <p:ph type="title"/>
          </p:nvPr>
        </p:nvSpPr>
        <p:spPr/>
        <p:txBody>
          <a:bodyPr/>
          <a:lstStyle/>
          <a:p>
            <a:endParaRPr lang="de-DE" dirty="0"/>
          </a:p>
        </p:txBody>
      </p:sp>
      <p:sp>
        <p:nvSpPr>
          <p:cNvPr id="7" name="Text Placeholder 6"/>
          <p:cNvSpPr>
            <a:spLocks noGrp="1"/>
          </p:cNvSpPr>
          <p:nvPr>
            <p:ph idx="1"/>
          </p:nvPr>
        </p:nvSpPr>
        <p:spPr>
          <a:xfrm>
            <a:off x="1021088" y="2796363"/>
            <a:ext cx="10515600" cy="2666342"/>
          </a:xfrm>
        </p:spPr>
        <p:txBody>
          <a:bodyPr>
            <a:normAutofit/>
          </a:bodyPr>
          <a:lstStyle/>
          <a:p>
            <a:pPr marL="0" indent="0">
              <a:buNone/>
            </a:pPr>
            <a:r>
              <a:rPr lang="de-DE" sz="4000" dirty="0"/>
              <a:t>Welche Platte nehme ich denn nun?</a:t>
            </a:r>
            <a:endParaRPr lang="en-US" sz="4000" dirty="0"/>
          </a:p>
        </p:txBody>
      </p:sp>
    </p:spTree>
    <p:extLst>
      <p:ext uri="{BB962C8B-B14F-4D97-AF65-F5344CB8AC3E}">
        <p14:creationId xmlns:p14="http://schemas.microsoft.com/office/powerpoint/2010/main" val="26079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5589-30B6-4FD2-BC98-D1005BA97E85}"/>
              </a:ext>
            </a:extLst>
          </p:cNvPr>
          <p:cNvSpPr>
            <a:spLocks noGrp="1"/>
          </p:cNvSpPr>
          <p:nvPr>
            <p:ph type="title"/>
          </p:nvPr>
        </p:nvSpPr>
        <p:spPr/>
        <p:txBody>
          <a:bodyPr>
            <a:normAutofit/>
          </a:bodyPr>
          <a:lstStyle/>
          <a:p>
            <a:r>
              <a:rPr lang="de-DE" dirty="0"/>
              <a:t>Azure Storage </a:t>
            </a:r>
            <a:r>
              <a:rPr lang="de-DE" dirty="0" err="1"/>
              <a:t>services</a:t>
            </a:r>
            <a:r>
              <a:rPr lang="de-DE" dirty="0"/>
              <a:t> </a:t>
            </a:r>
            <a:r>
              <a:rPr lang="de-DE" dirty="0">
                <a:hlinkClick r:id="rId2"/>
              </a:rPr>
              <a:t>*)</a:t>
            </a:r>
            <a:endParaRPr lang="de-DE" dirty="0"/>
          </a:p>
        </p:txBody>
      </p:sp>
      <p:sp>
        <p:nvSpPr>
          <p:cNvPr id="13" name="Oval 12">
            <a:extLst>
              <a:ext uri="{FF2B5EF4-FFF2-40B4-BE49-F238E27FC236}">
                <a16:creationId xmlns:a16="http://schemas.microsoft.com/office/drawing/2014/main" id="{84BE60F4-7E19-474D-AB21-C119C34F5E58}"/>
              </a:ext>
            </a:extLst>
          </p:cNvPr>
          <p:cNvSpPr/>
          <p:nvPr/>
        </p:nvSpPr>
        <p:spPr>
          <a:xfrm>
            <a:off x="6375863" y="976135"/>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F8347C35-4B2C-494F-AD96-81FCE15094D6}"/>
              </a:ext>
            </a:extLst>
          </p:cNvPr>
          <p:cNvSpPr/>
          <p:nvPr/>
        </p:nvSpPr>
        <p:spPr>
          <a:xfrm>
            <a:off x="7154263" y="995642"/>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b="0" i="0" u="none" kern="1200" dirty="0"/>
              <a:t>Azure Storage </a:t>
            </a:r>
            <a:r>
              <a:rPr lang="de-DE" sz="1500" b="0" i="0" u="none" kern="1200" dirty="0" err="1"/>
              <a:t>services</a:t>
            </a:r>
            <a:endParaRPr lang="de-DE" sz="1500" kern="1200" dirty="0"/>
          </a:p>
        </p:txBody>
      </p:sp>
      <p:grpSp>
        <p:nvGrpSpPr>
          <p:cNvPr id="35" name="Group 34">
            <a:extLst>
              <a:ext uri="{FF2B5EF4-FFF2-40B4-BE49-F238E27FC236}">
                <a16:creationId xmlns:a16="http://schemas.microsoft.com/office/drawing/2014/main" id="{36CE36EE-720B-41BC-AE9C-89B26783E78A}"/>
              </a:ext>
            </a:extLst>
          </p:cNvPr>
          <p:cNvGrpSpPr/>
          <p:nvPr/>
        </p:nvGrpSpPr>
        <p:grpSpPr>
          <a:xfrm>
            <a:off x="3090816" y="1754536"/>
            <a:ext cx="3674247" cy="1322215"/>
            <a:chOff x="3090816" y="1754536"/>
            <a:chExt cx="3674247" cy="1322215"/>
          </a:xfrm>
        </p:grpSpPr>
        <p:sp>
          <p:nvSpPr>
            <p:cNvPr id="12" name="Freeform: Shape 11">
              <a:extLst>
                <a:ext uri="{FF2B5EF4-FFF2-40B4-BE49-F238E27FC236}">
                  <a16:creationId xmlns:a16="http://schemas.microsoft.com/office/drawing/2014/main" id="{4FCAC470-EF02-4888-AE11-662C5110653A}"/>
                </a:ext>
              </a:extLst>
            </p:cNvPr>
            <p:cNvSpPr/>
            <p:nvPr/>
          </p:nvSpPr>
          <p:spPr>
            <a:xfrm>
              <a:off x="3480017" y="1754536"/>
              <a:ext cx="3285046" cy="543814"/>
            </a:xfrm>
            <a:custGeom>
              <a:avLst/>
              <a:gdLst/>
              <a:ahLst/>
              <a:cxnLst/>
              <a:rect l="0" t="0" r="0" b="0"/>
              <a:pathLst>
                <a:path>
                  <a:moveTo>
                    <a:pt x="3285046" y="0"/>
                  </a:moveTo>
                  <a:lnTo>
                    <a:pt x="3285046" y="422189"/>
                  </a:lnTo>
                  <a:lnTo>
                    <a:pt x="0" y="422189"/>
                  </a:lnTo>
                  <a:lnTo>
                    <a:pt x="0" y="5438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Oval 14">
              <a:extLst>
                <a:ext uri="{FF2B5EF4-FFF2-40B4-BE49-F238E27FC236}">
                  <a16:creationId xmlns:a16="http://schemas.microsoft.com/office/drawing/2014/main" id="{B2D1E27A-4C38-40D6-BA84-8BC3AA10BDA4}"/>
                </a:ext>
              </a:extLst>
            </p:cNvPr>
            <p:cNvSpPr/>
            <p:nvPr/>
          </p:nvSpPr>
          <p:spPr>
            <a:xfrm>
              <a:off x="3090816" y="2298351"/>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1E0AC71B-DCC9-487B-A777-251D7550A599}"/>
                </a:ext>
              </a:extLst>
            </p:cNvPr>
            <p:cNvSpPr/>
            <p:nvPr/>
          </p:nvSpPr>
          <p:spPr>
            <a:xfrm>
              <a:off x="3943360" y="2266335"/>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kern="1200" dirty="0"/>
                <a:t>Azure </a:t>
              </a:r>
              <a:r>
                <a:rPr lang="de-DE" sz="1500" kern="1200" dirty="0" err="1"/>
                <a:t>Blobs</a:t>
              </a:r>
              <a:endParaRPr lang="de-DE" sz="1500" kern="1200" dirty="0"/>
            </a:p>
          </p:txBody>
        </p:sp>
      </p:grpSp>
      <p:grpSp>
        <p:nvGrpSpPr>
          <p:cNvPr id="36" name="Group 35">
            <a:extLst>
              <a:ext uri="{FF2B5EF4-FFF2-40B4-BE49-F238E27FC236}">
                <a16:creationId xmlns:a16="http://schemas.microsoft.com/office/drawing/2014/main" id="{F2A7F79E-ADF3-442E-9052-E2F7503F03A8}"/>
              </a:ext>
            </a:extLst>
          </p:cNvPr>
          <p:cNvGrpSpPr/>
          <p:nvPr/>
        </p:nvGrpSpPr>
        <p:grpSpPr>
          <a:xfrm>
            <a:off x="1024357" y="3076751"/>
            <a:ext cx="2501380" cy="1623744"/>
            <a:chOff x="1024357" y="3076751"/>
            <a:chExt cx="2501380" cy="1623744"/>
          </a:xfrm>
        </p:grpSpPr>
        <p:sp>
          <p:nvSpPr>
            <p:cNvPr id="10" name="Freeform: Shape 9">
              <a:extLst>
                <a:ext uri="{FF2B5EF4-FFF2-40B4-BE49-F238E27FC236}">
                  <a16:creationId xmlns:a16="http://schemas.microsoft.com/office/drawing/2014/main" id="{908EF9A0-8FE5-4193-BE42-F06A3B4AD51B}"/>
                </a:ext>
              </a:extLst>
            </p:cNvPr>
            <p:cNvSpPr/>
            <p:nvPr/>
          </p:nvSpPr>
          <p:spPr>
            <a:xfrm>
              <a:off x="3434297" y="3076751"/>
              <a:ext cx="91440" cy="845343"/>
            </a:xfrm>
            <a:custGeom>
              <a:avLst/>
              <a:gdLst/>
              <a:ahLst/>
              <a:cxnLst/>
              <a:rect l="0" t="0" r="0" b="0"/>
              <a:pathLst>
                <a:path>
                  <a:moveTo>
                    <a:pt x="45720" y="0"/>
                  </a:moveTo>
                  <a:lnTo>
                    <a:pt x="45720" y="723718"/>
                  </a:lnTo>
                  <a:lnTo>
                    <a:pt x="119862" y="723718"/>
                  </a:lnTo>
                  <a:lnTo>
                    <a:pt x="119862" y="84534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1404C0F0-44F2-4097-A697-21E36CFCC837}"/>
                </a:ext>
              </a:extLst>
            </p:cNvPr>
            <p:cNvSpPr/>
            <p:nvPr/>
          </p:nvSpPr>
          <p:spPr>
            <a:xfrm>
              <a:off x="1413557" y="3076751"/>
              <a:ext cx="2066459" cy="845343"/>
            </a:xfrm>
            <a:custGeom>
              <a:avLst/>
              <a:gdLst/>
              <a:ahLst/>
              <a:cxnLst/>
              <a:rect l="0" t="0" r="0" b="0"/>
              <a:pathLst>
                <a:path>
                  <a:moveTo>
                    <a:pt x="2066459" y="0"/>
                  </a:moveTo>
                  <a:lnTo>
                    <a:pt x="2066459" y="723718"/>
                  </a:lnTo>
                  <a:lnTo>
                    <a:pt x="0" y="723718"/>
                  </a:lnTo>
                  <a:lnTo>
                    <a:pt x="0" y="84534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Oval 16">
              <a:extLst>
                <a:ext uri="{FF2B5EF4-FFF2-40B4-BE49-F238E27FC236}">
                  <a16:creationId xmlns:a16="http://schemas.microsoft.com/office/drawing/2014/main" id="{6B03F037-EDDF-466A-B52B-CCCB1C21616A}"/>
                </a:ext>
              </a:extLst>
            </p:cNvPr>
            <p:cNvSpPr/>
            <p:nvPr/>
          </p:nvSpPr>
          <p:spPr>
            <a:xfrm>
              <a:off x="1024357" y="3922095"/>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4A773419-56CD-412B-8786-94DCE3C9AF87}"/>
                </a:ext>
              </a:extLst>
            </p:cNvPr>
            <p:cNvSpPr/>
            <p:nvPr/>
          </p:nvSpPr>
          <p:spPr>
            <a:xfrm>
              <a:off x="1802758" y="3920149"/>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kern="1200" dirty="0"/>
                <a:t>Block </a:t>
              </a:r>
              <a:r>
                <a:rPr lang="de-DE" sz="1500" kern="1200" dirty="0" err="1"/>
                <a:t>Blobs</a:t>
              </a:r>
              <a:endParaRPr lang="de-DE" sz="1500" kern="1200" dirty="0"/>
            </a:p>
            <a:p>
              <a:pPr marL="0" lvl="0" indent="0" algn="l" defTabSz="666750">
                <a:lnSpc>
                  <a:spcPct val="90000"/>
                </a:lnSpc>
                <a:spcBef>
                  <a:spcPct val="0"/>
                </a:spcBef>
                <a:spcAft>
                  <a:spcPct val="35000"/>
                </a:spcAft>
                <a:buNone/>
              </a:pPr>
              <a:r>
                <a:rPr lang="de-DE" sz="1200" dirty="0"/>
                <a:t>(</a:t>
              </a:r>
              <a:r>
                <a:rPr lang="de-DE" sz="1200" dirty="0" err="1"/>
                <a:t>binary</a:t>
              </a:r>
              <a:r>
                <a:rPr lang="de-DE" sz="1200" dirty="0"/>
                <a:t> </a:t>
              </a:r>
              <a:r>
                <a:rPr lang="de-DE" sz="1200" dirty="0" err="1"/>
                <a:t>data</a:t>
              </a:r>
              <a:r>
                <a:rPr lang="de-DE" sz="1200" dirty="0"/>
                <a:t>)</a:t>
              </a:r>
              <a:endParaRPr lang="de-DE" sz="1200" kern="1200" dirty="0"/>
            </a:p>
          </p:txBody>
        </p:sp>
      </p:grpSp>
      <p:grpSp>
        <p:nvGrpSpPr>
          <p:cNvPr id="37" name="Group 36">
            <a:extLst>
              <a:ext uri="{FF2B5EF4-FFF2-40B4-BE49-F238E27FC236}">
                <a16:creationId xmlns:a16="http://schemas.microsoft.com/office/drawing/2014/main" id="{E490E466-B0DC-4139-88A6-78457B25928F}"/>
              </a:ext>
            </a:extLst>
          </p:cNvPr>
          <p:cNvGrpSpPr/>
          <p:nvPr/>
        </p:nvGrpSpPr>
        <p:grpSpPr>
          <a:xfrm>
            <a:off x="3164959" y="3922095"/>
            <a:ext cx="1946002" cy="778400"/>
            <a:chOff x="3164959" y="3922095"/>
            <a:chExt cx="1946002" cy="778400"/>
          </a:xfrm>
        </p:grpSpPr>
        <p:sp>
          <p:nvSpPr>
            <p:cNvPr id="19" name="Oval 18">
              <a:extLst>
                <a:ext uri="{FF2B5EF4-FFF2-40B4-BE49-F238E27FC236}">
                  <a16:creationId xmlns:a16="http://schemas.microsoft.com/office/drawing/2014/main" id="{C539B7CE-C237-4CFD-A2B6-1294352CD218}"/>
                </a:ext>
              </a:extLst>
            </p:cNvPr>
            <p:cNvSpPr/>
            <p:nvPr/>
          </p:nvSpPr>
          <p:spPr>
            <a:xfrm>
              <a:off x="3164959" y="3922095"/>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0B1B7E32-E89E-41C8-A996-90124875C72A}"/>
                </a:ext>
              </a:extLst>
            </p:cNvPr>
            <p:cNvSpPr/>
            <p:nvPr/>
          </p:nvSpPr>
          <p:spPr>
            <a:xfrm>
              <a:off x="3943360" y="4495799"/>
              <a:ext cx="1167601" cy="202749"/>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kern="1200" dirty="0" err="1"/>
                <a:t>Append</a:t>
              </a:r>
              <a:r>
                <a:rPr lang="de-DE" sz="1500" kern="1200" dirty="0"/>
                <a:t> </a:t>
              </a:r>
              <a:r>
                <a:rPr lang="de-DE" sz="1500" kern="1200" dirty="0" err="1"/>
                <a:t>Blobs</a:t>
              </a:r>
              <a:endParaRPr lang="de-DE" sz="1500" kern="1200" dirty="0"/>
            </a:p>
            <a:p>
              <a:pPr marL="0" lvl="0" indent="0" algn="l" defTabSz="666750">
                <a:lnSpc>
                  <a:spcPct val="90000"/>
                </a:lnSpc>
                <a:spcBef>
                  <a:spcPct val="0"/>
                </a:spcBef>
                <a:spcAft>
                  <a:spcPct val="35000"/>
                </a:spcAft>
                <a:buNone/>
              </a:pPr>
              <a:r>
                <a:rPr lang="de-DE" sz="1200" dirty="0"/>
                <a:t>(</a:t>
              </a:r>
              <a:r>
                <a:rPr lang="de-DE" sz="1200" dirty="0" err="1"/>
                <a:t>optimized</a:t>
              </a:r>
              <a:r>
                <a:rPr lang="de-DE" sz="1200" dirty="0"/>
                <a:t> </a:t>
              </a:r>
              <a:r>
                <a:rPr lang="de-DE" sz="1200" dirty="0" err="1"/>
                <a:t>for</a:t>
              </a:r>
              <a:r>
                <a:rPr lang="de-DE" sz="1200" dirty="0"/>
                <a:t> </a:t>
              </a:r>
              <a:r>
                <a:rPr lang="de-DE" sz="1200" dirty="0" err="1"/>
                <a:t>append</a:t>
              </a:r>
              <a:r>
                <a:rPr lang="de-DE" sz="1200" dirty="0"/>
                <a:t> e.g. logs)</a:t>
              </a:r>
              <a:endParaRPr lang="de-DE" sz="1200" kern="1200" dirty="0"/>
            </a:p>
          </p:txBody>
        </p:sp>
      </p:grpSp>
      <p:grpSp>
        <p:nvGrpSpPr>
          <p:cNvPr id="38" name="Group 37">
            <a:extLst>
              <a:ext uri="{FF2B5EF4-FFF2-40B4-BE49-F238E27FC236}">
                <a16:creationId xmlns:a16="http://schemas.microsoft.com/office/drawing/2014/main" id="{46A982D1-D58E-4C02-A85C-320425E14008}"/>
              </a:ext>
            </a:extLst>
          </p:cNvPr>
          <p:cNvGrpSpPr/>
          <p:nvPr/>
        </p:nvGrpSpPr>
        <p:grpSpPr>
          <a:xfrm>
            <a:off x="3480017" y="3076751"/>
            <a:ext cx="3771546" cy="1623744"/>
            <a:chOff x="3480017" y="3076751"/>
            <a:chExt cx="3771546" cy="1623744"/>
          </a:xfrm>
        </p:grpSpPr>
        <p:sp>
          <p:nvSpPr>
            <p:cNvPr id="9" name="Freeform: Shape 8">
              <a:extLst>
                <a:ext uri="{FF2B5EF4-FFF2-40B4-BE49-F238E27FC236}">
                  <a16:creationId xmlns:a16="http://schemas.microsoft.com/office/drawing/2014/main" id="{0938C06F-A329-466A-AE5D-29DB6C6CDFD4}"/>
                </a:ext>
              </a:extLst>
            </p:cNvPr>
            <p:cNvSpPr/>
            <p:nvPr/>
          </p:nvSpPr>
          <p:spPr>
            <a:xfrm>
              <a:off x="3480017" y="3076751"/>
              <a:ext cx="2214745" cy="845343"/>
            </a:xfrm>
            <a:custGeom>
              <a:avLst/>
              <a:gdLst/>
              <a:ahLst/>
              <a:cxnLst/>
              <a:rect l="0" t="0" r="0" b="0"/>
              <a:pathLst>
                <a:path>
                  <a:moveTo>
                    <a:pt x="0" y="0"/>
                  </a:moveTo>
                  <a:lnTo>
                    <a:pt x="0" y="723718"/>
                  </a:lnTo>
                  <a:lnTo>
                    <a:pt x="2214745" y="723718"/>
                  </a:lnTo>
                  <a:lnTo>
                    <a:pt x="2214745" y="84534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Oval 20">
              <a:extLst>
                <a:ext uri="{FF2B5EF4-FFF2-40B4-BE49-F238E27FC236}">
                  <a16:creationId xmlns:a16="http://schemas.microsoft.com/office/drawing/2014/main" id="{60C983AE-6771-464B-828E-4E8476E669FD}"/>
                </a:ext>
              </a:extLst>
            </p:cNvPr>
            <p:cNvSpPr/>
            <p:nvPr/>
          </p:nvSpPr>
          <p:spPr>
            <a:xfrm>
              <a:off x="5305561" y="3922095"/>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E9F5EB6D-2063-4376-925A-61B834D607F3}"/>
                </a:ext>
              </a:extLst>
            </p:cNvPr>
            <p:cNvSpPr/>
            <p:nvPr/>
          </p:nvSpPr>
          <p:spPr>
            <a:xfrm>
              <a:off x="6083962" y="3920149"/>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b="1" kern="1200" dirty="0"/>
                <a:t>Page </a:t>
              </a:r>
              <a:r>
                <a:rPr lang="de-DE" sz="1500" b="1" kern="1200" dirty="0" err="1"/>
                <a:t>Blobs</a:t>
              </a:r>
              <a:r>
                <a:rPr lang="de-DE" sz="1500" b="1" kern="1200" dirty="0"/>
                <a:t> </a:t>
              </a:r>
              <a:r>
                <a:rPr lang="de-DE" sz="1500" kern="1200" dirty="0"/>
                <a:t>(</a:t>
              </a:r>
              <a:r>
                <a:rPr lang="de-DE" sz="1500" kern="1200" dirty="0" err="1"/>
                <a:t>random</a:t>
              </a:r>
              <a:r>
                <a:rPr lang="de-DE" sz="1500" kern="1200" dirty="0"/>
                <a:t> </a:t>
              </a:r>
              <a:r>
                <a:rPr lang="de-DE" sz="1500" kern="1200" dirty="0" err="1"/>
                <a:t>access</a:t>
              </a:r>
              <a:r>
                <a:rPr lang="de-DE" sz="1500" kern="1200" dirty="0"/>
                <a:t> e.g. .</a:t>
              </a:r>
              <a:r>
                <a:rPr lang="de-DE" sz="1500" kern="1200" dirty="0" err="1"/>
                <a:t>vhd</a:t>
              </a:r>
              <a:r>
                <a:rPr lang="de-DE" sz="1500" kern="1200" dirty="0"/>
                <a:t>)</a:t>
              </a:r>
            </a:p>
          </p:txBody>
        </p:sp>
      </p:grpSp>
      <p:grpSp>
        <p:nvGrpSpPr>
          <p:cNvPr id="34" name="Group 33">
            <a:extLst>
              <a:ext uri="{FF2B5EF4-FFF2-40B4-BE49-F238E27FC236}">
                <a16:creationId xmlns:a16="http://schemas.microsoft.com/office/drawing/2014/main" id="{1DB9E51A-061F-4E90-87A7-792004E93ECF}"/>
              </a:ext>
            </a:extLst>
          </p:cNvPr>
          <p:cNvGrpSpPr/>
          <p:nvPr/>
        </p:nvGrpSpPr>
        <p:grpSpPr>
          <a:xfrm>
            <a:off x="5317603" y="1754536"/>
            <a:ext cx="1933960" cy="1329243"/>
            <a:chOff x="5317603" y="1754536"/>
            <a:chExt cx="1933960" cy="1329243"/>
          </a:xfrm>
        </p:grpSpPr>
        <p:sp>
          <p:nvSpPr>
            <p:cNvPr id="8" name="Freeform: Shape 7">
              <a:extLst>
                <a:ext uri="{FF2B5EF4-FFF2-40B4-BE49-F238E27FC236}">
                  <a16:creationId xmlns:a16="http://schemas.microsoft.com/office/drawing/2014/main" id="{6923117D-2FCD-47B2-898C-A86DE6359A9B}"/>
                </a:ext>
              </a:extLst>
            </p:cNvPr>
            <p:cNvSpPr/>
            <p:nvPr/>
          </p:nvSpPr>
          <p:spPr>
            <a:xfrm>
              <a:off x="5706804" y="1754536"/>
              <a:ext cx="1058259" cy="550843"/>
            </a:xfrm>
            <a:custGeom>
              <a:avLst/>
              <a:gdLst/>
              <a:ahLst/>
              <a:cxnLst/>
              <a:rect l="0" t="0" r="0" b="0"/>
              <a:pathLst>
                <a:path>
                  <a:moveTo>
                    <a:pt x="1058259" y="0"/>
                  </a:moveTo>
                  <a:lnTo>
                    <a:pt x="1058259" y="429218"/>
                  </a:lnTo>
                  <a:lnTo>
                    <a:pt x="0" y="429218"/>
                  </a:lnTo>
                  <a:lnTo>
                    <a:pt x="0" y="5508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1" name="Group 30">
              <a:extLst>
                <a:ext uri="{FF2B5EF4-FFF2-40B4-BE49-F238E27FC236}">
                  <a16:creationId xmlns:a16="http://schemas.microsoft.com/office/drawing/2014/main" id="{77579462-BFE9-4EFB-83D3-378B646A4015}"/>
                </a:ext>
              </a:extLst>
            </p:cNvPr>
            <p:cNvGrpSpPr/>
            <p:nvPr/>
          </p:nvGrpSpPr>
          <p:grpSpPr>
            <a:xfrm>
              <a:off x="5317603" y="2266335"/>
              <a:ext cx="1933960" cy="817444"/>
              <a:chOff x="5317603" y="2266335"/>
              <a:chExt cx="1933960" cy="817444"/>
            </a:xfrm>
          </p:grpSpPr>
          <p:sp>
            <p:nvSpPr>
              <p:cNvPr id="23" name="Oval 22">
                <a:extLst>
                  <a:ext uri="{FF2B5EF4-FFF2-40B4-BE49-F238E27FC236}">
                    <a16:creationId xmlns:a16="http://schemas.microsoft.com/office/drawing/2014/main" id="{9F379C2D-BFA0-4945-96B7-69DCED46718A}"/>
                  </a:ext>
                </a:extLst>
              </p:cNvPr>
              <p:cNvSpPr/>
              <p:nvPr/>
            </p:nvSpPr>
            <p:spPr>
              <a:xfrm>
                <a:off x="5317603" y="2305379"/>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53AC4100-A4FB-4753-A664-C1B1033197C0}"/>
                  </a:ext>
                </a:extLst>
              </p:cNvPr>
              <p:cNvSpPr/>
              <p:nvPr/>
            </p:nvSpPr>
            <p:spPr>
              <a:xfrm>
                <a:off x="6083962" y="2266335"/>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kern="1200" dirty="0"/>
                  <a:t>Azure Files</a:t>
                </a:r>
              </a:p>
            </p:txBody>
          </p:sp>
        </p:grpSp>
      </p:grpSp>
      <p:grpSp>
        <p:nvGrpSpPr>
          <p:cNvPr id="33" name="Group 32">
            <a:extLst>
              <a:ext uri="{FF2B5EF4-FFF2-40B4-BE49-F238E27FC236}">
                <a16:creationId xmlns:a16="http://schemas.microsoft.com/office/drawing/2014/main" id="{05EA3416-345A-453D-8E46-8E4B82A5A2A9}"/>
              </a:ext>
            </a:extLst>
          </p:cNvPr>
          <p:cNvGrpSpPr/>
          <p:nvPr/>
        </p:nvGrpSpPr>
        <p:grpSpPr>
          <a:xfrm>
            <a:off x="6765063" y="1754536"/>
            <a:ext cx="2627103" cy="1329205"/>
            <a:chOff x="6765063" y="1754536"/>
            <a:chExt cx="2627103" cy="1329205"/>
          </a:xfrm>
        </p:grpSpPr>
        <p:sp>
          <p:nvSpPr>
            <p:cNvPr id="7" name="Freeform: Shape 6">
              <a:extLst>
                <a:ext uri="{FF2B5EF4-FFF2-40B4-BE49-F238E27FC236}">
                  <a16:creationId xmlns:a16="http://schemas.microsoft.com/office/drawing/2014/main" id="{8204081C-F7E8-49F4-AEF1-A50FBAD49F31}"/>
                </a:ext>
              </a:extLst>
            </p:cNvPr>
            <p:cNvSpPr/>
            <p:nvPr/>
          </p:nvSpPr>
          <p:spPr>
            <a:xfrm>
              <a:off x="6765063" y="1754536"/>
              <a:ext cx="1070301" cy="550804"/>
            </a:xfrm>
            <a:custGeom>
              <a:avLst/>
              <a:gdLst/>
              <a:ahLst/>
              <a:cxnLst/>
              <a:rect l="0" t="0" r="0" b="0"/>
              <a:pathLst>
                <a:path>
                  <a:moveTo>
                    <a:pt x="0" y="0"/>
                  </a:moveTo>
                  <a:lnTo>
                    <a:pt x="0" y="429179"/>
                  </a:lnTo>
                  <a:lnTo>
                    <a:pt x="1070301" y="429179"/>
                  </a:lnTo>
                  <a:lnTo>
                    <a:pt x="1070301" y="55080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7AE9399B-913A-4F4C-B20D-656A024D47CF}"/>
                </a:ext>
              </a:extLst>
            </p:cNvPr>
            <p:cNvGrpSpPr/>
            <p:nvPr/>
          </p:nvGrpSpPr>
          <p:grpSpPr>
            <a:xfrm>
              <a:off x="7446164" y="2266335"/>
              <a:ext cx="1946002" cy="817406"/>
              <a:chOff x="7446164" y="2266335"/>
              <a:chExt cx="1946002" cy="817406"/>
            </a:xfrm>
          </p:grpSpPr>
          <p:sp>
            <p:nvSpPr>
              <p:cNvPr id="25" name="Oval 24">
                <a:extLst>
                  <a:ext uri="{FF2B5EF4-FFF2-40B4-BE49-F238E27FC236}">
                    <a16:creationId xmlns:a16="http://schemas.microsoft.com/office/drawing/2014/main" id="{C88D9568-9C4A-4DFD-A718-3F79D1121ABF}"/>
                  </a:ext>
                </a:extLst>
              </p:cNvPr>
              <p:cNvSpPr/>
              <p:nvPr/>
            </p:nvSpPr>
            <p:spPr>
              <a:xfrm>
                <a:off x="7446164" y="2305341"/>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CD681BDF-97B3-40D0-81E8-499C8A803048}"/>
                  </a:ext>
                </a:extLst>
              </p:cNvPr>
              <p:cNvSpPr/>
              <p:nvPr/>
            </p:nvSpPr>
            <p:spPr>
              <a:xfrm>
                <a:off x="8224565" y="2266335"/>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kern="1200" dirty="0"/>
                  <a:t>Azure Queues</a:t>
                </a:r>
              </a:p>
            </p:txBody>
          </p:sp>
        </p:grpSp>
      </p:grpSp>
      <p:grpSp>
        <p:nvGrpSpPr>
          <p:cNvPr id="32" name="Group 31">
            <a:extLst>
              <a:ext uri="{FF2B5EF4-FFF2-40B4-BE49-F238E27FC236}">
                <a16:creationId xmlns:a16="http://schemas.microsoft.com/office/drawing/2014/main" id="{0CB1BFFB-0DF8-4F60-99CE-01C94A21F49F}"/>
              </a:ext>
            </a:extLst>
          </p:cNvPr>
          <p:cNvGrpSpPr/>
          <p:nvPr/>
        </p:nvGrpSpPr>
        <p:grpSpPr>
          <a:xfrm>
            <a:off x="6765063" y="1754536"/>
            <a:ext cx="4767705" cy="1329236"/>
            <a:chOff x="6765063" y="1754536"/>
            <a:chExt cx="4767705" cy="1329236"/>
          </a:xfrm>
        </p:grpSpPr>
        <p:sp>
          <p:nvSpPr>
            <p:cNvPr id="6" name="Freeform: Shape 5">
              <a:extLst>
                <a:ext uri="{FF2B5EF4-FFF2-40B4-BE49-F238E27FC236}">
                  <a16:creationId xmlns:a16="http://schemas.microsoft.com/office/drawing/2014/main" id="{736B507A-1987-4F39-AEEF-0C8826B9F59F}"/>
                </a:ext>
              </a:extLst>
            </p:cNvPr>
            <p:cNvSpPr/>
            <p:nvPr/>
          </p:nvSpPr>
          <p:spPr>
            <a:xfrm>
              <a:off x="6765063" y="1754536"/>
              <a:ext cx="3210903" cy="550835"/>
            </a:xfrm>
            <a:custGeom>
              <a:avLst/>
              <a:gdLst/>
              <a:ahLst/>
              <a:cxnLst/>
              <a:rect l="0" t="0" r="0" b="0"/>
              <a:pathLst>
                <a:path>
                  <a:moveTo>
                    <a:pt x="0" y="0"/>
                  </a:moveTo>
                  <a:lnTo>
                    <a:pt x="0" y="429210"/>
                  </a:lnTo>
                  <a:lnTo>
                    <a:pt x="3210903" y="429210"/>
                  </a:lnTo>
                  <a:lnTo>
                    <a:pt x="3210903" y="55083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9" name="Group 28">
              <a:extLst>
                <a:ext uri="{FF2B5EF4-FFF2-40B4-BE49-F238E27FC236}">
                  <a16:creationId xmlns:a16="http://schemas.microsoft.com/office/drawing/2014/main" id="{272645C8-73BD-4E17-B0D4-57C558A5ED7D}"/>
                </a:ext>
              </a:extLst>
            </p:cNvPr>
            <p:cNvGrpSpPr/>
            <p:nvPr/>
          </p:nvGrpSpPr>
          <p:grpSpPr>
            <a:xfrm>
              <a:off x="9586766" y="2266335"/>
              <a:ext cx="1946002" cy="817437"/>
              <a:chOff x="9586766" y="2266335"/>
              <a:chExt cx="1946002" cy="817437"/>
            </a:xfrm>
          </p:grpSpPr>
          <p:sp>
            <p:nvSpPr>
              <p:cNvPr id="27" name="Oval 26">
                <a:extLst>
                  <a:ext uri="{FF2B5EF4-FFF2-40B4-BE49-F238E27FC236}">
                    <a16:creationId xmlns:a16="http://schemas.microsoft.com/office/drawing/2014/main" id="{E8BD2A98-E4AF-44A8-9B98-69D203161531}"/>
                  </a:ext>
                </a:extLst>
              </p:cNvPr>
              <p:cNvSpPr/>
              <p:nvPr/>
            </p:nvSpPr>
            <p:spPr>
              <a:xfrm>
                <a:off x="9586766" y="2305372"/>
                <a:ext cx="778400" cy="7784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0FBD5601-D029-49AF-AE14-9EBDF26A5DEB}"/>
                  </a:ext>
                </a:extLst>
              </p:cNvPr>
              <p:cNvSpPr/>
              <p:nvPr/>
            </p:nvSpPr>
            <p:spPr>
              <a:xfrm>
                <a:off x="10365167" y="2266335"/>
                <a:ext cx="1167601" cy="778400"/>
              </a:xfrm>
              <a:custGeom>
                <a:avLst/>
                <a:gdLst>
                  <a:gd name="connsiteX0" fmla="*/ 0 w 1167601"/>
                  <a:gd name="connsiteY0" fmla="*/ 0 h 778400"/>
                  <a:gd name="connsiteX1" fmla="*/ 1167601 w 1167601"/>
                  <a:gd name="connsiteY1" fmla="*/ 0 h 778400"/>
                  <a:gd name="connsiteX2" fmla="*/ 1167601 w 1167601"/>
                  <a:gd name="connsiteY2" fmla="*/ 778400 h 778400"/>
                  <a:gd name="connsiteX3" fmla="*/ 0 w 1167601"/>
                  <a:gd name="connsiteY3" fmla="*/ 778400 h 778400"/>
                  <a:gd name="connsiteX4" fmla="*/ 0 w 1167601"/>
                  <a:gd name="connsiteY4" fmla="*/ 0 h 7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1" h="778400">
                    <a:moveTo>
                      <a:pt x="0" y="0"/>
                    </a:moveTo>
                    <a:lnTo>
                      <a:pt x="1167601" y="0"/>
                    </a:lnTo>
                    <a:lnTo>
                      <a:pt x="1167601" y="778400"/>
                    </a:lnTo>
                    <a:lnTo>
                      <a:pt x="0" y="77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de-DE" sz="1500" kern="1200" dirty="0"/>
                  <a:t>Azure </a:t>
                </a:r>
                <a:r>
                  <a:rPr lang="de-DE" sz="1500" kern="1200" dirty="0" err="1"/>
                  <a:t>Tables</a:t>
                </a:r>
                <a:endParaRPr lang="de-DE" sz="1500" kern="1200" dirty="0"/>
              </a:p>
            </p:txBody>
          </p:sp>
        </p:grpSp>
      </p:grpSp>
      <p:pic>
        <p:nvPicPr>
          <p:cNvPr id="39" name="Picture 38">
            <a:extLst>
              <a:ext uri="{FF2B5EF4-FFF2-40B4-BE49-F238E27FC236}">
                <a16:creationId xmlns:a16="http://schemas.microsoft.com/office/drawing/2014/main" id="{4735421E-DC71-48BF-A737-A138A224472C}"/>
              </a:ext>
            </a:extLst>
          </p:cNvPr>
          <p:cNvPicPr>
            <a:picLocks noChangeAspect="1"/>
          </p:cNvPicPr>
          <p:nvPr/>
        </p:nvPicPr>
        <p:blipFill>
          <a:blip r:embed="rId3"/>
          <a:stretch>
            <a:fillRect/>
          </a:stretch>
        </p:blipFill>
        <p:spPr>
          <a:xfrm>
            <a:off x="7724091" y="4044654"/>
            <a:ext cx="1292846" cy="845343"/>
          </a:xfrm>
          <a:prstGeom prst="rect">
            <a:avLst/>
          </a:prstGeom>
        </p:spPr>
      </p:pic>
      <p:sp>
        <p:nvSpPr>
          <p:cNvPr id="40" name="Arrow: Right 39">
            <a:extLst>
              <a:ext uri="{FF2B5EF4-FFF2-40B4-BE49-F238E27FC236}">
                <a16:creationId xmlns:a16="http://schemas.microsoft.com/office/drawing/2014/main" id="{390D8445-0DE0-4F13-9352-F6776A46F390}"/>
              </a:ext>
            </a:extLst>
          </p:cNvPr>
          <p:cNvSpPr/>
          <p:nvPr/>
        </p:nvSpPr>
        <p:spPr>
          <a:xfrm>
            <a:off x="7154263" y="4210050"/>
            <a:ext cx="486500" cy="28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Arrow: Right 40">
            <a:extLst>
              <a:ext uri="{FF2B5EF4-FFF2-40B4-BE49-F238E27FC236}">
                <a16:creationId xmlns:a16="http://schemas.microsoft.com/office/drawing/2014/main" id="{E0E3FF08-BC4A-4DF3-A24C-905B9708A249}"/>
              </a:ext>
            </a:extLst>
          </p:cNvPr>
          <p:cNvSpPr/>
          <p:nvPr/>
        </p:nvSpPr>
        <p:spPr>
          <a:xfrm rot="20551835">
            <a:off x="8942956" y="3891620"/>
            <a:ext cx="537459" cy="33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Arrow: Right 41">
            <a:extLst>
              <a:ext uri="{FF2B5EF4-FFF2-40B4-BE49-F238E27FC236}">
                <a16:creationId xmlns:a16="http://schemas.microsoft.com/office/drawing/2014/main" id="{F6101C37-36F5-4673-A6BA-877EF07A9549}"/>
              </a:ext>
            </a:extLst>
          </p:cNvPr>
          <p:cNvSpPr/>
          <p:nvPr/>
        </p:nvSpPr>
        <p:spPr>
          <a:xfrm rot="636817">
            <a:off x="8961902" y="4301819"/>
            <a:ext cx="537459" cy="33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Box 42">
            <a:extLst>
              <a:ext uri="{FF2B5EF4-FFF2-40B4-BE49-F238E27FC236}">
                <a16:creationId xmlns:a16="http://schemas.microsoft.com/office/drawing/2014/main" id="{1BE880B8-6992-4E0E-9E04-9FDA91EC3954}"/>
              </a:ext>
            </a:extLst>
          </p:cNvPr>
          <p:cNvSpPr txBox="1"/>
          <p:nvPr/>
        </p:nvSpPr>
        <p:spPr>
          <a:xfrm>
            <a:off x="9517409" y="3784691"/>
            <a:ext cx="1807032" cy="369332"/>
          </a:xfrm>
          <a:prstGeom prst="rect">
            <a:avLst/>
          </a:prstGeom>
          <a:noFill/>
          <a:ln>
            <a:solidFill>
              <a:schemeClr val="bg1">
                <a:lumMod val="50000"/>
              </a:schemeClr>
            </a:solidFill>
          </a:ln>
        </p:spPr>
        <p:txBody>
          <a:bodyPr wrap="square" rtlCol="0">
            <a:spAutoFit/>
          </a:bodyPr>
          <a:lstStyle/>
          <a:p>
            <a:r>
              <a:rPr lang="de-DE" dirty="0"/>
              <a:t>Standard Storage</a:t>
            </a:r>
          </a:p>
        </p:txBody>
      </p:sp>
      <p:sp>
        <p:nvSpPr>
          <p:cNvPr id="44" name="TextBox 43">
            <a:extLst>
              <a:ext uri="{FF2B5EF4-FFF2-40B4-BE49-F238E27FC236}">
                <a16:creationId xmlns:a16="http://schemas.microsoft.com/office/drawing/2014/main" id="{09690D8A-FC18-492E-B107-04994AA1574C}"/>
              </a:ext>
            </a:extLst>
          </p:cNvPr>
          <p:cNvSpPr txBox="1"/>
          <p:nvPr/>
        </p:nvSpPr>
        <p:spPr>
          <a:xfrm>
            <a:off x="9517409" y="4348914"/>
            <a:ext cx="1807032" cy="369332"/>
          </a:xfrm>
          <a:prstGeom prst="rect">
            <a:avLst/>
          </a:prstGeom>
          <a:noFill/>
          <a:ln>
            <a:solidFill>
              <a:schemeClr val="bg1">
                <a:lumMod val="50000"/>
              </a:schemeClr>
            </a:solidFill>
          </a:ln>
        </p:spPr>
        <p:txBody>
          <a:bodyPr wrap="square" rtlCol="0">
            <a:spAutoFit/>
          </a:bodyPr>
          <a:lstStyle/>
          <a:p>
            <a:r>
              <a:rPr lang="de-DE" dirty="0"/>
              <a:t>Premium Storage</a:t>
            </a:r>
          </a:p>
        </p:txBody>
      </p:sp>
    </p:spTree>
    <p:extLst>
      <p:ext uri="{BB962C8B-B14F-4D97-AF65-F5344CB8AC3E}">
        <p14:creationId xmlns:p14="http://schemas.microsoft.com/office/powerpoint/2010/main" val="19160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32" presetClass="emph" presetSubtype="0" repeatCount="4000" fill="hold" nodeType="clickEffect">
                                  <p:stCondLst>
                                    <p:cond delay="0"/>
                                  </p:stCondLst>
                                  <p:childTnLst>
                                    <p:animRot by="120000">
                                      <p:cBhvr>
                                        <p:cTn id="41" dur="100" fill="hold">
                                          <p:stCondLst>
                                            <p:cond delay="0"/>
                                          </p:stCondLst>
                                        </p:cTn>
                                        <p:tgtEl>
                                          <p:spTgt spid="38"/>
                                        </p:tgtEl>
                                        <p:attrNameLst>
                                          <p:attrName>r</p:attrName>
                                        </p:attrNameLst>
                                      </p:cBhvr>
                                    </p:animRot>
                                    <p:animRot by="-240000">
                                      <p:cBhvr>
                                        <p:cTn id="42" dur="200" fill="hold">
                                          <p:stCondLst>
                                            <p:cond delay="200"/>
                                          </p:stCondLst>
                                        </p:cTn>
                                        <p:tgtEl>
                                          <p:spTgt spid="38"/>
                                        </p:tgtEl>
                                        <p:attrNameLst>
                                          <p:attrName>r</p:attrName>
                                        </p:attrNameLst>
                                      </p:cBhvr>
                                    </p:animRot>
                                    <p:animRot by="240000">
                                      <p:cBhvr>
                                        <p:cTn id="43" dur="200" fill="hold">
                                          <p:stCondLst>
                                            <p:cond delay="400"/>
                                          </p:stCondLst>
                                        </p:cTn>
                                        <p:tgtEl>
                                          <p:spTgt spid="38"/>
                                        </p:tgtEl>
                                        <p:attrNameLst>
                                          <p:attrName>r</p:attrName>
                                        </p:attrNameLst>
                                      </p:cBhvr>
                                    </p:animRot>
                                    <p:animRot by="-240000">
                                      <p:cBhvr>
                                        <p:cTn id="44" dur="200" fill="hold">
                                          <p:stCondLst>
                                            <p:cond delay="600"/>
                                          </p:stCondLst>
                                        </p:cTn>
                                        <p:tgtEl>
                                          <p:spTgt spid="38"/>
                                        </p:tgtEl>
                                        <p:attrNameLst>
                                          <p:attrName>r</p:attrName>
                                        </p:attrNameLst>
                                      </p:cBhvr>
                                    </p:animRot>
                                    <p:animRot by="120000">
                                      <p:cBhvr>
                                        <p:cTn id="45" dur="200" fill="hold">
                                          <p:stCondLst>
                                            <p:cond delay="800"/>
                                          </p:stCondLst>
                                        </p:cTn>
                                        <p:tgtEl>
                                          <p:spTgt spid="38"/>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500"/>
                                        <p:tgtEl>
                                          <p:spTgt spid="4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500"/>
                                        <p:tgtEl>
                                          <p:spTgt spid="41"/>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2432-5F6B-44FC-8D9D-499E516DECE0}"/>
              </a:ext>
            </a:extLst>
          </p:cNvPr>
          <p:cNvSpPr>
            <a:spLocks noGrp="1"/>
          </p:cNvSpPr>
          <p:nvPr>
            <p:ph type="title"/>
          </p:nvPr>
        </p:nvSpPr>
        <p:spPr/>
        <p:txBody>
          <a:bodyPr/>
          <a:lstStyle/>
          <a:p>
            <a:r>
              <a:rPr lang="de-DE" dirty="0" err="1"/>
              <a:t>Unmanaged</a:t>
            </a:r>
            <a:r>
              <a:rPr lang="de-DE" dirty="0"/>
              <a:t> vs. Managed Disks </a:t>
            </a:r>
            <a:r>
              <a:rPr lang="de-DE" dirty="0">
                <a:hlinkClick r:id="rId2"/>
              </a:rPr>
              <a:t>*)</a:t>
            </a:r>
            <a:endParaRPr lang="de-DE" dirty="0"/>
          </a:p>
        </p:txBody>
      </p:sp>
      <p:graphicFrame>
        <p:nvGraphicFramePr>
          <p:cNvPr id="4" name="Content Placeholder 3">
            <a:extLst>
              <a:ext uri="{FF2B5EF4-FFF2-40B4-BE49-F238E27FC236}">
                <a16:creationId xmlns:a16="http://schemas.microsoft.com/office/drawing/2014/main" id="{ABFD368D-E0B1-4D14-B2A6-42ADB57D5B6F}"/>
              </a:ext>
            </a:extLst>
          </p:cNvPr>
          <p:cNvGraphicFramePr>
            <a:graphicFrameLocks noGrp="1"/>
          </p:cNvGraphicFramePr>
          <p:nvPr>
            <p:ph idx="1"/>
            <p:extLst>
              <p:ext uri="{D42A27DB-BD31-4B8C-83A1-F6EECF244321}">
                <p14:modId xmlns:p14="http://schemas.microsoft.com/office/powerpoint/2010/main" val="348771811"/>
              </p:ext>
            </p:extLst>
          </p:nvPr>
        </p:nvGraphicFramePr>
        <p:xfrm>
          <a:off x="1020763" y="1114425"/>
          <a:ext cx="10515600" cy="4424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74348897"/>
                    </a:ext>
                  </a:extLst>
                </a:gridCol>
                <a:gridCol w="3505200">
                  <a:extLst>
                    <a:ext uri="{9D8B030D-6E8A-4147-A177-3AD203B41FA5}">
                      <a16:colId xmlns:a16="http://schemas.microsoft.com/office/drawing/2014/main" val="1873523551"/>
                    </a:ext>
                  </a:extLst>
                </a:gridCol>
                <a:gridCol w="3505200">
                  <a:extLst>
                    <a:ext uri="{9D8B030D-6E8A-4147-A177-3AD203B41FA5}">
                      <a16:colId xmlns:a16="http://schemas.microsoft.com/office/drawing/2014/main" val="2009169941"/>
                    </a:ext>
                  </a:extLst>
                </a:gridCol>
              </a:tblGrid>
              <a:tr h="370840">
                <a:tc>
                  <a:txBody>
                    <a:bodyPr/>
                    <a:lstStyle/>
                    <a:p>
                      <a:endParaRPr lang="de-DE" dirty="0"/>
                    </a:p>
                  </a:txBody>
                  <a:tcPr/>
                </a:tc>
                <a:tc>
                  <a:txBody>
                    <a:bodyPr/>
                    <a:lstStyle/>
                    <a:p>
                      <a:r>
                        <a:rPr lang="de-DE" dirty="0" err="1"/>
                        <a:t>Unmanaged</a:t>
                      </a:r>
                      <a:r>
                        <a:rPr lang="de-DE" dirty="0"/>
                        <a:t> Disks</a:t>
                      </a:r>
                    </a:p>
                  </a:txBody>
                  <a:tcPr/>
                </a:tc>
                <a:tc>
                  <a:txBody>
                    <a:bodyPr/>
                    <a:lstStyle/>
                    <a:p>
                      <a:r>
                        <a:rPr lang="de-DE" dirty="0"/>
                        <a:t>Managed Disks</a:t>
                      </a:r>
                    </a:p>
                  </a:txBody>
                  <a:tcPr/>
                </a:tc>
                <a:extLst>
                  <a:ext uri="{0D108BD9-81ED-4DB2-BD59-A6C34878D82A}">
                    <a16:rowId xmlns:a16="http://schemas.microsoft.com/office/drawing/2014/main" val="1525285743"/>
                  </a:ext>
                </a:extLst>
              </a:tr>
              <a:tr h="370840">
                <a:tc>
                  <a:txBody>
                    <a:bodyPr/>
                    <a:lstStyle/>
                    <a:p>
                      <a:r>
                        <a:rPr lang="de-DE" dirty="0" err="1"/>
                        <a:t>History</a:t>
                      </a:r>
                      <a:endParaRPr lang="de-DE" dirty="0"/>
                    </a:p>
                  </a:txBody>
                  <a:tcPr/>
                </a:tc>
                <a:tc>
                  <a:txBody>
                    <a:bodyPr/>
                    <a:lstStyle/>
                    <a:p>
                      <a:r>
                        <a:rPr lang="de-DE" dirty="0"/>
                        <a:t>Original </a:t>
                      </a:r>
                    </a:p>
                  </a:txBody>
                  <a:tcPr/>
                </a:tc>
                <a:tc>
                  <a:txBody>
                    <a:bodyPr/>
                    <a:lstStyle/>
                    <a:p>
                      <a:r>
                        <a:rPr lang="de-DE" dirty="0"/>
                        <a:t>GA Feb. 2017</a:t>
                      </a:r>
                    </a:p>
                  </a:txBody>
                  <a:tcPr/>
                </a:tc>
                <a:extLst>
                  <a:ext uri="{0D108BD9-81ED-4DB2-BD59-A6C34878D82A}">
                    <a16:rowId xmlns:a16="http://schemas.microsoft.com/office/drawing/2014/main" val="3635196369"/>
                  </a:ext>
                </a:extLst>
              </a:tr>
              <a:tr h="370840">
                <a:tc>
                  <a:txBody>
                    <a:bodyPr/>
                    <a:lstStyle/>
                    <a:p>
                      <a:r>
                        <a:rPr lang="de-DE" dirty="0"/>
                        <a:t>Storage Account</a:t>
                      </a:r>
                    </a:p>
                  </a:txBody>
                  <a:tcPr/>
                </a:tc>
                <a:tc>
                  <a:txBody>
                    <a:bodyPr/>
                    <a:lstStyle/>
                    <a:p>
                      <a:r>
                        <a:rPr lang="de-DE" dirty="0" err="1"/>
                        <a:t>You</a:t>
                      </a:r>
                      <a:r>
                        <a:rPr lang="de-DE" dirty="0"/>
                        <a:t> manage</a:t>
                      </a:r>
                    </a:p>
                  </a:txBody>
                  <a:tcPr/>
                </a:tc>
                <a:tc>
                  <a:txBody>
                    <a:bodyPr/>
                    <a:lstStyle/>
                    <a:p>
                      <a:r>
                        <a:rPr lang="de-DE" b="1" dirty="0"/>
                        <a:t>Azure managed</a:t>
                      </a:r>
                    </a:p>
                  </a:txBody>
                  <a:tcPr/>
                </a:tc>
                <a:extLst>
                  <a:ext uri="{0D108BD9-81ED-4DB2-BD59-A6C34878D82A}">
                    <a16:rowId xmlns:a16="http://schemas.microsoft.com/office/drawing/2014/main" val="1614134697"/>
                  </a:ext>
                </a:extLst>
              </a:tr>
              <a:tr h="370840">
                <a:tc>
                  <a:txBody>
                    <a:bodyPr/>
                    <a:lstStyle/>
                    <a:p>
                      <a:r>
                        <a:rPr lang="de-DE" dirty="0"/>
                        <a:t>Storage </a:t>
                      </a:r>
                      <a:r>
                        <a:rPr lang="de-DE" dirty="0" err="1"/>
                        <a:t>Types</a:t>
                      </a:r>
                      <a:endParaRPr lang="de-DE" dirty="0"/>
                    </a:p>
                  </a:txBody>
                  <a:tcPr/>
                </a:tc>
                <a:tc>
                  <a:txBody>
                    <a:bodyPr/>
                    <a:lstStyle/>
                    <a:p>
                      <a:r>
                        <a:rPr lang="de-DE" dirty="0"/>
                        <a:t>Standard / Premium</a:t>
                      </a:r>
                    </a:p>
                  </a:txBody>
                  <a:tcPr/>
                </a:tc>
                <a:tc>
                  <a:txBody>
                    <a:bodyPr/>
                    <a:lstStyle/>
                    <a:p>
                      <a:r>
                        <a:rPr lang="de-DE" dirty="0"/>
                        <a:t>Standard / Premium</a:t>
                      </a:r>
                    </a:p>
                  </a:txBody>
                  <a:tcPr/>
                </a:tc>
                <a:extLst>
                  <a:ext uri="{0D108BD9-81ED-4DB2-BD59-A6C34878D82A}">
                    <a16:rowId xmlns:a16="http://schemas.microsoft.com/office/drawing/2014/main" val="2198554574"/>
                  </a:ext>
                </a:extLst>
              </a:tr>
              <a:tr h="370840">
                <a:tc>
                  <a:txBody>
                    <a:bodyPr/>
                    <a:lstStyle/>
                    <a:p>
                      <a:r>
                        <a:rPr lang="de-DE" dirty="0"/>
                        <a:t>1 Storage Account IOPS Limit</a:t>
                      </a:r>
                    </a:p>
                  </a:txBody>
                  <a:tcPr/>
                </a:tc>
                <a:tc>
                  <a:txBody>
                    <a:bodyPr/>
                    <a:lstStyle/>
                    <a:p>
                      <a:r>
                        <a:rPr lang="en-US" sz="1800" b="0" i="0" u="none" strike="noStrike" kern="1200" dirty="0">
                          <a:solidFill>
                            <a:schemeClr val="dk1"/>
                          </a:solidFill>
                          <a:effectLst/>
                          <a:latin typeface="+mn-lt"/>
                          <a:ea typeface="+mn-ea"/>
                          <a:cs typeface="+mn-cs"/>
                        </a:rPr>
                        <a:t>20,000 IOPS !</a:t>
                      </a:r>
                      <a:endParaRPr lang="de-DE" dirty="0"/>
                    </a:p>
                  </a:txBody>
                  <a:tcPr/>
                </a:tc>
                <a:tc>
                  <a:txBody>
                    <a:bodyPr/>
                    <a:lstStyle/>
                    <a:p>
                      <a:r>
                        <a:rPr lang="de-DE" dirty="0"/>
                        <a:t>Azure </a:t>
                      </a:r>
                      <a:r>
                        <a:rPr lang="de-DE" dirty="0" err="1"/>
                        <a:t>handles</a:t>
                      </a:r>
                      <a:r>
                        <a:rPr lang="de-DE" dirty="0"/>
                        <a:t> </a:t>
                      </a:r>
                      <a:r>
                        <a:rPr lang="de-DE" dirty="0" err="1"/>
                        <a:t>this</a:t>
                      </a:r>
                      <a:r>
                        <a:rPr lang="de-DE" dirty="0"/>
                        <a:t> </a:t>
                      </a:r>
                      <a:r>
                        <a:rPr lang="de-DE" dirty="0" err="1"/>
                        <a:t>for</a:t>
                      </a:r>
                      <a:r>
                        <a:rPr lang="de-DE" dirty="0"/>
                        <a:t> </a:t>
                      </a:r>
                      <a:r>
                        <a:rPr lang="de-DE" dirty="0" err="1"/>
                        <a:t>you</a:t>
                      </a:r>
                      <a:endParaRPr lang="de-DE" dirty="0"/>
                    </a:p>
                  </a:txBody>
                  <a:tcPr/>
                </a:tc>
                <a:extLst>
                  <a:ext uri="{0D108BD9-81ED-4DB2-BD59-A6C34878D82A}">
                    <a16:rowId xmlns:a16="http://schemas.microsoft.com/office/drawing/2014/main" val="813494028"/>
                  </a:ext>
                </a:extLst>
              </a:tr>
              <a:tr h="370840">
                <a:tc>
                  <a:txBody>
                    <a:bodyPr/>
                    <a:lstStyle/>
                    <a:p>
                      <a:r>
                        <a:rPr lang="de-DE" b="1" dirty="0"/>
                        <a:t>Standard</a:t>
                      </a:r>
                      <a:r>
                        <a:rPr lang="de-DE" dirty="0"/>
                        <a:t> Storage </a:t>
                      </a:r>
                      <a:r>
                        <a:rPr lang="de-DE" dirty="0" err="1"/>
                        <a:t>Pricing</a:t>
                      </a:r>
                      <a:endParaRPr lang="de-DE" dirty="0"/>
                    </a:p>
                  </a:txBody>
                  <a:tcPr/>
                </a:tc>
                <a:tc>
                  <a:txBody>
                    <a:bodyPr/>
                    <a:lstStyle/>
                    <a:p>
                      <a:r>
                        <a:rPr lang="en-US" sz="1800" b="0" i="0" u="none" strike="noStrike" kern="1200" dirty="0">
                          <a:solidFill>
                            <a:schemeClr val="dk1"/>
                          </a:solidFill>
                          <a:effectLst/>
                          <a:latin typeface="+mn-lt"/>
                          <a:ea typeface="+mn-ea"/>
                          <a:cs typeface="+mn-cs"/>
                        </a:rPr>
                        <a:t>Pay only space you are using</a:t>
                      </a:r>
                      <a:endParaRPr lang="de-DE" dirty="0"/>
                    </a:p>
                  </a:txBody>
                  <a:tcPr/>
                </a:tc>
                <a:tc>
                  <a:txBody>
                    <a:bodyPr/>
                    <a:lstStyle/>
                    <a:p>
                      <a:r>
                        <a:rPr lang="de-DE" dirty="0" err="1"/>
                        <a:t>You</a:t>
                      </a:r>
                      <a:r>
                        <a:rPr lang="de-DE" dirty="0"/>
                        <a:t> </a:t>
                      </a:r>
                      <a:r>
                        <a:rPr lang="de-DE" dirty="0" err="1"/>
                        <a:t>pay</a:t>
                      </a:r>
                      <a:r>
                        <a:rPr lang="de-DE" dirty="0"/>
                        <a:t> </a:t>
                      </a:r>
                      <a:r>
                        <a:rPr lang="de-DE" dirty="0" err="1"/>
                        <a:t>the</a:t>
                      </a:r>
                      <a:r>
                        <a:rPr lang="de-DE" dirty="0"/>
                        <a:t> </a:t>
                      </a:r>
                      <a:r>
                        <a:rPr lang="de-DE" dirty="0" err="1"/>
                        <a:t>provisioned</a:t>
                      </a:r>
                      <a:r>
                        <a:rPr lang="de-DE" dirty="0"/>
                        <a:t> price</a:t>
                      </a:r>
                    </a:p>
                  </a:txBody>
                  <a:tcPr/>
                </a:tc>
                <a:extLst>
                  <a:ext uri="{0D108BD9-81ED-4DB2-BD59-A6C34878D82A}">
                    <a16:rowId xmlns:a16="http://schemas.microsoft.com/office/drawing/2014/main" val="3075107852"/>
                  </a:ext>
                </a:extLst>
              </a:tr>
              <a:tr h="370840">
                <a:tc>
                  <a:txBody>
                    <a:bodyPr/>
                    <a:lstStyle/>
                    <a:p>
                      <a:r>
                        <a:rPr lang="de-DE" dirty="0"/>
                        <a:t>Beispiel Standard</a:t>
                      </a:r>
                    </a:p>
                  </a:txBody>
                  <a:tcPr/>
                </a:tc>
                <a:tc>
                  <a:txBody>
                    <a:bodyPr/>
                    <a:lstStyle/>
                    <a:p>
                      <a:r>
                        <a:rPr lang="de-DE" b="1" dirty="0"/>
                        <a:t>50% S10:</a:t>
                      </a:r>
                      <a:r>
                        <a:rPr lang="de-DE" dirty="0"/>
                        <a:t> (64 GB – 10kTransaktionen) = </a:t>
                      </a:r>
                      <a:r>
                        <a:rPr lang="de-DE" u="sng" dirty="0"/>
                        <a:t>5,46 €/Monat</a:t>
                      </a:r>
                    </a:p>
                    <a:p>
                      <a:r>
                        <a:rPr lang="de-DE" b="1" dirty="0"/>
                        <a:t>100% S10</a:t>
                      </a:r>
                      <a:r>
                        <a:rPr lang="de-DE" dirty="0"/>
                        <a:t>: (128 GB – 10kTransaktionen) = </a:t>
                      </a:r>
                      <a:r>
                        <a:rPr lang="de-DE" u="sng" dirty="0"/>
                        <a:t>7,89 €/Monat</a:t>
                      </a:r>
                    </a:p>
                  </a:txBody>
                  <a:tcPr/>
                </a:tc>
                <a:tc>
                  <a:txBody>
                    <a:bodyPr/>
                    <a:lstStyle/>
                    <a:p>
                      <a:pPr algn="l"/>
                      <a:r>
                        <a:rPr lang="de-DE" b="1" dirty="0"/>
                        <a:t>S10 [HDD]</a:t>
                      </a:r>
                      <a:r>
                        <a:rPr lang="de-DE" dirty="0"/>
                        <a:t> (128GB – 10kTransaktionen) = </a:t>
                      </a:r>
                    </a:p>
                    <a:p>
                      <a:pPr algn="l"/>
                      <a:r>
                        <a:rPr lang="de-DE" u="sng" dirty="0"/>
                        <a:t>4,97€/Monat</a:t>
                      </a:r>
                    </a:p>
                    <a:p>
                      <a:pPr algn="l"/>
                      <a:r>
                        <a:rPr lang="de-DE" b="1" u="none" dirty="0"/>
                        <a:t>Neu E10 [SSD]- </a:t>
                      </a:r>
                      <a:r>
                        <a:rPr lang="de-DE" b="1" u="sng" dirty="0">
                          <a:highlight>
                            <a:srgbClr val="FFFF00"/>
                          </a:highlight>
                        </a:rPr>
                        <a:t>4,92€/Monat</a:t>
                      </a:r>
                      <a:r>
                        <a:rPr lang="de-DE" u="none" dirty="0"/>
                        <a:t> …</a:t>
                      </a:r>
                    </a:p>
                  </a:txBody>
                  <a:tcPr/>
                </a:tc>
                <a:extLst>
                  <a:ext uri="{0D108BD9-81ED-4DB2-BD59-A6C34878D82A}">
                    <a16:rowId xmlns:a16="http://schemas.microsoft.com/office/drawing/2014/main" val="18044877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Premium</a:t>
                      </a:r>
                      <a:r>
                        <a:rPr lang="de-DE" dirty="0"/>
                        <a:t> Storage </a:t>
                      </a:r>
                      <a:r>
                        <a:rPr lang="de-DE" dirty="0" err="1"/>
                        <a:t>Pricing</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You</a:t>
                      </a:r>
                      <a:r>
                        <a:rPr lang="de-DE" dirty="0"/>
                        <a:t> </a:t>
                      </a:r>
                      <a:r>
                        <a:rPr lang="de-DE" dirty="0" err="1"/>
                        <a:t>pay</a:t>
                      </a:r>
                      <a:r>
                        <a:rPr lang="de-DE" dirty="0"/>
                        <a:t> </a:t>
                      </a:r>
                      <a:r>
                        <a:rPr lang="de-DE" dirty="0" err="1"/>
                        <a:t>the</a:t>
                      </a:r>
                      <a:r>
                        <a:rPr lang="de-DE" dirty="0"/>
                        <a:t> </a:t>
                      </a:r>
                      <a:r>
                        <a:rPr lang="de-DE" dirty="0" err="1"/>
                        <a:t>provisioned</a:t>
                      </a:r>
                      <a:r>
                        <a:rPr lang="de-DE" dirty="0"/>
                        <a:t> price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You</a:t>
                      </a:r>
                      <a:r>
                        <a:rPr lang="de-DE" dirty="0"/>
                        <a:t> </a:t>
                      </a:r>
                      <a:r>
                        <a:rPr lang="de-DE" dirty="0" err="1"/>
                        <a:t>pay</a:t>
                      </a:r>
                      <a:r>
                        <a:rPr lang="de-DE" dirty="0"/>
                        <a:t> </a:t>
                      </a:r>
                      <a:r>
                        <a:rPr lang="de-DE" dirty="0" err="1"/>
                        <a:t>the</a:t>
                      </a:r>
                      <a:r>
                        <a:rPr lang="de-DE" dirty="0"/>
                        <a:t> </a:t>
                      </a:r>
                      <a:r>
                        <a:rPr lang="de-DE" dirty="0" err="1"/>
                        <a:t>provisioned</a:t>
                      </a:r>
                      <a:r>
                        <a:rPr lang="de-DE" dirty="0"/>
                        <a:t> price</a:t>
                      </a:r>
                    </a:p>
                  </a:txBody>
                  <a:tcPr/>
                </a:tc>
                <a:extLst>
                  <a:ext uri="{0D108BD9-81ED-4DB2-BD59-A6C34878D82A}">
                    <a16:rowId xmlns:a16="http://schemas.microsoft.com/office/drawing/2014/main" val="931323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Beispiel Premium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P10</a:t>
                      </a:r>
                      <a:r>
                        <a:rPr lang="de-DE" dirty="0"/>
                        <a:t> (128GB,500IOPs,100MB/s) = </a:t>
                      </a:r>
                      <a:r>
                        <a:rPr lang="de-DE" u="sng" dirty="0"/>
                        <a:t>16,62 €/Monat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P10</a:t>
                      </a:r>
                      <a:r>
                        <a:rPr lang="de-DE" dirty="0"/>
                        <a:t> = </a:t>
                      </a:r>
                      <a:r>
                        <a:rPr lang="de-DE" u="sng" dirty="0"/>
                        <a:t>16,62€/Monat</a:t>
                      </a:r>
                    </a:p>
                  </a:txBody>
                  <a:tcPr/>
                </a:tc>
                <a:extLst>
                  <a:ext uri="{0D108BD9-81ED-4DB2-BD59-A6C34878D82A}">
                    <a16:rowId xmlns:a16="http://schemas.microsoft.com/office/drawing/2014/main" val="1126363065"/>
                  </a:ext>
                </a:extLst>
              </a:tr>
            </a:tbl>
          </a:graphicData>
        </a:graphic>
      </p:graphicFrame>
      <p:sp>
        <p:nvSpPr>
          <p:cNvPr id="5" name="Rectangle 4">
            <a:extLst>
              <a:ext uri="{FF2B5EF4-FFF2-40B4-BE49-F238E27FC236}">
                <a16:creationId xmlns:a16="http://schemas.microsoft.com/office/drawing/2014/main" id="{1DB63B4E-2412-4682-9D63-3EA8EE91B330}"/>
              </a:ext>
            </a:extLst>
          </p:cNvPr>
          <p:cNvSpPr/>
          <p:nvPr/>
        </p:nvSpPr>
        <p:spPr>
          <a:xfrm>
            <a:off x="7937500" y="952500"/>
            <a:ext cx="3683000" cy="4688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144FF308-F803-45D4-BE21-04B027103851}"/>
              </a:ext>
            </a:extLst>
          </p:cNvPr>
          <p:cNvSpPr txBox="1"/>
          <p:nvPr/>
        </p:nvSpPr>
        <p:spPr>
          <a:xfrm>
            <a:off x="1020762" y="6299200"/>
            <a:ext cx="4541837" cy="369332"/>
          </a:xfrm>
          <a:prstGeom prst="rect">
            <a:avLst/>
          </a:prstGeom>
          <a:noFill/>
        </p:spPr>
        <p:txBody>
          <a:bodyPr wrap="square" rtlCol="0">
            <a:spAutoFit/>
          </a:bodyPr>
          <a:lstStyle/>
          <a:p>
            <a:r>
              <a:rPr lang="de-DE" dirty="0"/>
              <a:t>Preise: Stand (North Europe) - 13.06.2018</a:t>
            </a:r>
          </a:p>
        </p:txBody>
      </p:sp>
      <p:sp>
        <p:nvSpPr>
          <p:cNvPr id="7" name="TextBox 6">
            <a:extLst>
              <a:ext uri="{FF2B5EF4-FFF2-40B4-BE49-F238E27FC236}">
                <a16:creationId xmlns:a16="http://schemas.microsoft.com/office/drawing/2014/main" id="{E2983B3D-6F9A-4F46-B4EC-62201246F4E1}"/>
              </a:ext>
            </a:extLst>
          </p:cNvPr>
          <p:cNvSpPr txBox="1"/>
          <p:nvPr/>
        </p:nvSpPr>
        <p:spPr>
          <a:xfrm>
            <a:off x="8534400" y="5724433"/>
            <a:ext cx="2844800" cy="369332"/>
          </a:xfrm>
          <a:prstGeom prst="rect">
            <a:avLst/>
          </a:prstGeom>
          <a:noFill/>
        </p:spPr>
        <p:txBody>
          <a:bodyPr wrap="square" rtlCol="0">
            <a:spAutoFit/>
          </a:bodyPr>
          <a:lstStyle/>
          <a:p>
            <a:r>
              <a:rPr lang="de-DE" b="1" dirty="0">
                <a:solidFill>
                  <a:schemeClr val="tx1">
                    <a:lumMod val="95000"/>
                    <a:lumOff val="5000"/>
                  </a:schemeClr>
                </a:solidFill>
              </a:rPr>
              <a:t>-&gt; Default: managed </a:t>
            </a:r>
            <a:r>
              <a:rPr lang="de-DE" b="1" dirty="0" err="1">
                <a:solidFill>
                  <a:schemeClr val="tx1">
                    <a:lumMod val="95000"/>
                    <a:lumOff val="5000"/>
                  </a:schemeClr>
                </a:solidFill>
              </a:rPr>
              <a:t>disks</a:t>
            </a:r>
            <a:endParaRPr lang="de-DE" b="1" dirty="0">
              <a:solidFill>
                <a:schemeClr val="tx1">
                  <a:lumMod val="95000"/>
                  <a:lumOff val="5000"/>
                </a:schemeClr>
              </a:solidFill>
            </a:endParaRPr>
          </a:p>
        </p:txBody>
      </p:sp>
      <p:sp>
        <p:nvSpPr>
          <p:cNvPr id="8" name="TextBox 7">
            <a:extLst>
              <a:ext uri="{FF2B5EF4-FFF2-40B4-BE49-F238E27FC236}">
                <a16:creationId xmlns:a16="http://schemas.microsoft.com/office/drawing/2014/main" id="{2284D8F5-3EE9-4595-8FF8-992778386620}"/>
              </a:ext>
            </a:extLst>
          </p:cNvPr>
          <p:cNvSpPr txBox="1"/>
          <p:nvPr/>
        </p:nvSpPr>
        <p:spPr>
          <a:xfrm>
            <a:off x="1020763" y="5743575"/>
            <a:ext cx="3594100" cy="369332"/>
          </a:xfrm>
          <a:prstGeom prst="rect">
            <a:avLst/>
          </a:prstGeom>
          <a:noFill/>
        </p:spPr>
        <p:txBody>
          <a:bodyPr wrap="square" rtlCol="0">
            <a:spAutoFit/>
          </a:bodyPr>
          <a:lstStyle/>
          <a:p>
            <a:r>
              <a:rPr lang="de-DE" dirty="0"/>
              <a:t>Managed Disk </a:t>
            </a:r>
            <a:r>
              <a:rPr lang="de-DE" dirty="0" err="1"/>
              <a:t>Pricing</a:t>
            </a:r>
            <a:r>
              <a:rPr lang="de-DE" dirty="0"/>
              <a:t> </a:t>
            </a:r>
            <a:r>
              <a:rPr lang="de-DE" dirty="0">
                <a:hlinkClick r:id="rId3"/>
              </a:rPr>
              <a:t>*)</a:t>
            </a:r>
            <a:endParaRPr lang="de-DE" dirty="0"/>
          </a:p>
        </p:txBody>
      </p:sp>
    </p:spTree>
    <p:extLst>
      <p:ext uri="{BB962C8B-B14F-4D97-AF65-F5344CB8AC3E}">
        <p14:creationId xmlns:p14="http://schemas.microsoft.com/office/powerpoint/2010/main" val="14378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D286-C0A7-49B1-A04D-0E4033731A29}"/>
              </a:ext>
            </a:extLst>
          </p:cNvPr>
          <p:cNvSpPr>
            <a:spLocks noGrp="1"/>
          </p:cNvSpPr>
          <p:nvPr>
            <p:ph type="title"/>
          </p:nvPr>
        </p:nvSpPr>
        <p:spPr/>
        <p:txBody>
          <a:bodyPr>
            <a:normAutofit fontScale="90000"/>
          </a:bodyPr>
          <a:lstStyle/>
          <a:p>
            <a:r>
              <a:rPr lang="en-US" dirty="0"/>
              <a:t>Types of disk storage for Azure Windows VMs</a:t>
            </a:r>
            <a:endParaRPr lang="de-DE" dirty="0"/>
          </a:p>
        </p:txBody>
      </p:sp>
      <p:sp>
        <p:nvSpPr>
          <p:cNvPr id="3" name="Content Placeholder 2">
            <a:extLst>
              <a:ext uri="{FF2B5EF4-FFF2-40B4-BE49-F238E27FC236}">
                <a16:creationId xmlns:a16="http://schemas.microsoft.com/office/drawing/2014/main" id="{3B8D0E99-B36E-4568-96EB-04B78E7AC7D7}"/>
              </a:ext>
            </a:extLst>
          </p:cNvPr>
          <p:cNvSpPr>
            <a:spLocks noGrp="1"/>
          </p:cNvSpPr>
          <p:nvPr>
            <p:ph idx="1"/>
          </p:nvPr>
        </p:nvSpPr>
        <p:spPr/>
        <p:txBody>
          <a:bodyPr>
            <a:normAutofit lnSpcReduction="10000"/>
          </a:bodyPr>
          <a:lstStyle/>
          <a:p>
            <a:r>
              <a:rPr lang="de-DE" dirty="0"/>
              <a:t>Standard Storage</a:t>
            </a:r>
          </a:p>
          <a:p>
            <a:pPr lvl="1"/>
            <a:r>
              <a:rPr lang="de-DE" dirty="0"/>
              <a:t>HDD </a:t>
            </a:r>
            <a:r>
              <a:rPr lang="de-DE" dirty="0" err="1"/>
              <a:t>based</a:t>
            </a:r>
            <a:r>
              <a:rPr lang="de-DE" dirty="0"/>
              <a:t> - </a:t>
            </a:r>
            <a:r>
              <a:rPr lang="de-DE" dirty="0" err="1"/>
              <a:t>cost-effective</a:t>
            </a:r>
            <a:r>
              <a:rPr lang="de-DE" dirty="0"/>
              <a:t> </a:t>
            </a:r>
            <a:r>
              <a:rPr lang="de-DE" dirty="0" err="1"/>
              <a:t>storage</a:t>
            </a:r>
            <a:endParaRPr lang="de-DE" dirty="0"/>
          </a:p>
          <a:p>
            <a:pPr lvl="1"/>
            <a:r>
              <a:rPr lang="en-US" dirty="0"/>
              <a:t>can be attached to all Azure VMs </a:t>
            </a:r>
            <a:endParaRPr lang="de-DE" dirty="0"/>
          </a:p>
          <a:p>
            <a:pPr lvl="1"/>
            <a:r>
              <a:rPr lang="en-US" dirty="0"/>
              <a:t>Supports Blobs, Files, Tables, and Queues</a:t>
            </a:r>
          </a:p>
          <a:p>
            <a:pPr lvl="1"/>
            <a:r>
              <a:rPr lang="en-US" dirty="0"/>
              <a:t>€ = Volume of data stored per month + quantity and types of operations performed + </a:t>
            </a:r>
            <a:r>
              <a:rPr lang="de-DE" dirty="0"/>
              <a:t>Data </a:t>
            </a:r>
            <a:r>
              <a:rPr lang="de-DE" dirty="0" err="1"/>
              <a:t>redundancy</a:t>
            </a:r>
            <a:endParaRPr lang="de-DE" dirty="0"/>
          </a:p>
          <a:p>
            <a:pPr lvl="1"/>
            <a:r>
              <a:rPr lang="de-DE" dirty="0"/>
              <a:t>1 </a:t>
            </a:r>
            <a:r>
              <a:rPr lang="de-DE" dirty="0" err="1"/>
              <a:t>disk</a:t>
            </a:r>
            <a:r>
              <a:rPr lang="de-DE" dirty="0"/>
              <a:t> </a:t>
            </a:r>
            <a:r>
              <a:rPr lang="de-DE" dirty="0" err="1"/>
              <a:t>limit</a:t>
            </a:r>
            <a:r>
              <a:rPr lang="de-DE" dirty="0"/>
              <a:t>: 4TB | max. 500 (8k) IOPS | </a:t>
            </a:r>
            <a:r>
              <a:rPr lang="de-DE" dirty="0" err="1"/>
              <a:t>max</a:t>
            </a:r>
            <a:r>
              <a:rPr lang="de-DE" dirty="0"/>
              <a:t>  60MB/s</a:t>
            </a:r>
            <a:endParaRPr lang="en-US" dirty="0"/>
          </a:p>
          <a:p>
            <a:r>
              <a:rPr lang="de-DE" dirty="0"/>
              <a:t>Premium Storage (</a:t>
            </a:r>
            <a:r>
              <a:rPr lang="de-DE" dirty="0" err="1"/>
              <a:t>the</a:t>
            </a:r>
            <a:r>
              <a:rPr lang="de-DE" dirty="0"/>
              <a:t> „</a:t>
            </a:r>
            <a:r>
              <a:rPr lang="de-DE" dirty="0">
                <a:solidFill>
                  <a:srgbClr val="FF0000"/>
                </a:solidFill>
              </a:rPr>
              <a:t>S</a:t>
            </a:r>
            <a:r>
              <a:rPr lang="de-DE" dirty="0"/>
              <a:t>“ in </a:t>
            </a:r>
            <a:r>
              <a:rPr lang="de-DE" dirty="0" err="1"/>
              <a:t>the</a:t>
            </a:r>
            <a:r>
              <a:rPr lang="de-DE" dirty="0"/>
              <a:t> VM type)</a:t>
            </a:r>
          </a:p>
          <a:p>
            <a:pPr lvl="1"/>
            <a:r>
              <a:rPr lang="en-US" dirty="0"/>
              <a:t>SSD based, Page Blobs only (= VM disks)</a:t>
            </a:r>
          </a:p>
          <a:p>
            <a:pPr lvl="1"/>
            <a:r>
              <a:rPr lang="en-US" dirty="0"/>
              <a:t>Optimized for low latency or high bandwidth</a:t>
            </a:r>
          </a:p>
          <a:p>
            <a:pPr lvl="1"/>
            <a:r>
              <a:rPr lang="en-US" dirty="0"/>
              <a:t>Recommended for VMs</a:t>
            </a:r>
          </a:p>
          <a:p>
            <a:pPr lvl="1"/>
            <a:r>
              <a:rPr lang="en-US" dirty="0"/>
              <a:t>Various sizes: size defines €€€ &amp; IOPS</a:t>
            </a:r>
          </a:p>
        </p:txBody>
      </p:sp>
    </p:spTree>
    <p:extLst>
      <p:ext uri="{BB962C8B-B14F-4D97-AF65-F5344CB8AC3E}">
        <p14:creationId xmlns:p14="http://schemas.microsoft.com/office/powerpoint/2010/main" val="238300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47691-E51A-4782-B8B0-4ECA88392874}"/>
              </a:ext>
            </a:extLst>
          </p:cNvPr>
          <p:cNvSpPr>
            <a:spLocks noGrp="1"/>
          </p:cNvSpPr>
          <p:nvPr>
            <p:ph type="title"/>
          </p:nvPr>
        </p:nvSpPr>
        <p:spPr/>
        <p:txBody>
          <a:bodyPr/>
          <a:lstStyle/>
          <a:p>
            <a:r>
              <a:rPr lang="de-DE" dirty="0"/>
              <a:t>Storage</a:t>
            </a:r>
          </a:p>
        </p:txBody>
      </p:sp>
      <p:sp>
        <p:nvSpPr>
          <p:cNvPr id="3" name="Content Placeholder 2">
            <a:extLst>
              <a:ext uri="{FF2B5EF4-FFF2-40B4-BE49-F238E27FC236}">
                <a16:creationId xmlns:a16="http://schemas.microsoft.com/office/drawing/2014/main" id="{290BB4D8-8711-4045-8452-33B315D30EEC}"/>
              </a:ext>
            </a:extLst>
          </p:cNvPr>
          <p:cNvSpPr>
            <a:spLocks noGrp="1"/>
          </p:cNvSpPr>
          <p:nvPr>
            <p:ph idx="1"/>
          </p:nvPr>
        </p:nvSpPr>
        <p:spPr/>
        <p:txBody>
          <a:bodyPr/>
          <a:lstStyle/>
          <a:p>
            <a:r>
              <a:rPr lang="de-DE" dirty="0">
                <a:hlinkClick r:id="rId2"/>
              </a:rPr>
              <a:t>https://docs.microsoft.com/en-us/azure/storage/common/storage-account-options?toc=%2fazure%2fstorage%2fblobs%2ftoc.json</a:t>
            </a:r>
            <a:endParaRPr lang="de-DE" dirty="0"/>
          </a:p>
          <a:p>
            <a:r>
              <a:rPr lang="en-US" b="1" dirty="0">
                <a:hlinkClick r:id="rId2"/>
              </a:rPr>
              <a:t>Azure Storage account options</a:t>
            </a:r>
            <a:endParaRPr lang="en-US" b="1" dirty="0"/>
          </a:p>
          <a:p>
            <a:r>
              <a:rPr lang="en-US" b="1" dirty="0"/>
              <a:t>Understanding Block Blobs, Append Blobs, and Page Blobs</a:t>
            </a:r>
          </a:p>
          <a:p>
            <a:r>
              <a:rPr lang="de-DE" dirty="0"/>
              <a:t>https://docs.microsoft.com/en-us/rest/api/storageservices/understanding-block-blobs--append-blobs--and-page-blobs</a:t>
            </a:r>
          </a:p>
        </p:txBody>
      </p:sp>
    </p:spTree>
    <p:extLst>
      <p:ext uri="{BB962C8B-B14F-4D97-AF65-F5344CB8AC3E}">
        <p14:creationId xmlns:p14="http://schemas.microsoft.com/office/powerpoint/2010/main" val="2545595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651585" y="1530948"/>
            <a:ext cx="7267249" cy="40018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7"/>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11" name="Freeform 128"/>
          <p:cNvSpPr>
            <a:spLocks noChangeAspect="1"/>
          </p:cNvSpPr>
          <p:nvPr/>
        </p:nvSpPr>
        <p:spPr bwMode="black">
          <a:xfrm>
            <a:off x="4973874" y="1756674"/>
            <a:ext cx="6669225" cy="36725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505050"/>
                  </a:gs>
                  <a:gs pos="28000">
                    <a:srgbClr val="505050"/>
                  </a:gs>
                </a:gsLst>
                <a:lin ang="5400000" scaled="0"/>
              </a:gradFill>
              <a:latin typeface="Segoe UI"/>
            </a:endParaRPr>
          </a:p>
        </p:txBody>
      </p:sp>
      <p:sp>
        <p:nvSpPr>
          <p:cNvPr id="6" name="Freeform 79"/>
          <p:cNvSpPr>
            <a:spLocks noEditPoints="1"/>
          </p:cNvSpPr>
          <p:nvPr/>
        </p:nvSpPr>
        <p:spPr bwMode="black">
          <a:xfrm>
            <a:off x="7636701" y="2696813"/>
            <a:ext cx="1919417" cy="25284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4" name="Freeform 79"/>
          <p:cNvSpPr>
            <a:spLocks noEditPoints="1"/>
          </p:cNvSpPr>
          <p:nvPr/>
        </p:nvSpPr>
        <p:spPr bwMode="black">
          <a:xfrm>
            <a:off x="8098250" y="2991510"/>
            <a:ext cx="1439646" cy="189648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5" name="Freeform 79"/>
          <p:cNvSpPr>
            <a:spLocks noEditPoints="1"/>
          </p:cNvSpPr>
          <p:nvPr/>
        </p:nvSpPr>
        <p:spPr bwMode="black">
          <a:xfrm>
            <a:off x="9644031" y="2991510"/>
            <a:ext cx="1439646" cy="189648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7" name="Freeform 703"/>
          <p:cNvSpPr>
            <a:spLocks/>
          </p:cNvSpPr>
          <p:nvPr/>
        </p:nvSpPr>
        <p:spPr bwMode="auto">
          <a:xfrm>
            <a:off x="1666611" y="3571119"/>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16" name="Freeform 703"/>
          <p:cNvSpPr>
            <a:spLocks/>
          </p:cNvSpPr>
          <p:nvPr/>
        </p:nvSpPr>
        <p:spPr bwMode="auto">
          <a:xfrm>
            <a:off x="6631159" y="3576397"/>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17" name="Freeform 703"/>
          <p:cNvSpPr>
            <a:spLocks/>
          </p:cNvSpPr>
          <p:nvPr/>
        </p:nvSpPr>
        <p:spPr bwMode="auto">
          <a:xfrm>
            <a:off x="6631160" y="3571579"/>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12" name="Content Placeholder 4"/>
          <p:cNvSpPr txBox="1">
            <a:spLocks/>
          </p:cNvSpPr>
          <p:nvPr/>
        </p:nvSpPr>
        <p:spPr>
          <a:xfrm>
            <a:off x="264120" y="1282419"/>
            <a:ext cx="6498252" cy="22494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505050"/>
              </a:buClr>
              <a:buNone/>
            </a:pPr>
            <a:r>
              <a:rPr lang="en-US" sz="3137" dirty="0">
                <a:gradFill>
                  <a:gsLst>
                    <a:gs pos="1250">
                      <a:srgbClr val="505050"/>
                    </a:gs>
                    <a:gs pos="100000">
                      <a:srgbClr val="505050"/>
                    </a:gs>
                  </a:gsLst>
                  <a:lin ang="5400000" scaled="0"/>
                </a:gradFill>
                <a:latin typeface="Segoe UI Light"/>
              </a:rPr>
              <a:t>Page Blobs</a:t>
            </a:r>
          </a:p>
          <a:p>
            <a:pPr marL="0" indent="0" defTabSz="914367">
              <a:buClr>
                <a:srgbClr val="505050"/>
              </a:buClr>
              <a:buNone/>
            </a:pPr>
            <a:r>
              <a:rPr lang="en-US" sz="3137" dirty="0">
                <a:gradFill>
                  <a:gsLst>
                    <a:gs pos="1250">
                      <a:srgbClr val="505050"/>
                    </a:gs>
                    <a:gs pos="100000">
                      <a:srgbClr val="505050"/>
                    </a:gs>
                  </a:gsLst>
                  <a:lin ang="5400000" scaled="0"/>
                </a:gradFill>
                <a:latin typeface="Segoe UI Light"/>
              </a:rPr>
              <a:t>3 copies</a:t>
            </a:r>
          </a:p>
          <a:p>
            <a:pPr marL="0" indent="0" defTabSz="914367">
              <a:buClr>
                <a:srgbClr val="505050"/>
              </a:buClr>
              <a:buNone/>
            </a:pPr>
            <a:r>
              <a:rPr lang="en-US" sz="3137" dirty="0">
                <a:gradFill>
                  <a:gsLst>
                    <a:gs pos="1250">
                      <a:srgbClr val="505050"/>
                    </a:gs>
                    <a:gs pos="100000">
                      <a:srgbClr val="505050"/>
                    </a:gs>
                  </a:gsLst>
                  <a:lin ang="5400000" scaled="0"/>
                </a:gradFill>
                <a:latin typeface="Segoe UI Light"/>
              </a:rPr>
              <a:t>VHD disks, 1 TB per disk (64TB Total) </a:t>
            </a:r>
          </a:p>
          <a:p>
            <a:pPr marL="0" indent="0" defTabSz="914367">
              <a:buClr>
                <a:srgbClr val="505050"/>
              </a:buClr>
              <a:buNone/>
            </a:pPr>
            <a:r>
              <a:rPr lang="en-US" sz="3137" dirty="0">
                <a:gradFill>
                  <a:gsLst>
                    <a:gs pos="1250">
                      <a:srgbClr val="505050"/>
                    </a:gs>
                    <a:gs pos="100000">
                      <a:srgbClr val="505050"/>
                    </a:gs>
                  </a:gsLst>
                  <a:lin ang="5400000" scaled="0"/>
                </a:gradFill>
                <a:latin typeface="Segoe UI Light"/>
              </a:rPr>
              <a:t>500 IOPs (32,000 IOPS total)</a:t>
            </a:r>
          </a:p>
        </p:txBody>
      </p:sp>
      <p:sp>
        <p:nvSpPr>
          <p:cNvPr id="3" name="Title 2"/>
          <p:cNvSpPr>
            <a:spLocks noGrp="1"/>
          </p:cNvSpPr>
          <p:nvPr>
            <p:ph type="title"/>
          </p:nvPr>
        </p:nvSpPr>
        <p:spPr>
          <a:xfrm>
            <a:off x="264120" y="96494"/>
            <a:ext cx="10515600" cy="1325563"/>
          </a:xfrm>
        </p:spPr>
        <p:txBody>
          <a:bodyPr>
            <a:normAutofit/>
          </a:bodyPr>
          <a:lstStyle/>
          <a:p>
            <a:r>
              <a:rPr lang="en-US" dirty="0"/>
              <a:t>Virtual machine standard storage</a:t>
            </a:r>
          </a:p>
        </p:txBody>
      </p:sp>
    </p:spTree>
    <p:extLst>
      <p:ext uri="{BB962C8B-B14F-4D97-AF65-F5344CB8AC3E}">
        <p14:creationId xmlns:p14="http://schemas.microsoft.com/office/powerpoint/2010/main" val="89714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63" presetClass="path" presetSubtype="0" accel="34667" decel="65333" fill="hold" grpId="0" nodeType="afterEffect">
                                  <p:stCondLst>
                                    <p:cond delay="0"/>
                                  </p:stCondLst>
                                  <p:childTnLst>
                                    <p:animMotion origin="layout" path="M -6.58667E-7 4.33954E-6 L 0.40886 4.33954E-6 " pathEditMode="relative" rAng="0" ptsTypes="AA">
                                      <p:cBhvr>
                                        <p:cTn id="27" dur="500" fill="hold"/>
                                        <p:tgtEl>
                                          <p:spTgt spid="7"/>
                                        </p:tgtEl>
                                        <p:attrNameLst>
                                          <p:attrName>ppt_x</p:attrName>
                                          <p:attrName>ppt_y</p:attrName>
                                        </p:attrNameLst>
                                      </p:cBhvr>
                                      <p:rCtr x="20437" y="0"/>
                                    </p:animMotion>
                                  </p:childTnLst>
                                </p:cTn>
                              </p:par>
                              <p:par>
                                <p:cTn id="28" presetID="1" presetClass="entr" presetSubtype="0" fill="hold" grpId="1" nodeType="with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
                            </p:stCondLst>
                            <p:childTnLst>
                              <p:par>
                                <p:cTn id="33" presetID="63" presetClass="path" presetSubtype="0" accel="34667" decel="65333" fill="hold" grpId="0" nodeType="afterEffect">
                                  <p:stCondLst>
                                    <p:cond delay="0"/>
                                  </p:stCondLst>
                                  <p:childTnLst>
                                    <p:animMotion origin="layout" path="M 2.30534E-6 3.44984E-6 L 0.12637 3.44984E-6 " pathEditMode="relative" rAng="0" ptsTypes="AA">
                                      <p:cBhvr>
                                        <p:cTn id="34" dur="500" fill="hold"/>
                                        <p:tgtEl>
                                          <p:spTgt spid="16"/>
                                        </p:tgtEl>
                                        <p:attrNameLst>
                                          <p:attrName>ppt_x</p:attrName>
                                          <p:attrName>ppt_y</p:attrName>
                                        </p:attrNameLst>
                                      </p:cBhvr>
                                      <p:rCtr x="6319" y="0"/>
                                    </p:animMotion>
                                  </p:childTnLst>
                                </p:cTn>
                              </p:par>
                              <p:par>
                                <p:cTn id="35" presetID="63" presetClass="path" presetSubtype="0" accel="34667" decel="65333" fill="hold" grpId="0" nodeType="withEffect">
                                  <p:stCondLst>
                                    <p:cond delay="0"/>
                                  </p:stCondLst>
                                  <p:childTnLst>
                                    <p:animMotion origin="layout" path="M 2.30534E-6 4.33954E-6 L 0.25325 4.33954E-6 " pathEditMode="relative" rAng="0" ptsTypes="AA">
                                      <p:cBhvr>
                                        <p:cTn id="36" dur="500" fill="hold"/>
                                        <p:tgtEl>
                                          <p:spTgt spid="17"/>
                                        </p:tgtEl>
                                        <p:attrNameLst>
                                          <p:attrName>ppt_x</p:attrName>
                                          <p:attrName>ppt_y</p:attrName>
                                        </p:attrNameLst>
                                      </p:cBhvr>
                                      <p:rCtr x="12663" y="0"/>
                                    </p:animMotion>
                                  </p:childTnLst>
                                </p:cTn>
                              </p:par>
                            </p:childTnLst>
                          </p:cTn>
                        </p:par>
                        <p:par>
                          <p:cTn id="37" fill="hold">
                            <p:stCondLst>
                              <p:cond delay="1500"/>
                            </p:stCondLst>
                            <p:childTnLst>
                              <p:par>
                                <p:cTn id="38" presetID="6" presetClass="emph" presetSubtype="0" fill="hold" grpId="2" nodeType="afterEffect">
                                  <p:stCondLst>
                                    <p:cond delay="0"/>
                                  </p:stCondLst>
                                  <p:childTnLst>
                                    <p:animScale>
                                      <p:cBhvr>
                                        <p:cTn id="39" dur="250" fill="hold"/>
                                        <p:tgtEl>
                                          <p:spTgt spid="7"/>
                                        </p:tgtEl>
                                      </p:cBhvr>
                                      <p:by x="0" y="0"/>
                                    </p:animScale>
                                  </p:childTnLst>
                                </p:cTn>
                              </p:par>
                              <p:par>
                                <p:cTn id="40" presetID="6" presetClass="emph" presetSubtype="0" fill="hold" grpId="2" nodeType="withEffect">
                                  <p:stCondLst>
                                    <p:cond delay="100"/>
                                  </p:stCondLst>
                                  <p:childTnLst>
                                    <p:animScale>
                                      <p:cBhvr>
                                        <p:cTn id="41" dur="250" fill="hold"/>
                                        <p:tgtEl>
                                          <p:spTgt spid="16"/>
                                        </p:tgtEl>
                                      </p:cBhvr>
                                      <p:by x="0" y="0"/>
                                    </p:animScale>
                                  </p:childTnLst>
                                </p:cTn>
                              </p:par>
                              <p:par>
                                <p:cTn id="42" presetID="6" presetClass="emph" presetSubtype="0" fill="hold" grpId="2" nodeType="withEffect">
                                  <p:stCondLst>
                                    <p:cond delay="200"/>
                                  </p:stCondLst>
                                  <p:childTnLst>
                                    <p:animScale>
                                      <p:cBhvr>
                                        <p:cTn id="43" dur="250" fill="hold"/>
                                        <p:tgtEl>
                                          <p:spTgt spid="17"/>
                                        </p:tgtEl>
                                      </p:cBhvr>
                                      <p:by x="0" y="0"/>
                                    </p:animScale>
                                  </p:childTnLst>
                                </p:cTn>
                              </p:par>
                            </p:childTnLst>
                          </p:cTn>
                        </p:par>
                        <p:par>
                          <p:cTn id="44" fill="hold">
                            <p:stCondLst>
                              <p:cond delay="1950"/>
                            </p:stCondLst>
                            <p:childTnLst>
                              <p:par>
                                <p:cTn id="45" presetID="19" presetClass="emph" presetSubtype="0" fill="hold" grpId="2" nodeType="afterEffect">
                                  <p:stCondLst>
                                    <p:cond delay="0"/>
                                  </p:stCondLst>
                                  <p:childTnLst>
                                    <p:animClr clrSpc="rgb" dir="cw">
                                      <p:cBhvr override="childStyle">
                                        <p:cTn id="46" dur="500" fill="hold"/>
                                        <p:tgtEl>
                                          <p:spTgt spid="6"/>
                                        </p:tgtEl>
                                        <p:attrNameLst>
                                          <p:attrName>style.color</p:attrName>
                                        </p:attrNameLst>
                                      </p:cBhvr>
                                      <p:to>
                                        <a:schemeClr val="accent2"/>
                                      </p:to>
                                    </p:animClr>
                                    <p:animClr clrSpc="rgb" dir="cw">
                                      <p:cBhvr>
                                        <p:cTn id="47" dur="500" fill="hold"/>
                                        <p:tgtEl>
                                          <p:spTgt spid="6"/>
                                        </p:tgtEl>
                                        <p:attrNameLst>
                                          <p:attrName>fillcolor</p:attrName>
                                        </p:attrNameLst>
                                      </p:cBhvr>
                                      <p:to>
                                        <a:schemeClr val="accent2"/>
                                      </p:to>
                                    </p:animClr>
                                    <p:set>
                                      <p:cBhvr>
                                        <p:cTn id="48" dur="500" fill="hold"/>
                                        <p:tgtEl>
                                          <p:spTgt spid="6"/>
                                        </p:tgtEl>
                                        <p:attrNameLst>
                                          <p:attrName>fill.type</p:attrName>
                                        </p:attrNameLst>
                                      </p:cBhvr>
                                      <p:to>
                                        <p:strVal val="solid"/>
                                      </p:to>
                                    </p:set>
                                    <p:set>
                                      <p:cBhvr>
                                        <p:cTn id="49" dur="500" fill="hold"/>
                                        <p:tgtEl>
                                          <p:spTgt spid="6"/>
                                        </p:tgtEl>
                                        <p:attrNameLst>
                                          <p:attrName>fill.on</p:attrName>
                                        </p:attrNameLst>
                                      </p:cBhvr>
                                      <p:to>
                                        <p:strVal val="true"/>
                                      </p:to>
                                    </p:set>
                                  </p:childTnLst>
                                </p:cTn>
                              </p:par>
                              <p:par>
                                <p:cTn id="50" presetID="19" presetClass="emph" presetSubtype="0" fill="hold" grpId="1" nodeType="withEffect">
                                  <p:stCondLst>
                                    <p:cond delay="0"/>
                                  </p:stCondLst>
                                  <p:childTnLst>
                                    <p:animClr clrSpc="rgb" dir="cw">
                                      <p:cBhvr override="childStyle">
                                        <p:cTn id="51" dur="500" fill="hold"/>
                                        <p:tgtEl>
                                          <p:spTgt spid="14"/>
                                        </p:tgtEl>
                                        <p:attrNameLst>
                                          <p:attrName>style.color</p:attrName>
                                        </p:attrNameLst>
                                      </p:cBhvr>
                                      <p:to>
                                        <a:schemeClr val="accent2"/>
                                      </p:to>
                                    </p:animClr>
                                    <p:animClr clrSpc="rgb" dir="cw">
                                      <p:cBhvr>
                                        <p:cTn id="52" dur="500" fill="hold"/>
                                        <p:tgtEl>
                                          <p:spTgt spid="14"/>
                                        </p:tgtEl>
                                        <p:attrNameLst>
                                          <p:attrName>fillcolor</p:attrName>
                                        </p:attrNameLst>
                                      </p:cBhvr>
                                      <p:to>
                                        <a:schemeClr val="accent2"/>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500" fill="hold"/>
                                        <p:tgtEl>
                                          <p:spTgt spid="15"/>
                                        </p:tgtEl>
                                        <p:attrNameLst>
                                          <p:attrName>style.color</p:attrName>
                                        </p:attrNameLst>
                                      </p:cBhvr>
                                      <p:to>
                                        <a:schemeClr val="accent2"/>
                                      </p:to>
                                    </p:animClr>
                                    <p:animClr clrSpc="rgb" dir="cw">
                                      <p:cBhvr>
                                        <p:cTn id="57" dur="500" fill="hold"/>
                                        <p:tgtEl>
                                          <p:spTgt spid="15"/>
                                        </p:tgtEl>
                                        <p:attrNameLst>
                                          <p:attrName>fillcolor</p:attrName>
                                        </p:attrNameLst>
                                      </p:cBhvr>
                                      <p:to>
                                        <a:schemeClr val="accent2"/>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14" grpId="0" animBg="1"/>
      <p:bldP spid="14" grpId="1" animBg="1"/>
      <p:bldP spid="15" grpId="0" animBg="1"/>
      <p:bldP spid="15" grpId="1" animBg="1"/>
      <p:bldP spid="7" grpId="0" animBg="1"/>
      <p:bldP spid="7" grpId="1" animBg="1"/>
      <p:bldP spid="7" grpId="2" animBg="1"/>
      <p:bldP spid="16" grpId="0" animBg="1"/>
      <p:bldP spid="16" grpId="1" animBg="1"/>
      <p:bldP spid="16" grpId="2" animBg="1"/>
      <p:bldP spid="17" grpId="0" animBg="1"/>
      <p:bldP spid="17" grpId="1" animBg="1"/>
      <p:bldP spid="17" grpId="2"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651585" y="1530948"/>
            <a:ext cx="7267249" cy="40018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7"/>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grpSp>
        <p:nvGrpSpPr>
          <p:cNvPr id="10" name="Group 9"/>
          <p:cNvGrpSpPr/>
          <p:nvPr/>
        </p:nvGrpSpPr>
        <p:grpSpPr>
          <a:xfrm>
            <a:off x="4973874" y="1756674"/>
            <a:ext cx="6669225" cy="3672501"/>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solidFill>
                <a:schemeClr val="bg1">
                  <a:lumMod val="50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505050"/>
                    </a:gs>
                    <a:gs pos="28000">
                      <a:srgbClr val="505050"/>
                    </a:gs>
                  </a:gsLst>
                  <a:lin ang="5400000" scaled="0"/>
                </a:gradFill>
                <a:latin typeface="Segoe UI"/>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grpSp>
      <p:sp>
        <p:nvSpPr>
          <p:cNvPr id="16" name="Freeform 128"/>
          <p:cNvSpPr>
            <a:spLocks noChangeAspect="1"/>
          </p:cNvSpPr>
          <p:nvPr/>
        </p:nvSpPr>
        <p:spPr bwMode="black">
          <a:xfrm>
            <a:off x="847369" y="2208369"/>
            <a:ext cx="3836974" cy="21128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solidFill>
              <a:schemeClr val="bg1">
                <a:lumMod val="50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505050"/>
                  </a:gs>
                  <a:gs pos="28000">
                    <a:srgbClr val="505050"/>
                  </a:gs>
                </a:gsLst>
                <a:lin ang="5400000" scaled="0"/>
              </a:gradFill>
              <a:latin typeface="Segoe UI"/>
            </a:endParaRPr>
          </a:p>
        </p:txBody>
      </p:sp>
      <p:sp>
        <p:nvSpPr>
          <p:cNvPr id="17" name="Freeform 79"/>
          <p:cNvSpPr>
            <a:spLocks noEditPoints="1"/>
          </p:cNvSpPr>
          <p:nvPr/>
        </p:nvSpPr>
        <p:spPr bwMode="black">
          <a:xfrm>
            <a:off x="2644903" y="2918802"/>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8" name="Freeform 79"/>
          <p:cNvSpPr>
            <a:spLocks noEditPoints="1"/>
          </p:cNvSpPr>
          <p:nvPr/>
        </p:nvSpPr>
        <p:spPr bwMode="black">
          <a:xfrm>
            <a:off x="3534230" y="2918802"/>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9" name="Freeform 79"/>
          <p:cNvSpPr>
            <a:spLocks noEditPoints="1"/>
          </p:cNvSpPr>
          <p:nvPr/>
        </p:nvSpPr>
        <p:spPr bwMode="black">
          <a:xfrm>
            <a:off x="1755576" y="2918802"/>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cxnSp>
        <p:nvCxnSpPr>
          <p:cNvPr id="20" name="Straight Connector 19"/>
          <p:cNvCxnSpPr/>
          <p:nvPr/>
        </p:nvCxnSpPr>
        <p:spPr>
          <a:xfrm>
            <a:off x="2583839" y="5089507"/>
            <a:ext cx="7019818"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610946" y="4975843"/>
            <a:ext cx="227331" cy="227331"/>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a:endParaRPr>
          </a:p>
        </p:txBody>
      </p:sp>
      <p:sp>
        <p:nvSpPr>
          <p:cNvPr id="22" name="TextBox 21"/>
          <p:cNvSpPr txBox="1"/>
          <p:nvPr/>
        </p:nvSpPr>
        <p:spPr>
          <a:xfrm>
            <a:off x="9176453" y="4432231"/>
            <a:ext cx="1096313" cy="621968"/>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3957"/>
            <a:r>
              <a:rPr lang="en-US" sz="2353" spc="-49" dirty="0">
                <a:solidFill>
                  <a:srgbClr val="282828"/>
                </a:solidFill>
                <a:latin typeface="Segoe UI Light"/>
              </a:rPr>
              <a:t>East DC</a:t>
            </a:r>
          </a:p>
        </p:txBody>
      </p:sp>
      <p:sp>
        <p:nvSpPr>
          <p:cNvPr id="23" name="Oval 22"/>
          <p:cNvSpPr/>
          <p:nvPr/>
        </p:nvSpPr>
        <p:spPr bwMode="auto">
          <a:xfrm>
            <a:off x="2431432" y="4975843"/>
            <a:ext cx="227331" cy="227331"/>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a:endParaRPr>
          </a:p>
        </p:txBody>
      </p:sp>
      <p:sp>
        <p:nvSpPr>
          <p:cNvPr id="24" name="TextBox 23"/>
          <p:cNvSpPr txBox="1"/>
          <p:nvPr/>
        </p:nvSpPr>
        <p:spPr>
          <a:xfrm>
            <a:off x="2066318" y="4432231"/>
            <a:ext cx="1102734" cy="615473"/>
          </a:xfrm>
          <a:prstGeom prst="rect">
            <a:avLst/>
          </a:prstGeom>
          <a:noFill/>
        </p:spPr>
        <p:txBody>
          <a:bodyPr wrap="square" lIns="0" tIns="143407" rIns="0" bIns="143407" rtlCol="0">
            <a:spAutoFit/>
          </a:bodyPr>
          <a:lstStyle/>
          <a:p>
            <a:pPr algn="ctr" defTabSz="913957">
              <a:lnSpc>
                <a:spcPct val="90000"/>
              </a:lnSpc>
            </a:pPr>
            <a:r>
              <a:rPr lang="en-US" sz="2353" b="1" spc="-49" dirty="0">
                <a:solidFill>
                  <a:srgbClr val="282828"/>
                </a:solidFill>
                <a:latin typeface="Segoe UI Light"/>
              </a:rPr>
              <a:t>West DC</a:t>
            </a:r>
          </a:p>
        </p:txBody>
      </p:sp>
      <p:sp>
        <p:nvSpPr>
          <p:cNvPr id="25" name="TextBox 24"/>
          <p:cNvSpPr txBox="1"/>
          <p:nvPr/>
        </p:nvSpPr>
        <p:spPr>
          <a:xfrm>
            <a:off x="5072862" y="4467864"/>
            <a:ext cx="1733550" cy="561131"/>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3957"/>
            <a:r>
              <a:rPr lang="en-US" sz="1961" spc="-49" dirty="0">
                <a:solidFill>
                  <a:srgbClr val="282828"/>
                </a:solidFill>
                <a:latin typeface="Segoe UI Light"/>
              </a:rPr>
              <a:t>&gt; 400 miles</a:t>
            </a:r>
          </a:p>
        </p:txBody>
      </p:sp>
      <p:sp>
        <p:nvSpPr>
          <p:cNvPr id="26" name="TextBox 25"/>
          <p:cNvSpPr txBox="1"/>
          <p:nvPr/>
        </p:nvSpPr>
        <p:spPr>
          <a:xfrm>
            <a:off x="519249" y="1051113"/>
            <a:ext cx="7514705" cy="724093"/>
          </a:xfrm>
          <a:prstGeom prst="rect">
            <a:avLst/>
          </a:prstGeom>
        </p:spPr>
        <p:txBody>
          <a:bodyPr/>
          <a:lstStyle>
            <a:defPPr>
              <a:defRPr lang="en-US"/>
            </a:defPPr>
            <a:lvl1pPr marR="0" indent="0" defTabSz="914367" fontAlgn="auto">
              <a:lnSpc>
                <a:spcPct val="90000"/>
              </a:lnSpc>
              <a:spcBef>
                <a:spcPct val="20000"/>
              </a:spcBef>
              <a:spcAft>
                <a:spcPts val="0"/>
              </a:spcAft>
              <a:buClr>
                <a:srgbClr val="505050"/>
              </a:buClr>
              <a:buSzPct val="90000"/>
              <a:buFont typeface="Wingdings" panose="05000000000000000000" pitchFamily="2" charset="2"/>
              <a:buNone/>
              <a:tabLst/>
              <a:defRPr sz="3137" spc="0" baseline="0">
                <a:gradFill>
                  <a:gsLst>
                    <a:gs pos="1250">
                      <a:srgbClr val="505050"/>
                    </a:gs>
                    <a:gs pos="100000">
                      <a:srgbClr val="505050"/>
                    </a:gs>
                  </a:gsLst>
                  <a:lin ang="5400000" scaled="0"/>
                </a:gradFill>
                <a:latin typeface="Segoe UI Light"/>
              </a:defRPr>
            </a:lvl1pPr>
            <a:lvl2pPr marL="584200" marR="0" indent="-241300" defTabSz="932742"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Defend against regional disasters</a:t>
            </a:r>
          </a:p>
        </p:txBody>
      </p:sp>
      <p:sp>
        <p:nvSpPr>
          <p:cNvPr id="27" name="TextBox 26"/>
          <p:cNvSpPr txBox="1"/>
          <p:nvPr/>
        </p:nvSpPr>
        <p:spPr>
          <a:xfrm>
            <a:off x="3955351" y="5589758"/>
            <a:ext cx="4214041" cy="677360"/>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3957"/>
            <a:r>
              <a:rPr lang="en-US" sz="2745" b="0" spc="-49" dirty="0">
                <a:solidFill>
                  <a:srgbClr val="282828"/>
                </a:solidFill>
                <a:latin typeface="Segoe UI Light"/>
              </a:rPr>
              <a:t>Geo replication</a:t>
            </a:r>
          </a:p>
        </p:txBody>
      </p:sp>
      <p:sp>
        <p:nvSpPr>
          <p:cNvPr id="28" name="Oval 27"/>
          <p:cNvSpPr/>
          <p:nvPr/>
        </p:nvSpPr>
        <p:spPr bwMode="auto">
          <a:xfrm>
            <a:off x="9648320" y="5013217"/>
            <a:ext cx="152580" cy="152580"/>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34043" y="-54919"/>
            <a:ext cx="10515600" cy="1325563"/>
          </a:xfrm>
        </p:spPr>
        <p:txBody>
          <a:bodyPr vert="horz" lIns="91440" tIns="45720" rIns="91440" bIns="45720" rtlCol="0" anchor="ctr">
            <a:normAutofit/>
          </a:bodyPr>
          <a:lstStyle/>
          <a:p>
            <a:r>
              <a:rPr lang="en-US" dirty="0"/>
              <a:t>Virtual machine standard storage</a:t>
            </a:r>
          </a:p>
        </p:txBody>
      </p:sp>
    </p:spTree>
    <p:extLst>
      <p:ext uri="{BB962C8B-B14F-4D97-AF65-F5344CB8AC3E}">
        <p14:creationId xmlns:p14="http://schemas.microsoft.com/office/powerpoint/2010/main" val="4201203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63" presetClass="path" presetSubtype="0" accel="38000" decel="62000" fill="hold" nodeType="withEffect">
                                  <p:stCondLst>
                                    <p:cond delay="500"/>
                                  </p:stCondLst>
                                  <p:childTnLst>
                                    <p:animMotion origin="layout" path="M 3.53332E-6 -1.13936E-6 L 0.11616 -0.04789 " pathEditMode="relative" rAng="0" ptsTypes="AA">
                                      <p:cBhvr>
                                        <p:cTn id="8" dur="500" fill="hold"/>
                                        <p:tgtEl>
                                          <p:spTgt spid="10"/>
                                        </p:tgtEl>
                                        <p:attrNameLst>
                                          <p:attrName>ppt_x</p:attrName>
                                          <p:attrName>ppt_y</p:attrName>
                                        </p:attrNameLst>
                                      </p:cBhvr>
                                      <p:rCtr x="5808" y="-2292"/>
                                    </p:animMotion>
                                  </p:childTnLst>
                                </p:cTn>
                              </p:par>
                              <p:par>
                                <p:cTn id="9" presetID="6" presetClass="emph" presetSubtype="0" accel="38000" decel="62000" fill="hold" nodeType="withEffect">
                                  <p:stCondLst>
                                    <p:cond delay="500"/>
                                  </p:stCondLst>
                                  <p:childTnLst>
                                    <p:animScale>
                                      <p:cBhvr>
                                        <p:cTn id="10" dur="500" fill="hold"/>
                                        <p:tgtEl>
                                          <p:spTgt spid="10"/>
                                        </p:tgtEl>
                                      </p:cBhvr>
                                      <p:by x="57560" y="57560"/>
                                    </p:animScale>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1250"/>
                                        <p:tgtEl>
                                          <p:spTgt spid="20"/>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600"/>
                                        <p:tgtEl>
                                          <p:spTgt spid="25"/>
                                        </p:tgtEl>
                                      </p:cBhvr>
                                    </p:animEffect>
                                  </p:childTnLst>
                                </p:cTn>
                              </p:par>
                              <p:par>
                                <p:cTn id="24" presetID="35" presetClass="path" presetSubtype="0" decel="100000" fill="hold" grpId="1" nodeType="withEffect">
                                  <p:stCondLst>
                                    <p:cond delay="250"/>
                                  </p:stCondLst>
                                  <p:childTnLst>
                                    <p:animMotion origin="layout" path="M -0.05553 0.00023 L 2.51979E-6 0.00023 " pathEditMode="relative" rAng="0" ptsTypes="AA">
                                      <p:cBhvr>
                                        <p:cTn id="25" dur="800" fill="hold"/>
                                        <p:tgtEl>
                                          <p:spTgt spid="25"/>
                                        </p:tgtEl>
                                        <p:attrNameLst>
                                          <p:attrName>ppt_x</p:attrName>
                                          <p:attrName>ppt_y</p:attrName>
                                        </p:attrNameLst>
                                      </p:cBhvr>
                                      <p:rCtr x="2770" y="0"/>
                                    </p:animMotion>
                                  </p:childTnLst>
                                </p:cTn>
                              </p:par>
                              <p:par>
                                <p:cTn id="26" presetID="10" presetClass="entr" presetSubtype="0" fill="hold" grpId="0" nodeType="withEffect">
                                  <p:stCondLst>
                                    <p:cond delay="2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600"/>
                                        <p:tgtEl>
                                          <p:spTgt spid="26"/>
                                        </p:tgtEl>
                                      </p:cBhvr>
                                    </p:animEffect>
                                  </p:childTnLst>
                                </p:cTn>
                              </p:par>
                              <p:par>
                                <p:cTn id="29" presetID="35" presetClass="path" presetSubtype="0" decel="100000" fill="hold" grpId="1" nodeType="withEffect">
                                  <p:stCondLst>
                                    <p:cond delay="50"/>
                                  </p:stCondLst>
                                  <p:childTnLst>
                                    <p:animMotion origin="layout" path="M -0.05553 0.00023 L 5.61654E-8 0.00023 " pathEditMode="relative" rAng="0" ptsTypes="AA">
                                      <p:cBhvr>
                                        <p:cTn id="30" dur="800" fill="hold"/>
                                        <p:tgtEl>
                                          <p:spTgt spid="26"/>
                                        </p:tgtEl>
                                        <p:attrNameLst>
                                          <p:attrName>ppt_x</p:attrName>
                                          <p:attrName>ppt_y</p:attrName>
                                        </p:attrNameLst>
                                      </p:cBhvr>
                                      <p:rCtr x="2770" y="0"/>
                                    </p:animMotion>
                                  </p:childTnLst>
                                </p:cTn>
                              </p:par>
                              <p:par>
                                <p:cTn id="31" presetID="10" presetClass="entr" presetSubtype="0" fill="hold" grpId="0" nodeType="withEffect">
                                  <p:stCondLst>
                                    <p:cond delay="5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600"/>
                                        <p:tgtEl>
                                          <p:spTgt spid="27"/>
                                        </p:tgtEl>
                                      </p:cBhvr>
                                    </p:animEffect>
                                  </p:childTnLst>
                                </p:cTn>
                              </p:par>
                              <p:par>
                                <p:cTn id="34" presetID="35" presetClass="path" presetSubtype="0" decel="100000" fill="hold" grpId="1" nodeType="withEffect">
                                  <p:stCondLst>
                                    <p:cond delay="450"/>
                                  </p:stCondLst>
                                  <p:childTnLst>
                                    <p:animMotion origin="layout" path="M -0.05553 0.00023 L -1.72836E-6 0.00023 " pathEditMode="relative" rAng="0" ptsTypes="AA">
                                      <p:cBhvr>
                                        <p:cTn id="35" dur="800" fill="hold"/>
                                        <p:tgtEl>
                                          <p:spTgt spid="27"/>
                                        </p:tgtEl>
                                        <p:attrNameLst>
                                          <p:attrName>ppt_x</p:attrName>
                                          <p:attrName>ppt_y</p:attrName>
                                        </p:attrNameLst>
                                      </p:cBhvr>
                                      <p:rCtr x="2770" y="0"/>
                                    </p:animMotion>
                                  </p:childTnLst>
                                </p:cTn>
                              </p:par>
                              <p:par>
                                <p:cTn id="36" presetID="10" presetClass="entr" presetSubtype="0" fill="hold" grpId="0" nodeType="withEffect">
                                  <p:stCondLst>
                                    <p:cond delay="125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3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4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3700"/>
                            </p:stCondLst>
                            <p:childTnLst>
                              <p:par>
                                <p:cTn id="59"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0" dur="500" fill="hold"/>
                                        <p:tgtEl>
                                          <p:spTgt spid="28"/>
                                        </p:tgtEl>
                                        <p:attrNameLst>
                                          <p:attrName>ppt_x</p:attrName>
                                          <p:attrName>ppt_y</p:attrName>
                                        </p:attrNameLst>
                                      </p:cBhvr>
                                      <p:rCtr x="-29449" y="0"/>
                                    </p:animMotion>
                                  </p:childTnLst>
                                </p:cTn>
                              </p:par>
                              <p:par>
                                <p:cTn id="61" presetID="19" presetClass="emph" presetSubtype="0" fill="hold" grpId="1" nodeType="withEffect">
                                  <p:stCondLst>
                                    <p:cond delay="1000"/>
                                  </p:stCondLst>
                                  <p:childTnLst>
                                    <p:animClr clrSpc="rgb" dir="cw">
                                      <p:cBhvr override="childStyle">
                                        <p:cTn id="62" dur="500" fill="hold"/>
                                        <p:tgtEl>
                                          <p:spTgt spid="19"/>
                                        </p:tgtEl>
                                        <p:attrNameLst>
                                          <p:attrName>style.color</p:attrName>
                                        </p:attrNameLst>
                                      </p:cBhvr>
                                      <p:to>
                                        <a:schemeClr val="accent2"/>
                                      </p:to>
                                    </p:animClr>
                                    <p:animClr clrSpc="rgb" dir="cw">
                                      <p:cBhvr>
                                        <p:cTn id="63" dur="500" fill="hold"/>
                                        <p:tgtEl>
                                          <p:spTgt spid="19"/>
                                        </p:tgtEl>
                                        <p:attrNameLst>
                                          <p:attrName>fillcolor</p:attrName>
                                        </p:attrNameLst>
                                      </p:cBhvr>
                                      <p:to>
                                        <a:schemeClr val="accent2"/>
                                      </p:to>
                                    </p:animClr>
                                    <p:set>
                                      <p:cBhvr>
                                        <p:cTn id="64" dur="500" fill="hold"/>
                                        <p:tgtEl>
                                          <p:spTgt spid="19"/>
                                        </p:tgtEl>
                                        <p:attrNameLst>
                                          <p:attrName>fill.type</p:attrName>
                                        </p:attrNameLst>
                                      </p:cBhvr>
                                      <p:to>
                                        <p:strVal val="solid"/>
                                      </p:to>
                                    </p:set>
                                    <p:set>
                                      <p:cBhvr>
                                        <p:cTn id="65" dur="500" fill="hold"/>
                                        <p:tgtEl>
                                          <p:spTgt spid="19"/>
                                        </p:tgtEl>
                                        <p:attrNameLst>
                                          <p:attrName>fill.on</p:attrName>
                                        </p:attrNameLst>
                                      </p:cBhvr>
                                      <p:to>
                                        <p:strVal val="true"/>
                                      </p:to>
                                    </p:set>
                                  </p:childTnLst>
                                </p:cTn>
                              </p:par>
                              <p:par>
                                <p:cTn id="66" presetID="19" presetClass="emph" presetSubtype="0" fill="hold" grpId="1" nodeType="withEffect">
                                  <p:stCondLst>
                                    <p:cond delay="1500"/>
                                  </p:stCondLst>
                                  <p:childTnLst>
                                    <p:animClr clrSpc="rgb" dir="cw">
                                      <p:cBhvr override="childStyle">
                                        <p:cTn id="67" dur="500" fill="hold"/>
                                        <p:tgtEl>
                                          <p:spTgt spid="17"/>
                                        </p:tgtEl>
                                        <p:attrNameLst>
                                          <p:attrName>style.color</p:attrName>
                                        </p:attrNameLst>
                                      </p:cBhvr>
                                      <p:to>
                                        <a:schemeClr val="accent2"/>
                                      </p:to>
                                    </p:animClr>
                                    <p:animClr clrSpc="rgb" dir="cw">
                                      <p:cBhvr>
                                        <p:cTn id="68" dur="500" fill="hold"/>
                                        <p:tgtEl>
                                          <p:spTgt spid="17"/>
                                        </p:tgtEl>
                                        <p:attrNameLst>
                                          <p:attrName>fillcolor</p:attrName>
                                        </p:attrNameLst>
                                      </p:cBhvr>
                                      <p:to>
                                        <a:schemeClr val="accent2"/>
                                      </p:to>
                                    </p:animClr>
                                    <p:set>
                                      <p:cBhvr>
                                        <p:cTn id="69" dur="500" fill="hold"/>
                                        <p:tgtEl>
                                          <p:spTgt spid="17"/>
                                        </p:tgtEl>
                                        <p:attrNameLst>
                                          <p:attrName>fill.type</p:attrName>
                                        </p:attrNameLst>
                                      </p:cBhvr>
                                      <p:to>
                                        <p:strVal val="solid"/>
                                      </p:to>
                                    </p:set>
                                    <p:set>
                                      <p:cBhvr>
                                        <p:cTn id="70" dur="500" fill="hold"/>
                                        <p:tgtEl>
                                          <p:spTgt spid="17"/>
                                        </p:tgtEl>
                                        <p:attrNameLst>
                                          <p:attrName>fill.on</p:attrName>
                                        </p:attrNameLst>
                                      </p:cBhvr>
                                      <p:to>
                                        <p:strVal val="true"/>
                                      </p:to>
                                    </p:set>
                                  </p:childTnLst>
                                </p:cTn>
                              </p:par>
                              <p:par>
                                <p:cTn id="71" presetID="19" presetClass="emph" presetSubtype="0" fill="hold" grpId="1" nodeType="withEffect">
                                  <p:stCondLst>
                                    <p:cond delay="2000"/>
                                  </p:stCondLst>
                                  <p:childTnLst>
                                    <p:animClr clrSpc="rgb" dir="cw">
                                      <p:cBhvr override="childStyle">
                                        <p:cTn id="72" dur="500" fill="hold"/>
                                        <p:tgtEl>
                                          <p:spTgt spid="18"/>
                                        </p:tgtEl>
                                        <p:attrNameLst>
                                          <p:attrName>style.color</p:attrName>
                                        </p:attrNameLst>
                                      </p:cBhvr>
                                      <p:to>
                                        <a:schemeClr val="accent2"/>
                                      </p:to>
                                    </p:animClr>
                                    <p:animClr clrSpc="rgb" dir="cw">
                                      <p:cBhvr>
                                        <p:cTn id="73" dur="500" fill="hold"/>
                                        <p:tgtEl>
                                          <p:spTgt spid="18"/>
                                        </p:tgtEl>
                                        <p:attrNameLst>
                                          <p:attrName>fillcolor</p:attrName>
                                        </p:attrNameLst>
                                      </p:cBhvr>
                                      <p:to>
                                        <a:schemeClr val="accent2"/>
                                      </p:to>
                                    </p:animClr>
                                    <p:set>
                                      <p:cBhvr>
                                        <p:cTn id="74" dur="500" fill="hold"/>
                                        <p:tgtEl>
                                          <p:spTgt spid="18"/>
                                        </p:tgtEl>
                                        <p:attrNameLst>
                                          <p:attrName>fill.type</p:attrName>
                                        </p:attrNameLst>
                                      </p:cBhvr>
                                      <p:to>
                                        <p:strVal val="solid"/>
                                      </p:to>
                                    </p:set>
                                    <p:set>
                                      <p:cBhvr>
                                        <p:cTn id="75"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Disk Management – Windows OS</a:t>
            </a:r>
          </a:p>
        </p:txBody>
      </p:sp>
      <p:sp>
        <p:nvSpPr>
          <p:cNvPr id="4" name="Text Placeholder 3"/>
          <p:cNvSpPr>
            <a:spLocks noGrp="1"/>
          </p:cNvSpPr>
          <p:nvPr>
            <p:ph type="body" sz="quarter" idx="13"/>
          </p:nvPr>
        </p:nvSpPr>
        <p:spPr/>
        <p:txBody>
          <a:bodyPr/>
          <a:lstStyle/>
          <a:p>
            <a:r>
              <a:rPr lang="en-US" i="1" dirty="0"/>
              <a:t>C:\ </a:t>
            </a:r>
            <a:r>
              <a:rPr lang="en-US" dirty="0"/>
              <a:t>= OS Disk</a:t>
            </a:r>
          </a:p>
          <a:p>
            <a:r>
              <a:rPr lang="en-US" i="1" dirty="0"/>
              <a:t>D:\ </a:t>
            </a:r>
            <a:r>
              <a:rPr lang="en-US" dirty="0"/>
              <a:t>= Non-Persistent Cache Disk</a:t>
            </a:r>
          </a:p>
          <a:p>
            <a:r>
              <a:rPr lang="en-US" i="1" dirty="0"/>
              <a:t>E:\, F:\. G:\ </a:t>
            </a:r>
            <a:r>
              <a:rPr lang="en-US" dirty="0"/>
              <a:t>and all subsequent Data Disks—you will need to attach and format them</a:t>
            </a:r>
          </a:p>
        </p:txBody>
      </p:sp>
      <p:graphicFrame>
        <p:nvGraphicFramePr>
          <p:cNvPr id="5" name="Table 4"/>
          <p:cNvGraphicFramePr>
            <a:graphicFrameLocks noGrp="1"/>
          </p:cNvGraphicFramePr>
          <p:nvPr>
            <p:extLst/>
          </p:nvPr>
        </p:nvGraphicFramePr>
        <p:xfrm>
          <a:off x="1972243" y="3931151"/>
          <a:ext cx="7844262" cy="1950720"/>
        </p:xfrm>
        <a:graphic>
          <a:graphicData uri="http://schemas.openxmlformats.org/drawingml/2006/table">
            <a:tbl>
              <a:tblPr firstRow="1" bandRow="1">
                <a:tableStyleId>{5C22544A-7EE6-4342-B048-85BDC9FD1C3A}</a:tableStyleId>
              </a:tblPr>
              <a:tblGrid>
                <a:gridCol w="2353279">
                  <a:extLst>
                    <a:ext uri="{9D8B030D-6E8A-4147-A177-3AD203B41FA5}">
                      <a16:colId xmlns:a16="http://schemas.microsoft.com/office/drawing/2014/main" val="20000"/>
                    </a:ext>
                  </a:extLst>
                </a:gridCol>
                <a:gridCol w="2549385">
                  <a:extLst>
                    <a:ext uri="{9D8B030D-6E8A-4147-A177-3AD203B41FA5}">
                      <a16:colId xmlns:a16="http://schemas.microsoft.com/office/drawing/2014/main" val="20001"/>
                    </a:ext>
                  </a:extLst>
                </a:gridCol>
                <a:gridCol w="2941598">
                  <a:extLst>
                    <a:ext uri="{9D8B030D-6E8A-4147-A177-3AD203B41FA5}">
                      <a16:colId xmlns:a16="http://schemas.microsoft.com/office/drawing/2014/main" val="20002"/>
                    </a:ext>
                  </a:extLst>
                </a:gridCol>
              </a:tblGrid>
              <a:tr h="365760">
                <a:tc>
                  <a:txBody>
                    <a:bodyPr/>
                    <a:lstStyle/>
                    <a:p>
                      <a:r>
                        <a:rPr lang="en-US" sz="1600" dirty="0"/>
                        <a:t>Capability</a:t>
                      </a:r>
                    </a:p>
                  </a:txBody>
                  <a:tcPr marL="121920" marR="121920" marT="60960" marB="60960"/>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a:t>OS</a:t>
                      </a:r>
                      <a:r>
                        <a:rPr lang="en-US" sz="1600" baseline="0" dirty="0"/>
                        <a:t> Disk</a:t>
                      </a:r>
                      <a:endParaRPr lang="en-US" sz="1600" dirty="0"/>
                    </a:p>
                  </a:txBody>
                  <a:tcPr marL="121920" marR="121920" marT="60960" marB="60960"/>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a:t>Data Disk </a:t>
                      </a:r>
                    </a:p>
                  </a:txBody>
                  <a:tcPr marL="121920" marR="121920" marT="60960" marB="60960"/>
                </a:tc>
                <a:extLst>
                  <a:ext uri="{0D108BD9-81ED-4DB2-BD59-A6C34878D82A}">
                    <a16:rowId xmlns:a16="http://schemas.microsoft.com/office/drawing/2014/main" val="10000"/>
                  </a:ext>
                </a:extLst>
              </a:tr>
              <a:tr h="365760">
                <a:tc>
                  <a:txBody>
                    <a:bodyPr/>
                    <a:lstStyle/>
                    <a:p>
                      <a:r>
                        <a:rPr lang="en-US" sz="1600" dirty="0"/>
                        <a:t>Host Cache</a:t>
                      </a:r>
                      <a:r>
                        <a:rPr lang="en-US" sz="1600" baseline="0" dirty="0"/>
                        <a:t> Default</a:t>
                      </a:r>
                      <a:endParaRPr lang="en-US" sz="1600" dirty="0"/>
                    </a:p>
                  </a:txBody>
                  <a:tcPr marL="121920" marR="121920" marT="60960" marB="60960"/>
                </a:tc>
                <a:tc>
                  <a:txBody>
                    <a:bodyPr/>
                    <a:lstStyle/>
                    <a:p>
                      <a:r>
                        <a:rPr lang="en-US" sz="1600" dirty="0" err="1"/>
                        <a:t>ReadWrite</a:t>
                      </a:r>
                      <a:endParaRPr lang="en-US" sz="1600" b="1" dirty="0"/>
                    </a:p>
                  </a:txBody>
                  <a:tcPr marL="121920" marR="121920" marT="60960" marB="60960"/>
                </a:tc>
                <a:tc>
                  <a:txBody>
                    <a:bodyPr/>
                    <a:lstStyle/>
                    <a:p>
                      <a:r>
                        <a:rPr lang="en-US" sz="1600" dirty="0"/>
                        <a:t>None</a:t>
                      </a:r>
                      <a:endParaRPr lang="en-US" sz="1600" b="1" dirty="0"/>
                    </a:p>
                  </a:txBody>
                  <a:tcPr marL="121920" marR="121920" marT="60960" marB="60960"/>
                </a:tc>
                <a:extLst>
                  <a:ext uri="{0D108BD9-81ED-4DB2-BD59-A6C34878D82A}">
                    <a16:rowId xmlns:a16="http://schemas.microsoft.com/office/drawing/2014/main" val="10001"/>
                  </a:ext>
                </a:extLst>
              </a:tr>
              <a:tr h="365760">
                <a:tc>
                  <a:txBody>
                    <a:bodyPr/>
                    <a:lstStyle/>
                    <a:p>
                      <a:r>
                        <a:rPr lang="en-US" sz="1600" dirty="0"/>
                        <a:t>Max Capacity</a:t>
                      </a:r>
                    </a:p>
                  </a:txBody>
                  <a:tcPr marL="121920" marR="121920" marT="60960" marB="60960"/>
                </a:tc>
                <a:tc>
                  <a:txBody>
                    <a:bodyPr/>
                    <a:lstStyle/>
                    <a:p>
                      <a:r>
                        <a:rPr lang="en-US" sz="1600" dirty="0"/>
                        <a:t>1023</a:t>
                      </a:r>
                      <a:r>
                        <a:rPr lang="en-US" sz="1600" baseline="0" dirty="0"/>
                        <a:t> GB</a:t>
                      </a:r>
                      <a:endParaRPr lang="en-US" sz="1600" b="1"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600" dirty="0"/>
                        <a:t>1023</a:t>
                      </a:r>
                      <a:r>
                        <a:rPr lang="en-US" altLang="ko-KR" sz="1600" baseline="0" dirty="0"/>
                        <a:t> GB</a:t>
                      </a:r>
                      <a:endParaRPr lang="en-US" altLang="ko-KR" sz="1600" b="1" dirty="0"/>
                    </a:p>
                  </a:txBody>
                  <a:tcPr marL="121920" marR="121920" marT="60960" marB="60960"/>
                </a:tc>
                <a:extLst>
                  <a:ext uri="{0D108BD9-81ED-4DB2-BD59-A6C34878D82A}">
                    <a16:rowId xmlns:a16="http://schemas.microsoft.com/office/drawing/2014/main" val="10002"/>
                  </a:ext>
                </a:extLst>
              </a:tr>
              <a:tr h="853440">
                <a:tc>
                  <a:txBody>
                    <a:bodyPr/>
                    <a:lstStyle/>
                    <a:p>
                      <a:r>
                        <a:rPr lang="en-US" sz="1600" dirty="0"/>
                        <a:t>Hot Update</a:t>
                      </a:r>
                    </a:p>
                  </a:txBody>
                  <a:tcPr marL="121920" marR="121920" marT="60960" marB="60960"/>
                </a:tc>
                <a:tc>
                  <a:txBody>
                    <a:bodyPr/>
                    <a:lstStyle/>
                    <a:p>
                      <a:r>
                        <a:rPr lang="en-US" sz="1600" dirty="0"/>
                        <a:t>Cache</a:t>
                      </a:r>
                      <a:r>
                        <a:rPr lang="en-US" sz="1600" baseline="0" dirty="0"/>
                        <a:t> Setting requires a reboot</a:t>
                      </a:r>
                      <a:endParaRPr lang="en-US" sz="1600" dirty="0"/>
                    </a:p>
                  </a:txBody>
                  <a:tcPr marL="121920" marR="121920" marT="60960" marB="60960"/>
                </a:tc>
                <a:tc>
                  <a:txBody>
                    <a:bodyPr/>
                    <a:lstStyle/>
                    <a:p>
                      <a:r>
                        <a:rPr lang="en-US" sz="1600" dirty="0"/>
                        <a:t>Change</a:t>
                      </a:r>
                      <a:r>
                        <a:rPr lang="en-US" sz="1600" baseline="0" dirty="0"/>
                        <a:t> Cache without reboot,</a:t>
                      </a:r>
                    </a:p>
                    <a:p>
                      <a:r>
                        <a:rPr lang="en-US" sz="1600" baseline="0" dirty="0"/>
                        <a:t>Add/Remove without reboot</a:t>
                      </a:r>
                      <a:endParaRPr lang="en-US" sz="1600" dirty="0"/>
                    </a:p>
                  </a:txBody>
                  <a:tcPr marL="121920" marR="121920" marT="60960" marB="6096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270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Optimizing storage performance</a:t>
            </a:r>
          </a:p>
        </p:txBody>
      </p:sp>
      <p:graphicFrame>
        <p:nvGraphicFramePr>
          <p:cNvPr id="2" name="Diagram 1"/>
          <p:cNvGraphicFramePr/>
          <p:nvPr>
            <p:extLst/>
          </p:nvPr>
        </p:nvGraphicFramePr>
        <p:xfrm>
          <a:off x="1124083" y="1304420"/>
          <a:ext cx="9770927" cy="541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5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Disks and Images</a:t>
            </a:r>
          </a:p>
        </p:txBody>
      </p:sp>
      <p:sp>
        <p:nvSpPr>
          <p:cNvPr id="25" name="Rectangle 24"/>
          <p:cNvSpPr/>
          <p:nvPr/>
        </p:nvSpPr>
        <p:spPr bwMode="auto">
          <a:xfrm>
            <a:off x="4140662" y="1354005"/>
            <a:ext cx="6365131" cy="2024368"/>
          </a:xfrm>
          <a:prstGeom prst="rect">
            <a:avLst/>
          </a:prstGeom>
          <a:solidFill>
            <a:srgbClr val="DDDDDD"/>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grpSp>
        <p:nvGrpSpPr>
          <p:cNvPr id="26" name="Group 25"/>
          <p:cNvGrpSpPr/>
          <p:nvPr/>
        </p:nvGrpSpPr>
        <p:grpSpPr>
          <a:xfrm>
            <a:off x="2125007" y="1354005"/>
            <a:ext cx="1938748" cy="2024368"/>
            <a:chOff x="829782" y="750015"/>
            <a:chExt cx="1758428" cy="1807205"/>
          </a:xfrm>
        </p:grpSpPr>
        <p:sp>
          <p:nvSpPr>
            <p:cNvPr id="29" name="Rectangle 28"/>
            <p:cNvSpPr/>
            <p:nvPr/>
          </p:nvSpPr>
          <p:spPr bwMode="auto">
            <a:xfrm>
              <a:off x="829782" y="750015"/>
              <a:ext cx="1758428" cy="1807205"/>
            </a:xfrm>
            <a:prstGeom prst="rect">
              <a:avLst/>
            </a:prstGeom>
            <a:solidFill>
              <a:srgbClr val="00AEEF"/>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defTabSz="1219170">
                <a:lnSpc>
                  <a:spcPct val="90000"/>
                </a:lnSpc>
                <a:buSzPct val="90000"/>
                <a:defRPr/>
              </a:pPr>
              <a:r>
                <a:rPr lang="en-US" b="1" kern="0" dirty="0">
                  <a:gradFill>
                    <a:gsLst>
                      <a:gs pos="85000">
                        <a:srgbClr val="FFFFFF"/>
                      </a:gs>
                      <a:gs pos="0">
                        <a:srgbClr val="FFFFFF"/>
                      </a:gs>
                    </a:gsLst>
                    <a:lin ang="5400000" scaled="0"/>
                  </a:gradFill>
                  <a:ea typeface="Segoe UI" pitchFamily="34" charset="0"/>
                  <a:cs typeface="Segoe UI" pitchFamily="34" charset="0"/>
                </a:rPr>
                <a:t>OS Images</a:t>
              </a:r>
            </a:p>
            <a:p>
              <a:pPr marL="337212" indent="-337212" defTabSz="1219170">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ea typeface="Segoe UI" pitchFamily="34" charset="0"/>
                <a:cs typeface="Segoe UI" pitchFamily="34" charset="0"/>
              </a:endParaRP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Microsoft</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Partner </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User</a:t>
              </a:r>
            </a:p>
          </p:txBody>
        </p:sp>
        <p:sp>
          <p:nvSpPr>
            <p:cNvPr id="31"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33"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34"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35"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40" name="Group 39"/>
          <p:cNvGrpSpPr/>
          <p:nvPr/>
        </p:nvGrpSpPr>
        <p:grpSpPr>
          <a:xfrm>
            <a:off x="2125007" y="3709650"/>
            <a:ext cx="1945803" cy="2012411"/>
            <a:chOff x="3055099" y="760689"/>
            <a:chExt cx="1764827" cy="1796531"/>
          </a:xfrm>
        </p:grpSpPr>
        <p:sp>
          <p:nvSpPr>
            <p:cNvPr id="41" name="Rectangle 40"/>
            <p:cNvSpPr/>
            <p:nvPr/>
          </p:nvSpPr>
          <p:spPr bwMode="auto">
            <a:xfrm>
              <a:off x="3055099" y="760689"/>
              <a:ext cx="1764827" cy="1796531"/>
            </a:xfrm>
            <a:prstGeom prst="rect">
              <a:avLst/>
            </a:prstGeom>
            <a:solidFill>
              <a:srgbClr val="00AEEF"/>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defTabSz="1219170">
                <a:lnSpc>
                  <a:spcPct val="90000"/>
                </a:lnSpc>
                <a:buSzPct val="90000"/>
                <a:defRPr/>
              </a:pPr>
              <a:r>
                <a:rPr lang="en-US" b="1" kern="0" dirty="0">
                  <a:gradFill>
                    <a:gsLst>
                      <a:gs pos="85000">
                        <a:srgbClr val="FFFFFF"/>
                      </a:gs>
                      <a:gs pos="0">
                        <a:srgbClr val="FFFFFF"/>
                      </a:gs>
                    </a:gsLst>
                    <a:lin ang="5400000" scaled="0"/>
                  </a:gradFill>
                  <a:ea typeface="Segoe UI" pitchFamily="34" charset="0"/>
                  <a:cs typeface="Segoe UI" pitchFamily="34" charset="0"/>
                </a:rPr>
                <a:t>Disks</a:t>
              </a:r>
            </a:p>
            <a:p>
              <a:pPr defTabSz="1219170">
                <a:lnSpc>
                  <a:spcPct val="90000"/>
                </a:lnSpc>
                <a:buSzPct val="90000"/>
                <a:defRPr/>
              </a:pPr>
              <a:endParaRPr lang="en-US" sz="1300" b="1" u="sng" kern="0" dirty="0">
                <a:gradFill>
                  <a:gsLst>
                    <a:gs pos="85000">
                      <a:srgbClr val="FFFFFF"/>
                    </a:gs>
                    <a:gs pos="0">
                      <a:srgbClr val="FFFFFF"/>
                    </a:gs>
                  </a:gsLst>
                  <a:lin ang="5400000" scaled="0"/>
                </a:gradFill>
                <a:ea typeface="Segoe UI" pitchFamily="34" charset="0"/>
                <a:cs typeface="Segoe UI" pitchFamily="34" charset="0"/>
              </a:endParaRP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OS Disks </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Data Disks</a:t>
              </a:r>
            </a:p>
          </p:txBody>
        </p:sp>
        <p:sp>
          <p:nvSpPr>
            <p:cNvPr id="42"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43"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44"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45"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grpSp>
      <p:sp>
        <p:nvSpPr>
          <p:cNvPr id="46" name="TextBox 45"/>
          <p:cNvSpPr txBox="1"/>
          <p:nvPr/>
        </p:nvSpPr>
        <p:spPr>
          <a:xfrm>
            <a:off x="4258849" y="1724935"/>
            <a:ext cx="6142992" cy="1288045"/>
          </a:xfrm>
          <a:prstGeom prst="rect">
            <a:avLst/>
          </a:prstGeom>
          <a:noFill/>
        </p:spPr>
        <p:txBody>
          <a:bodyPr wrap="square" lIns="0" tIns="0" rIns="0" bIns="0" rtlCol="0">
            <a:spAutoFit/>
          </a:bodyPr>
          <a:lstStyle/>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Base OS image for new VMs</a:t>
            </a:r>
          </a:p>
          <a:p>
            <a:pPr marL="457189" indent="-457189" defTabSz="1219170">
              <a:lnSpc>
                <a:spcPct val="90000"/>
              </a:lnSpc>
              <a:spcBef>
                <a:spcPct val="20000"/>
              </a:spcBef>
              <a:buSzPct val="80000"/>
              <a:buFont typeface="Arial" pitchFamily="34" charset="0"/>
              <a:buChar char="•"/>
              <a:defRPr/>
            </a:pPr>
            <a:r>
              <a:rPr lang="en-US" sz="2700" kern="0" dirty="0" err="1">
                <a:solidFill>
                  <a:srgbClr val="5F5F5F"/>
                </a:solidFill>
              </a:rPr>
              <a:t>Sysprepped</a:t>
            </a:r>
            <a:r>
              <a:rPr lang="en-US" sz="2700" kern="0" dirty="0">
                <a:solidFill>
                  <a:srgbClr val="5F5F5F"/>
                </a:solidFill>
              </a:rPr>
              <a:t>/Generalized/Read-only </a:t>
            </a:r>
          </a:p>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Created by uploading or by capture</a:t>
            </a:r>
          </a:p>
        </p:txBody>
      </p:sp>
      <p:sp>
        <p:nvSpPr>
          <p:cNvPr id="47" name="Rectangle 46"/>
          <p:cNvSpPr/>
          <p:nvPr/>
        </p:nvSpPr>
        <p:spPr bwMode="auto">
          <a:xfrm>
            <a:off x="4154902" y="3709650"/>
            <a:ext cx="6350891" cy="2024368"/>
          </a:xfrm>
          <a:prstGeom prst="rect">
            <a:avLst/>
          </a:prstGeom>
          <a:solidFill>
            <a:srgbClr val="DDDDDD"/>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48" name="TextBox 47"/>
          <p:cNvSpPr txBox="1"/>
          <p:nvPr/>
        </p:nvSpPr>
        <p:spPr>
          <a:xfrm>
            <a:off x="4362797" y="3974882"/>
            <a:ext cx="5613276" cy="1578894"/>
          </a:xfrm>
          <a:prstGeom prst="rect">
            <a:avLst/>
          </a:prstGeom>
          <a:noFill/>
        </p:spPr>
        <p:txBody>
          <a:bodyPr wrap="square" lIns="0" tIns="0" rIns="0" bIns="0" rtlCol="0">
            <a:spAutoFit/>
          </a:bodyPr>
          <a:lstStyle/>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Writable disks for VMs</a:t>
            </a:r>
          </a:p>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Created during VM creation or during upload of existing Virtual Hard Disks (VHDs)</a:t>
            </a:r>
          </a:p>
        </p:txBody>
      </p:sp>
      <p:sp>
        <p:nvSpPr>
          <p:cNvPr id="3" name="TextBox 2"/>
          <p:cNvSpPr txBox="1"/>
          <p:nvPr/>
        </p:nvSpPr>
        <p:spPr>
          <a:xfrm>
            <a:off x="2056016" y="5863242"/>
            <a:ext cx="9498049" cy="646331"/>
          </a:xfrm>
          <a:prstGeom prst="rect">
            <a:avLst/>
          </a:prstGeom>
          <a:noFill/>
        </p:spPr>
        <p:txBody>
          <a:bodyPr wrap="none" rtlCol="0">
            <a:spAutoFit/>
          </a:bodyPr>
          <a:lstStyle/>
          <a:p>
            <a:r>
              <a:rPr lang="en-US" altLang="ko-KR" dirty="0"/>
              <a:t>Currently, in ARM, creating a VM from my customized image requires PowerShell or JSON template.</a:t>
            </a:r>
          </a:p>
          <a:p>
            <a:r>
              <a:rPr lang="en-US" altLang="ko-KR" dirty="0"/>
              <a:t>Portal is not supported. </a:t>
            </a:r>
            <a:endParaRPr lang="ko-KR" altLang="en-US" dirty="0"/>
          </a:p>
        </p:txBody>
      </p:sp>
    </p:spTree>
    <p:extLst>
      <p:ext uri="{BB962C8B-B14F-4D97-AF65-F5344CB8AC3E}">
        <p14:creationId xmlns:p14="http://schemas.microsoft.com/office/powerpoint/2010/main" val="28485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829" y="-6317"/>
            <a:ext cx="12247664" cy="6870640"/>
          </a:xfrm>
          <a:prstGeom prst="rect">
            <a:avLst/>
          </a:prstGeom>
        </p:spPr>
      </p:pic>
      <p:sp>
        <p:nvSpPr>
          <p:cNvPr id="3" name="Oval 2"/>
          <p:cNvSpPr/>
          <p:nvPr/>
        </p:nvSpPr>
        <p:spPr bwMode="auto">
          <a:xfrm>
            <a:off x="10278132" y="5370704"/>
            <a:ext cx="896170" cy="89617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10082729" y="5175302"/>
            <a:ext cx="1286972" cy="1286972"/>
          </a:xfrm>
          <a:prstGeom prst="ellipse">
            <a:avLst/>
          </a:prstGeom>
          <a:noFill/>
          <a:ln w="381000">
            <a:solidFill>
              <a:schemeClr val="tx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3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Mobility</a:t>
            </a:r>
            <a:endParaRPr lang="en-US" dirty="0"/>
          </a:p>
        </p:txBody>
      </p:sp>
      <p:sp>
        <p:nvSpPr>
          <p:cNvPr id="18" name="Rectangle 17"/>
          <p:cNvSpPr/>
          <p:nvPr/>
        </p:nvSpPr>
        <p:spPr bwMode="auto">
          <a:xfrm>
            <a:off x="1660478" y="1405999"/>
            <a:ext cx="4484361" cy="4342513"/>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19" name="Rectangle 18"/>
          <p:cNvSpPr/>
          <p:nvPr/>
        </p:nvSpPr>
        <p:spPr bwMode="auto">
          <a:xfrm>
            <a:off x="6417660" y="1405999"/>
            <a:ext cx="4484361" cy="4342513"/>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20" name="Rectangle 19"/>
          <p:cNvSpPr/>
          <p:nvPr/>
        </p:nvSpPr>
        <p:spPr bwMode="auto">
          <a:xfrm>
            <a:off x="1660942" y="1405996"/>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5F5F5F">
                    <a:alpha val="99000"/>
                  </a:srgbClr>
                </a:solidFill>
                <a:ea typeface="Segoe UI" pitchFamily="34" charset="0"/>
                <a:cs typeface="Segoe UI" pitchFamily="34" charset="0"/>
              </a:rPr>
              <a:t>On-premises</a:t>
            </a:r>
          </a:p>
        </p:txBody>
      </p:sp>
      <p:sp>
        <p:nvSpPr>
          <p:cNvPr id="21" name="Rectangle 20"/>
          <p:cNvSpPr/>
          <p:nvPr/>
        </p:nvSpPr>
        <p:spPr bwMode="auto">
          <a:xfrm>
            <a:off x="6410847" y="1405996"/>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0071BC">
                    <a:alpha val="99000"/>
                  </a:srgbClr>
                </a:solidFill>
                <a:latin typeface="Segoe UI "/>
                <a:ea typeface="Segoe UI" pitchFamily="34" charset="0"/>
                <a:cs typeface="Segoe UI" pitchFamily="34" charset="0"/>
              </a:rPr>
              <a:t>Cloud</a:t>
            </a:r>
          </a:p>
        </p:txBody>
      </p:sp>
      <p:sp>
        <p:nvSpPr>
          <p:cNvPr id="22" name="Freeform 128"/>
          <p:cNvSpPr>
            <a:spLocks noChangeAspect="1"/>
          </p:cNvSpPr>
          <p:nvPr/>
        </p:nvSpPr>
        <p:spPr bwMode="black">
          <a:xfrm>
            <a:off x="6533290" y="2734539"/>
            <a:ext cx="4200701" cy="235760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23" name="Right Arrow 22"/>
          <p:cNvSpPr/>
          <p:nvPr/>
        </p:nvSpPr>
        <p:spPr bwMode="auto">
          <a:xfrm>
            <a:off x="7864794" y="3725772"/>
            <a:ext cx="1020887" cy="480876"/>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24" name="Freeform 24"/>
          <p:cNvSpPr>
            <a:spLocks noEditPoints="1"/>
          </p:cNvSpPr>
          <p:nvPr/>
        </p:nvSpPr>
        <p:spPr bwMode="black">
          <a:xfrm>
            <a:off x="9031065" y="3614594"/>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28" name="U-Turn Arrow 27"/>
          <p:cNvSpPr/>
          <p:nvPr/>
        </p:nvSpPr>
        <p:spPr bwMode="auto">
          <a:xfrm>
            <a:off x="5189066" y="2761951"/>
            <a:ext cx="2184365" cy="583960"/>
          </a:xfrm>
          <a:prstGeom prst="uturnArrow">
            <a:avLst>
              <a:gd name="adj1" fmla="val 25000"/>
              <a:gd name="adj2" fmla="val 25000"/>
              <a:gd name="adj3" fmla="val 25000"/>
              <a:gd name="adj4" fmla="val 43750"/>
              <a:gd name="adj5" fmla="val 97879"/>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35" name="U-Turn Arrow 34"/>
          <p:cNvSpPr/>
          <p:nvPr/>
        </p:nvSpPr>
        <p:spPr bwMode="auto">
          <a:xfrm rot="10800000">
            <a:off x="5189066" y="4396338"/>
            <a:ext cx="2184365" cy="583960"/>
          </a:xfrm>
          <a:prstGeom prst="uturn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36" name="Can 35"/>
          <p:cNvSpPr/>
          <p:nvPr>
            <p:custDataLst>
              <p:tags r:id="rId1"/>
            </p:custDataLst>
          </p:nvPr>
        </p:nvSpPr>
        <p:spPr>
          <a:xfrm>
            <a:off x="6813098" y="3372184"/>
            <a:ext cx="903820" cy="1126707"/>
          </a:xfrm>
          <a:prstGeom prst="can">
            <a:avLst/>
          </a:prstGeom>
          <a:solidFill>
            <a:srgbClr val="0071BC"/>
          </a:solidFill>
          <a:ln w="12700" cap="flat" cmpd="sng" algn="ctr">
            <a:solidFill>
              <a:srgbClr val="FFFFFF"/>
            </a:solidFill>
            <a:prstDash val="solid"/>
          </a:ln>
          <a:effectLst/>
        </p:spPr>
        <p:txBody>
          <a:bodyPr lIns="80941" tIns="40471" rIns="80941" bIns="40471"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Blob Storage</a:t>
            </a:r>
          </a:p>
        </p:txBody>
      </p:sp>
      <p:grpSp>
        <p:nvGrpSpPr>
          <p:cNvPr id="37" name="Group 36"/>
          <p:cNvGrpSpPr/>
          <p:nvPr/>
        </p:nvGrpSpPr>
        <p:grpSpPr>
          <a:xfrm>
            <a:off x="4853009" y="3372184"/>
            <a:ext cx="924155" cy="1126707"/>
            <a:chOff x="3200399" y="1566589"/>
            <a:chExt cx="838201" cy="1113144"/>
          </a:xfrm>
        </p:grpSpPr>
        <p:sp>
          <p:nvSpPr>
            <p:cNvPr id="38" name="Folded Corner 37"/>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39" name="TextBox 38"/>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200" dirty="0" err="1">
                  <a:solidFill>
                    <a:srgbClr val="5F5F5F">
                      <a:alpha val="99000"/>
                    </a:srgbClr>
                  </a:solidFill>
                  <a:latin typeface="Segoe UI"/>
                </a:rPr>
                <a:t>MyApp.vhd</a:t>
              </a:r>
              <a:endParaRPr lang="en-US" sz="1200" dirty="0">
                <a:solidFill>
                  <a:srgbClr val="5F5F5F">
                    <a:alpha val="99000"/>
                  </a:srgbClr>
                </a:solidFill>
                <a:latin typeface="Segoe UI"/>
              </a:endParaRPr>
            </a:p>
          </p:txBody>
        </p:sp>
      </p:grpSp>
      <p:sp>
        <p:nvSpPr>
          <p:cNvPr id="40" name="Left-Right Arrow 39"/>
          <p:cNvSpPr/>
          <p:nvPr/>
        </p:nvSpPr>
        <p:spPr bwMode="auto">
          <a:xfrm>
            <a:off x="3676813" y="3715587"/>
            <a:ext cx="1020887" cy="480876"/>
          </a:xfrm>
          <a:prstGeom prst="lef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41" name="Freeform 24"/>
          <p:cNvSpPr>
            <a:spLocks noEditPoints="1"/>
          </p:cNvSpPr>
          <p:nvPr/>
        </p:nvSpPr>
        <p:spPr bwMode="black">
          <a:xfrm>
            <a:off x="2584633" y="3624781"/>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Tree>
    <p:extLst>
      <p:ext uri="{BB962C8B-B14F-4D97-AF65-F5344CB8AC3E}">
        <p14:creationId xmlns:p14="http://schemas.microsoft.com/office/powerpoint/2010/main" val="51423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Your Own Server/VHD</a:t>
            </a:r>
          </a:p>
        </p:txBody>
      </p:sp>
      <p:sp>
        <p:nvSpPr>
          <p:cNvPr id="28" name="Rectangle 27"/>
          <p:cNvSpPr/>
          <p:nvPr/>
        </p:nvSpPr>
        <p:spPr bwMode="auto">
          <a:xfrm>
            <a:off x="1569864" y="1390566"/>
            <a:ext cx="4484361" cy="4342513"/>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29" name="Rectangle 28"/>
          <p:cNvSpPr/>
          <p:nvPr/>
        </p:nvSpPr>
        <p:spPr bwMode="auto">
          <a:xfrm>
            <a:off x="1570328" y="1390562"/>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kern="0" dirty="0">
                <a:solidFill>
                  <a:srgbClr val="5F5F5F">
                    <a:alpha val="99000"/>
                  </a:srgbClr>
                </a:solidFill>
                <a:ea typeface="Segoe UI" pitchFamily="34" charset="0"/>
                <a:cs typeface="Segoe UI" pitchFamily="34" charset="0"/>
              </a:rPr>
              <a:t>On-premises</a:t>
            </a:r>
          </a:p>
        </p:txBody>
      </p:sp>
      <p:sp>
        <p:nvSpPr>
          <p:cNvPr id="30" name="Freeform 24"/>
          <p:cNvSpPr>
            <a:spLocks noEditPoints="1"/>
          </p:cNvSpPr>
          <p:nvPr/>
        </p:nvSpPr>
        <p:spPr bwMode="black">
          <a:xfrm>
            <a:off x="2017666" y="2215645"/>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31" name="TextBox 30"/>
          <p:cNvSpPr txBox="1"/>
          <p:nvPr/>
        </p:nvSpPr>
        <p:spPr>
          <a:xfrm>
            <a:off x="1748119" y="2991877"/>
            <a:ext cx="1409243" cy="328396"/>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On-premises Virtual Server</a:t>
            </a:r>
          </a:p>
        </p:txBody>
      </p:sp>
      <p:grpSp>
        <p:nvGrpSpPr>
          <p:cNvPr id="32" name="Group 31"/>
          <p:cNvGrpSpPr/>
          <p:nvPr/>
        </p:nvGrpSpPr>
        <p:grpSpPr>
          <a:xfrm>
            <a:off x="3324347" y="2217147"/>
            <a:ext cx="2278187" cy="2621484"/>
            <a:chOff x="1972304" y="1566589"/>
            <a:chExt cx="2066296" cy="2340266"/>
          </a:xfrm>
        </p:grpSpPr>
        <p:sp>
          <p:nvSpPr>
            <p:cNvPr id="33" name="Right Arrow 32"/>
            <p:cNvSpPr/>
            <p:nvPr/>
          </p:nvSpPr>
          <p:spPr bwMode="auto">
            <a:xfrm>
              <a:off x="1972304" y="1908516"/>
              <a:ext cx="923296"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grpSp>
          <p:nvGrpSpPr>
            <p:cNvPr id="34" name="Group 33"/>
            <p:cNvGrpSpPr/>
            <p:nvPr/>
          </p:nvGrpSpPr>
          <p:grpSpPr>
            <a:xfrm>
              <a:off x="3200399" y="1566589"/>
              <a:ext cx="838201" cy="1113144"/>
              <a:chOff x="3200399" y="1566589"/>
              <a:chExt cx="838201" cy="1113144"/>
            </a:xfrm>
          </p:grpSpPr>
          <p:sp>
            <p:nvSpPr>
              <p:cNvPr id="37" name="Folded Corner 36"/>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38" name="TextBox 3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err="1">
                    <a:solidFill>
                      <a:srgbClr val="5F5F5F">
                        <a:alpha val="99000"/>
                      </a:srgbClr>
                    </a:solidFill>
                    <a:latin typeface="+mn-lt"/>
                  </a:rPr>
                  <a:t>MyApp.vhd</a:t>
                </a:r>
                <a:endParaRPr lang="en-US" sz="1400" dirty="0">
                  <a:solidFill>
                    <a:srgbClr val="5F5F5F">
                      <a:alpha val="99000"/>
                    </a:srgbClr>
                  </a:solidFill>
                  <a:latin typeface="+mn-lt"/>
                </a:endParaRPr>
              </a:p>
            </p:txBody>
          </p:sp>
        </p:grpSp>
        <p:sp>
          <p:nvSpPr>
            <p:cNvPr id="35" name="Right Arrow 34"/>
            <p:cNvSpPr/>
            <p:nvPr/>
          </p:nvSpPr>
          <p:spPr bwMode="auto">
            <a:xfrm rot="5400000">
              <a:off x="3373672" y="2606578"/>
              <a:ext cx="491654"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36" name="Freeform 3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8CC6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Upload VHD</a:t>
              </a:r>
            </a:p>
          </p:txBody>
        </p:sp>
      </p:grpSp>
      <p:grpSp>
        <p:nvGrpSpPr>
          <p:cNvPr id="39" name="Group 38"/>
          <p:cNvGrpSpPr/>
          <p:nvPr/>
        </p:nvGrpSpPr>
        <p:grpSpPr>
          <a:xfrm>
            <a:off x="6320233" y="1390566"/>
            <a:ext cx="4491172" cy="4342513"/>
            <a:chOff x="4689547" y="828676"/>
            <a:chExt cx="4073454" cy="3876674"/>
          </a:xfrm>
        </p:grpSpPr>
        <p:sp>
          <p:nvSpPr>
            <p:cNvPr id="40" name="Rectangle 39"/>
            <p:cNvSpPr/>
            <p:nvPr/>
          </p:nvSpPr>
          <p:spPr bwMode="auto">
            <a:xfrm>
              <a:off x="4695723" y="828676"/>
              <a:ext cx="4067278" cy="3876674"/>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41" name="Rectangle 40"/>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defTabSz="1219170">
                <a:lnSpc>
                  <a:spcPct val="90000"/>
                </a:lnSpc>
                <a:buSzPct val="90000"/>
                <a:defRPr/>
              </a:pPr>
              <a:r>
                <a:rPr lang="en-US" kern="0" dirty="0">
                  <a:solidFill>
                    <a:srgbClr val="0071BC">
                      <a:alpha val="99000"/>
                    </a:srgbClr>
                  </a:solidFill>
                  <a:ea typeface="Segoe UI" pitchFamily="34" charset="0"/>
                  <a:cs typeface="Segoe UI" pitchFamily="34" charset="0"/>
                </a:rPr>
                <a:t>Cloud</a:t>
              </a:r>
            </a:p>
          </p:txBody>
        </p:sp>
        <p:sp>
          <p:nvSpPr>
            <p:cNvPr id="42"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43" name="Can 42"/>
            <p:cNvSpPr/>
            <p:nvPr>
              <p:custDataLst>
                <p:tags r:id="rId2"/>
              </p:custDataLst>
            </p:nvPr>
          </p:nvSpPr>
          <p:spPr>
            <a:xfrm>
              <a:off x="5054384" y="3096512"/>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44" name="Group 43"/>
          <p:cNvGrpSpPr/>
          <p:nvPr/>
        </p:nvGrpSpPr>
        <p:grpSpPr>
          <a:xfrm>
            <a:off x="7686518" y="3422184"/>
            <a:ext cx="3044545" cy="1416456"/>
            <a:chOff x="5928754" y="2642348"/>
            <a:chExt cx="2761376" cy="1264507"/>
          </a:xfrm>
        </p:grpSpPr>
        <p:sp>
          <p:nvSpPr>
            <p:cNvPr id="45" name="Right Arrow 44"/>
            <p:cNvSpPr/>
            <p:nvPr/>
          </p:nvSpPr>
          <p:spPr bwMode="auto">
            <a:xfrm>
              <a:off x="5928754" y="3313051"/>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46" name="Freeform 45"/>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8A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Create</a:t>
              </a:r>
              <a:br>
                <a:rPr lang="en-US" sz="1400" b="1" kern="0" dirty="0">
                  <a:ln>
                    <a:solidFill>
                      <a:srgbClr val="FFFFFF">
                        <a:alpha val="0"/>
                      </a:srgbClr>
                    </a:solidFill>
                  </a:ln>
                  <a:solidFill>
                    <a:srgbClr val="FFFFFF">
                      <a:alpha val="99000"/>
                    </a:srgbClr>
                  </a:solidFill>
                </a:rPr>
              </a:br>
              <a:r>
                <a:rPr lang="en-US" sz="1400" b="1" kern="0" dirty="0">
                  <a:ln>
                    <a:solidFill>
                      <a:srgbClr val="FFFFFF">
                        <a:alpha val="0"/>
                      </a:srgbClr>
                    </a:solidFill>
                  </a:ln>
                  <a:solidFill>
                    <a:srgbClr val="FFFFFF">
                      <a:alpha val="99000"/>
                    </a:srgbClr>
                  </a:solidFill>
                </a:rPr>
                <a:t>disk or</a:t>
              </a:r>
            </a:p>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image</a:t>
              </a:r>
            </a:p>
          </p:txBody>
        </p:sp>
        <p:sp>
          <p:nvSpPr>
            <p:cNvPr id="47" name="Right Arrow 46"/>
            <p:cNvSpPr/>
            <p:nvPr/>
          </p:nvSpPr>
          <p:spPr bwMode="auto">
            <a:xfrm>
              <a:off x="7209858" y="3313051"/>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48"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49" name="TextBox 48"/>
            <p:cNvSpPr txBox="1"/>
            <p:nvPr/>
          </p:nvSpPr>
          <p:spPr>
            <a:xfrm>
              <a:off x="7113771" y="264234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Provision VM from an image or a disk using a portal, a script or an API</a:t>
              </a:r>
            </a:p>
          </p:txBody>
        </p:sp>
      </p:grpSp>
      <p:sp>
        <p:nvSpPr>
          <p:cNvPr id="50" name="Content Placeholder 9"/>
          <p:cNvSpPr txBox="1">
            <a:spLocks/>
          </p:cNvSpPr>
          <p:nvPr>
            <p:custDataLst>
              <p:tags r:id="rId1"/>
            </p:custDataLst>
          </p:nvPr>
        </p:nvSpPr>
        <p:spPr>
          <a:xfrm>
            <a:off x="1677608" y="3855026"/>
            <a:ext cx="2748732" cy="1861535"/>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20">
              <a:lnSpc>
                <a:spcPct val="90000"/>
              </a:lnSpc>
              <a:spcBef>
                <a:spcPts val="708"/>
              </a:spcBef>
              <a:buNone/>
              <a:defRPr/>
            </a:pPr>
            <a:r>
              <a:rPr lang="en-US" sz="1600" dirty="0">
                <a:ln>
                  <a:solidFill>
                    <a:srgbClr val="FFFFFF">
                      <a:alpha val="0"/>
                    </a:srgbClr>
                  </a:solidFill>
                </a:ln>
                <a:solidFill>
                  <a:srgbClr val="5F5F5F">
                    <a:alpha val="99000"/>
                  </a:srgbClr>
                </a:solidFill>
              </a:rPr>
              <a:t>Use Case</a:t>
            </a:r>
          </a:p>
          <a:p>
            <a:pPr marL="206075" indent="-206075" defTabSz="1219120">
              <a:lnSpc>
                <a:spcPct val="90000"/>
              </a:lnSpc>
              <a:spcBef>
                <a:spcPts val="708"/>
              </a:spcBef>
              <a:defRPr/>
            </a:pPr>
            <a:r>
              <a:rPr lang="en-US" sz="1400" dirty="0">
                <a:ln>
                  <a:solidFill>
                    <a:srgbClr val="FFFFFF">
                      <a:alpha val="0"/>
                    </a:srgbClr>
                  </a:solidFill>
                </a:ln>
                <a:solidFill>
                  <a:srgbClr val="5F5F5F">
                    <a:alpha val="99000"/>
                  </a:srgbClr>
                </a:solidFill>
              </a:rPr>
              <a:t>Forklift Migration of VMs</a:t>
            </a:r>
          </a:p>
          <a:p>
            <a:pPr marL="206075" indent="-206075" defTabSz="1219120">
              <a:lnSpc>
                <a:spcPct val="90000"/>
              </a:lnSpc>
              <a:spcBef>
                <a:spcPts val="708"/>
              </a:spcBef>
              <a:defRPr/>
            </a:pPr>
            <a:r>
              <a:rPr lang="en-US" sz="1400" dirty="0" err="1">
                <a:ln>
                  <a:solidFill>
                    <a:srgbClr val="FFFFFF">
                      <a:alpha val="0"/>
                    </a:srgbClr>
                  </a:solidFill>
                </a:ln>
                <a:solidFill>
                  <a:srgbClr val="5F5F5F">
                    <a:alpha val="99000"/>
                  </a:srgbClr>
                </a:solidFill>
              </a:rPr>
              <a:t>Sysprepped</a:t>
            </a:r>
            <a:r>
              <a:rPr lang="en-US" sz="1400" dirty="0">
                <a:ln>
                  <a:solidFill>
                    <a:srgbClr val="FFFFFF">
                      <a:alpha val="0"/>
                    </a:srgbClr>
                  </a:solidFill>
                </a:ln>
                <a:solidFill>
                  <a:srgbClr val="5F5F5F">
                    <a:alpha val="99000"/>
                  </a:srgbClr>
                </a:solidFill>
              </a:rPr>
              <a:t> Images</a:t>
            </a:r>
          </a:p>
          <a:p>
            <a:pPr marL="206075" indent="-206075" defTabSz="1219120">
              <a:lnSpc>
                <a:spcPct val="90000"/>
              </a:lnSpc>
              <a:spcBef>
                <a:spcPts val="708"/>
              </a:spcBef>
              <a:defRPr/>
            </a:pPr>
            <a:r>
              <a:rPr lang="en-US" sz="1400" dirty="0">
                <a:ln>
                  <a:solidFill>
                    <a:srgbClr val="FFFFFF">
                      <a:alpha val="0"/>
                    </a:srgbClr>
                  </a:solidFill>
                </a:ln>
                <a:solidFill>
                  <a:srgbClr val="5F5F5F">
                    <a:alpha val="99000"/>
                  </a:srgbClr>
                </a:solidFill>
              </a:rPr>
              <a:t>Use Add-</a:t>
            </a:r>
            <a:r>
              <a:rPr lang="en-US" sz="1400" dirty="0" err="1">
                <a:ln>
                  <a:solidFill>
                    <a:srgbClr val="FFFFFF">
                      <a:alpha val="0"/>
                    </a:srgbClr>
                  </a:solidFill>
                </a:ln>
                <a:solidFill>
                  <a:srgbClr val="5F5F5F">
                    <a:alpha val="99000"/>
                  </a:srgbClr>
                </a:solidFill>
              </a:rPr>
              <a:t>AzureVHD</a:t>
            </a:r>
            <a:r>
              <a:rPr lang="en-US" sz="1400" dirty="0">
                <a:ln>
                  <a:solidFill>
                    <a:srgbClr val="FFFFFF">
                      <a:alpha val="0"/>
                    </a:srgbClr>
                  </a:solidFill>
                </a:ln>
                <a:solidFill>
                  <a:srgbClr val="5F5F5F">
                    <a:alpha val="99000"/>
                  </a:srgbClr>
                </a:solidFill>
              </a:rPr>
              <a:t> to upload</a:t>
            </a:r>
          </a:p>
          <a:p>
            <a:pPr marL="0" indent="0" defTabSz="1219120">
              <a:lnSpc>
                <a:spcPct val="90000"/>
              </a:lnSpc>
              <a:spcBef>
                <a:spcPts val="708"/>
              </a:spcBef>
              <a:buNone/>
              <a:defRPr/>
            </a:pPr>
            <a:r>
              <a:rPr lang="en-US" sz="1600" dirty="0">
                <a:ln>
                  <a:solidFill>
                    <a:srgbClr val="FFFFFF">
                      <a:alpha val="0"/>
                    </a:srgbClr>
                  </a:solidFill>
                </a:ln>
                <a:solidFill>
                  <a:srgbClr val="5F5F5F">
                    <a:alpha val="99000"/>
                  </a:srgbClr>
                </a:solidFill>
              </a:rPr>
              <a:t>VHD must be fixed disk </a:t>
            </a:r>
          </a:p>
          <a:p>
            <a:pPr marL="0" indent="0" defTabSz="1219120">
              <a:lnSpc>
                <a:spcPct val="90000"/>
              </a:lnSpc>
              <a:spcBef>
                <a:spcPts val="708"/>
              </a:spcBef>
              <a:buNone/>
              <a:defRPr/>
            </a:pPr>
            <a:r>
              <a:rPr lang="en-US" sz="1400" dirty="0">
                <a:ln>
                  <a:solidFill>
                    <a:srgbClr val="FFFFFF">
                      <a:alpha val="0"/>
                    </a:srgbClr>
                  </a:solidFill>
                </a:ln>
                <a:solidFill>
                  <a:srgbClr val="5F5F5F">
                    <a:alpha val="99000"/>
                  </a:srgbClr>
                </a:solidFill>
              </a:rPr>
              <a:t>* Disk must be converted before upload</a:t>
            </a:r>
          </a:p>
        </p:txBody>
      </p:sp>
      <p:sp>
        <p:nvSpPr>
          <p:cNvPr id="51" name="Right Arrow 50"/>
          <p:cNvSpPr/>
          <p:nvPr/>
        </p:nvSpPr>
        <p:spPr bwMode="auto">
          <a:xfrm>
            <a:off x="5623929" y="4173472"/>
            <a:ext cx="1070793" cy="480876"/>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Tree>
    <p:extLst>
      <p:ext uri="{BB962C8B-B14F-4D97-AF65-F5344CB8AC3E}">
        <p14:creationId xmlns:p14="http://schemas.microsoft.com/office/powerpoint/2010/main" val="257824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Imaging VMs in the Cloud</a:t>
            </a:r>
          </a:p>
        </p:txBody>
      </p:sp>
      <p:sp>
        <p:nvSpPr>
          <p:cNvPr id="43" name="Rectangle 42"/>
          <p:cNvSpPr/>
          <p:nvPr/>
        </p:nvSpPr>
        <p:spPr bwMode="auto">
          <a:xfrm>
            <a:off x="1697905" y="1364398"/>
            <a:ext cx="9241544" cy="4353183"/>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endParaRPr>
          </a:p>
        </p:txBody>
      </p:sp>
      <p:sp>
        <p:nvSpPr>
          <p:cNvPr id="44" name="Rectangle 43"/>
          <p:cNvSpPr/>
          <p:nvPr/>
        </p:nvSpPr>
        <p:spPr bwMode="auto">
          <a:xfrm>
            <a:off x="1697905" y="1375068"/>
            <a:ext cx="9241544"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0071BC">
                    <a:alpha val="99000"/>
                  </a:srgbClr>
                </a:solidFill>
                <a:ea typeface="Segoe UI" pitchFamily="34" charset="0"/>
                <a:cs typeface="Segoe UI" pitchFamily="34" charset="0"/>
              </a:rPr>
              <a:t>Cloud</a:t>
            </a:r>
          </a:p>
        </p:txBody>
      </p:sp>
      <p:sp>
        <p:nvSpPr>
          <p:cNvPr id="50" name="Can 49"/>
          <p:cNvSpPr/>
          <p:nvPr>
            <p:custDataLst>
              <p:tags r:id="rId1"/>
            </p:custDataLst>
          </p:nvPr>
        </p:nvSpPr>
        <p:spPr>
          <a:xfrm>
            <a:off x="2370013" y="2315389"/>
            <a:ext cx="903820" cy="965995"/>
          </a:xfrm>
          <a:prstGeom prst="can">
            <a:avLst/>
          </a:prstGeom>
          <a:solidFill>
            <a:srgbClr val="0071BC"/>
          </a:solidFill>
          <a:ln w="12700" cap="flat" cmpd="sng" algn="ctr">
            <a:solidFill>
              <a:srgbClr val="FFFFFF"/>
            </a:solidFill>
            <a:prstDash val="solid"/>
          </a:ln>
          <a:effectLst/>
        </p:spPr>
        <p:txBody>
          <a:bodyPr lIns="80941" tIns="40471" rIns="80941" bIns="40471"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51" name="Group 50"/>
          <p:cNvGrpSpPr/>
          <p:nvPr/>
        </p:nvGrpSpPr>
        <p:grpSpPr>
          <a:xfrm>
            <a:off x="3697813" y="4651914"/>
            <a:ext cx="836299" cy="946081"/>
            <a:chOff x="2194904" y="3754000"/>
            <a:chExt cx="758516" cy="844592"/>
          </a:xfrm>
        </p:grpSpPr>
        <p:sp>
          <p:nvSpPr>
            <p:cNvPr id="52" name="Right Arrow 51"/>
            <p:cNvSpPr/>
            <p:nvPr/>
          </p:nvSpPr>
          <p:spPr bwMode="auto">
            <a:xfrm rot="7222079">
              <a:off x="2774251" y="3733737"/>
              <a:ext cx="102681" cy="143208"/>
            </a:xfrm>
            <a:prstGeom prst="rightArrow">
              <a:avLst/>
            </a:prstGeom>
            <a:solidFill>
              <a:srgbClr val="8CC6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53" name="Freeform 52"/>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8A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Customize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VHD</a:t>
              </a:r>
            </a:p>
          </p:txBody>
        </p:sp>
      </p:grpSp>
      <p:grpSp>
        <p:nvGrpSpPr>
          <p:cNvPr id="54" name="Group 53"/>
          <p:cNvGrpSpPr/>
          <p:nvPr/>
        </p:nvGrpSpPr>
        <p:grpSpPr>
          <a:xfrm>
            <a:off x="4586438" y="4748554"/>
            <a:ext cx="999677" cy="849441"/>
            <a:chOff x="3000875" y="3840274"/>
            <a:chExt cx="906699" cy="758318"/>
          </a:xfrm>
        </p:grpSpPr>
        <p:sp>
          <p:nvSpPr>
            <p:cNvPr id="55" name="Right Arrow 54"/>
            <p:cNvSpPr/>
            <p:nvPr/>
          </p:nvSpPr>
          <p:spPr bwMode="auto">
            <a:xfrm>
              <a:off x="3000875" y="4147830"/>
              <a:ext cx="102681" cy="143208"/>
            </a:xfrm>
            <a:prstGeom prst="rightArrow">
              <a:avLst/>
            </a:prstGeom>
            <a:solidFill>
              <a:srgbClr val="FF8A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56" name="Freeform 5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0071BC"/>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Generalize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VHD</a:t>
              </a:r>
            </a:p>
          </p:txBody>
        </p:sp>
      </p:grpSp>
      <p:grpSp>
        <p:nvGrpSpPr>
          <p:cNvPr id="57" name="Group 56"/>
          <p:cNvGrpSpPr/>
          <p:nvPr/>
        </p:nvGrpSpPr>
        <p:grpSpPr>
          <a:xfrm>
            <a:off x="5605645" y="2703613"/>
            <a:ext cx="5165775" cy="2894384"/>
            <a:chOff x="3925287" y="2014701"/>
            <a:chExt cx="4685313" cy="2583891"/>
          </a:xfrm>
        </p:grpSpPr>
        <p:grpSp>
          <p:nvGrpSpPr>
            <p:cNvPr id="58" name="Group 57"/>
            <p:cNvGrpSpPr/>
            <p:nvPr/>
          </p:nvGrpSpPr>
          <p:grpSpPr>
            <a:xfrm>
              <a:off x="4042084" y="2014701"/>
              <a:ext cx="4568516" cy="2583891"/>
              <a:chOff x="4042084" y="2014701"/>
              <a:chExt cx="4568516" cy="2583891"/>
            </a:xfrm>
          </p:grpSpPr>
          <p:sp>
            <p:nvSpPr>
              <p:cNvPr id="60"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61" name="Can 60"/>
              <p:cNvSpPr/>
              <p:nvPr>
                <p:custDataLst>
                  <p:tags r:id="rId2"/>
                </p:custDataLst>
              </p:nvPr>
            </p:nvSpPr>
            <p:spPr>
              <a:xfrm>
                <a:off x="5054384" y="3096512"/>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62" name="Freeform 61"/>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00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Capture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VM</a:t>
                </a:r>
              </a:p>
            </p:txBody>
          </p:sp>
          <p:sp>
            <p:nvSpPr>
              <p:cNvPr id="63" name="Right Arrow 62"/>
              <p:cNvSpPr/>
              <p:nvPr/>
            </p:nvSpPr>
            <p:spPr bwMode="auto">
              <a:xfrm rot="19247508">
                <a:off x="4749259" y="3906053"/>
                <a:ext cx="102681" cy="143208"/>
              </a:xfrm>
              <a:prstGeom prst="rightArrow">
                <a:avLst/>
              </a:prstGeom>
              <a:solidFill>
                <a:srgbClr val="FF00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sp>
          <p:nvSpPr>
            <p:cNvPr id="59" name="Right Arrow 58"/>
            <p:cNvSpPr/>
            <p:nvPr/>
          </p:nvSpPr>
          <p:spPr bwMode="auto">
            <a:xfrm>
              <a:off x="3925287" y="4126568"/>
              <a:ext cx="102681" cy="143208"/>
            </a:xfrm>
            <a:prstGeom prst="rightArrow">
              <a:avLst/>
            </a:prstGeom>
            <a:solidFill>
              <a:srgbClr val="0071BC"/>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grpSp>
        <p:nvGrpSpPr>
          <p:cNvPr id="64" name="Group 63"/>
          <p:cNvGrpSpPr/>
          <p:nvPr/>
        </p:nvGrpSpPr>
        <p:grpSpPr>
          <a:xfrm>
            <a:off x="3452385" y="2201652"/>
            <a:ext cx="2278187" cy="2475880"/>
            <a:chOff x="1972304" y="1566589"/>
            <a:chExt cx="2066296" cy="2210282"/>
          </a:xfrm>
        </p:grpSpPr>
        <p:grpSp>
          <p:nvGrpSpPr>
            <p:cNvPr id="65" name="Group 64"/>
            <p:cNvGrpSpPr/>
            <p:nvPr/>
          </p:nvGrpSpPr>
          <p:grpSpPr>
            <a:xfrm>
              <a:off x="3200399" y="1566589"/>
              <a:ext cx="838201" cy="1113144"/>
              <a:chOff x="3200399" y="1566589"/>
              <a:chExt cx="838201" cy="1113144"/>
            </a:xfrm>
          </p:grpSpPr>
          <p:sp>
            <p:nvSpPr>
              <p:cNvPr id="69" name="Folded Corner 68"/>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endParaRPr>
              </a:p>
            </p:txBody>
          </p:sp>
          <p:sp>
            <p:nvSpPr>
              <p:cNvPr id="70" name="TextBox 69"/>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500" dirty="0" err="1">
                    <a:solidFill>
                      <a:srgbClr val="5F5F5F">
                        <a:alpha val="99000"/>
                      </a:srgbClr>
                    </a:solidFill>
                    <a:latin typeface="+mn-lt"/>
                  </a:rPr>
                  <a:t>Base.VHD</a:t>
                </a:r>
                <a:endParaRPr lang="en-US" sz="1500" dirty="0">
                  <a:solidFill>
                    <a:srgbClr val="5F5F5F">
                      <a:alpha val="99000"/>
                    </a:srgbClr>
                  </a:solidFill>
                  <a:latin typeface="+mn-lt"/>
                </a:endParaRPr>
              </a:p>
            </p:txBody>
          </p:sp>
        </p:grpSp>
        <p:sp>
          <p:nvSpPr>
            <p:cNvPr id="66" name="Right Arrow 65"/>
            <p:cNvSpPr/>
            <p:nvPr/>
          </p:nvSpPr>
          <p:spPr bwMode="auto">
            <a:xfrm rot="7222079">
              <a:off x="3264047" y="2606578"/>
              <a:ext cx="491654"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67" name="Freeform 66"/>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8CC6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Boot</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VM</a:t>
              </a:r>
            </a:p>
          </p:txBody>
        </p:sp>
        <p:sp>
          <p:nvSpPr>
            <p:cNvPr id="68" name="Right Arrow 67"/>
            <p:cNvSpPr/>
            <p:nvPr/>
          </p:nvSpPr>
          <p:spPr bwMode="auto">
            <a:xfrm>
              <a:off x="1972304" y="1908516"/>
              <a:ext cx="923296"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grpSp>
        <p:nvGrpSpPr>
          <p:cNvPr id="71" name="Group 70"/>
          <p:cNvGrpSpPr/>
          <p:nvPr/>
        </p:nvGrpSpPr>
        <p:grpSpPr>
          <a:xfrm>
            <a:off x="6850525" y="2265363"/>
            <a:ext cx="3946769" cy="3241752"/>
            <a:chOff x="5054384" y="1623463"/>
            <a:chExt cx="3579685" cy="2893996"/>
          </a:xfrm>
        </p:grpSpPr>
        <p:sp>
          <p:nvSpPr>
            <p:cNvPr id="72" name="Right Arrow 71"/>
            <p:cNvSpPr/>
            <p:nvPr/>
          </p:nvSpPr>
          <p:spPr bwMode="auto">
            <a:xfrm>
              <a:off x="5928754" y="3090423"/>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73"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74" name="TextBox 73"/>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a:solidFill>
                    <a:srgbClr val="5F5F5F">
                      <a:alpha val="99000"/>
                    </a:srgbClr>
                  </a:solidFill>
                  <a:latin typeface="+mn-lt"/>
                </a:rPr>
                <a:t>Identical or similar deployment instances use a common OS image as a starting point</a:t>
              </a:r>
            </a:p>
          </p:txBody>
        </p:sp>
        <p:sp>
          <p:nvSpPr>
            <p:cNvPr id="75" name="Right Arrow 74"/>
            <p:cNvSpPr/>
            <p:nvPr/>
          </p:nvSpPr>
          <p:spPr bwMode="auto">
            <a:xfrm>
              <a:off x="5928754" y="2579873"/>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76" name="Right Arrow 75"/>
            <p:cNvSpPr/>
            <p:nvPr/>
          </p:nvSpPr>
          <p:spPr bwMode="auto">
            <a:xfrm>
              <a:off x="5928754" y="3598892"/>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77"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78"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79" name="TextBox 78"/>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9170">
                <a:defRPr/>
              </a:pPr>
              <a:r>
                <a:rPr lang="en-US" sz="1500" dirty="0">
                  <a:solidFill>
                    <a:srgbClr val="5F5F5F">
                      <a:alpha val="99000"/>
                    </a:srgbClr>
                  </a:solidFill>
                  <a:latin typeface="+mn-lt"/>
                </a:rPr>
                <a:t>Capture VM saves the customized image to your image library</a:t>
              </a:r>
            </a:p>
          </p:txBody>
        </p:sp>
      </p:grpSp>
    </p:spTree>
    <p:extLst>
      <p:ext uri="{BB962C8B-B14F-4D97-AF65-F5344CB8AC3E}">
        <p14:creationId xmlns:p14="http://schemas.microsoft.com/office/powerpoint/2010/main" val="202421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a:xfrm>
            <a:off x="1021088" y="1114697"/>
            <a:ext cx="10515600" cy="3889789"/>
          </a:xfrm>
        </p:spPr>
        <p:txBody>
          <a:bodyPr>
            <a:normAutofit fontScale="92500" lnSpcReduction="20000"/>
          </a:bodyPr>
          <a:lstStyle/>
          <a:p>
            <a:pPr marL="0" indent="0">
              <a:buNone/>
            </a:pPr>
            <a:r>
              <a:rPr lang="en-US" sz="4800" dirty="0"/>
              <a:t>…ich </a:t>
            </a:r>
            <a:r>
              <a:rPr lang="en-US" sz="4800" dirty="0" err="1"/>
              <a:t>habe</a:t>
            </a:r>
            <a:r>
              <a:rPr lang="en-US" sz="4800" dirty="0"/>
              <a:t> das </a:t>
            </a:r>
            <a:r>
              <a:rPr lang="en-US" sz="4800" dirty="0" err="1"/>
              <a:t>Passwort</a:t>
            </a:r>
            <a:r>
              <a:rPr lang="en-US" sz="4800" dirty="0"/>
              <a:t> </a:t>
            </a:r>
            <a:r>
              <a:rPr lang="en-US" sz="4800" dirty="0" err="1"/>
              <a:t>meiner</a:t>
            </a:r>
            <a:r>
              <a:rPr lang="en-US" sz="4800" dirty="0"/>
              <a:t> Azure VM ‘</a:t>
            </a:r>
            <a:r>
              <a:rPr lang="en-US" sz="4800" dirty="0" err="1"/>
              <a:t>verlegt</a:t>
            </a:r>
            <a:r>
              <a:rPr lang="en-US" sz="4800" dirty="0"/>
              <a:t>’ was </a:t>
            </a:r>
            <a:r>
              <a:rPr lang="en-US" sz="4800" dirty="0" err="1"/>
              <a:t>mache</a:t>
            </a:r>
            <a:r>
              <a:rPr lang="en-US" sz="4800" dirty="0"/>
              <a:t> ich </a:t>
            </a:r>
            <a:r>
              <a:rPr lang="en-US" sz="4800" dirty="0" err="1"/>
              <a:t>jetzt</a:t>
            </a:r>
            <a:r>
              <a:rPr lang="en-US" sz="4800" dirty="0"/>
              <a:t>?</a:t>
            </a:r>
          </a:p>
          <a:p>
            <a:pPr marL="0" indent="0">
              <a:buNone/>
            </a:pPr>
            <a:r>
              <a:rPr lang="en-US" sz="4800" dirty="0"/>
              <a:t> </a:t>
            </a:r>
            <a:endParaRPr lang="de-DE" sz="4800" dirty="0"/>
          </a:p>
          <a:p>
            <a:pPr marL="914400" indent="-914400">
              <a:buAutoNum type="alphaLcParenR"/>
            </a:pPr>
            <a:r>
              <a:rPr lang="de-DE" sz="4000" dirty="0"/>
              <a:t>den ‚Krempel‘ neu installieren</a:t>
            </a:r>
          </a:p>
          <a:p>
            <a:pPr marL="914400" indent="-914400">
              <a:buAutoNum type="alphaLcParenR"/>
            </a:pPr>
            <a:r>
              <a:rPr lang="en-US" sz="4000" dirty="0"/>
              <a:t>via </a:t>
            </a:r>
            <a:r>
              <a:rPr lang="en-US" sz="4000" dirty="0" err="1"/>
              <a:t>serielle</a:t>
            </a:r>
            <a:r>
              <a:rPr lang="en-US" sz="4000" dirty="0"/>
              <a:t> Console </a:t>
            </a:r>
            <a:r>
              <a:rPr lang="en-US" sz="4000" dirty="0" err="1"/>
              <a:t>drangehen</a:t>
            </a:r>
            <a:r>
              <a:rPr lang="en-US" sz="4000" dirty="0"/>
              <a:t> und </a:t>
            </a:r>
            <a:r>
              <a:rPr lang="en-US" sz="4000" dirty="0" err="1"/>
              <a:t>ein</a:t>
            </a:r>
            <a:r>
              <a:rPr lang="en-US" sz="4000" dirty="0"/>
              <a:t> </a:t>
            </a:r>
            <a:r>
              <a:rPr lang="en-US" sz="4000" dirty="0" err="1"/>
              <a:t>neues</a:t>
            </a:r>
            <a:r>
              <a:rPr lang="en-US" sz="4000" dirty="0"/>
              <a:t> </a:t>
            </a:r>
            <a:r>
              <a:rPr lang="en-US" sz="4000" dirty="0" err="1"/>
              <a:t>setzen</a:t>
            </a:r>
            <a:endParaRPr lang="de-DE" sz="4000" dirty="0"/>
          </a:p>
          <a:p>
            <a:pPr marL="914400" indent="-914400">
              <a:buFont typeface="Arial" panose="020B0604020202020204" pitchFamily="34" charset="0"/>
              <a:buAutoNum type="alphaLcParenR"/>
            </a:pPr>
            <a:r>
              <a:rPr lang="de-DE" sz="4000" dirty="0"/>
              <a:t>VM Access Extension nutzen</a:t>
            </a:r>
          </a:p>
          <a:p>
            <a:pPr marL="0" indent="0">
              <a:buNone/>
            </a:pPr>
            <a:endParaRPr lang="de-DE" sz="4800" dirty="0"/>
          </a:p>
        </p:txBody>
      </p:sp>
    </p:spTree>
    <p:extLst>
      <p:ext uri="{BB962C8B-B14F-4D97-AF65-F5344CB8AC3E}">
        <p14:creationId xmlns:p14="http://schemas.microsoft.com/office/powerpoint/2010/main" val="126226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lt">
                                    <p:tmPct val="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lt">
                                    <p:tmPct val="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0" nodeType="clickEffect">
                                  <p:stCondLst>
                                    <p:cond delay="0"/>
                                  </p:stCondLst>
                                  <p:iterate type="lt">
                                    <p:tmPct val="0"/>
                                  </p:iterate>
                                  <p:childTnLst>
                                    <p:animClr clrSpc="rgb" dir="cw">
                                      <p:cBhvr override="childStyle">
                                        <p:cTn id="21" dur="500" fill="hold"/>
                                        <p:tgtEl>
                                          <p:spTgt spid="3">
                                            <p:txEl>
                                              <p:pRg st="4" end="4"/>
                                            </p:txEl>
                                          </p:spTgt>
                                        </p:tgtEl>
                                        <p:attrNameLst>
                                          <p:attrName>style.color</p:attrName>
                                        </p:attrNameLst>
                                      </p:cBhvr>
                                      <p:to>
                                        <a:srgbClr val="008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VM Agent and Extensions</a:t>
            </a:r>
          </a:p>
        </p:txBody>
      </p:sp>
      <p:sp>
        <p:nvSpPr>
          <p:cNvPr id="4" name="Text Placeholder 3"/>
          <p:cNvSpPr>
            <a:spLocks noGrp="1"/>
          </p:cNvSpPr>
          <p:nvPr>
            <p:ph idx="1"/>
          </p:nvPr>
        </p:nvSpPr>
        <p:spPr/>
        <p:txBody>
          <a:bodyPr>
            <a:normAutofit/>
          </a:bodyPr>
          <a:lstStyle/>
          <a:p>
            <a:r>
              <a:rPr lang="en-US" sz="1800" dirty="0"/>
              <a:t>VM Agent is used to install, configure, manage and run Azure VM Extensions</a:t>
            </a:r>
          </a:p>
          <a:p>
            <a:pPr lvl="1"/>
            <a:r>
              <a:rPr lang="en-US" sz="1600" dirty="0"/>
              <a:t>Installs, configures, and removes VM extensions on instances of Azure VMs </a:t>
            </a:r>
          </a:p>
          <a:p>
            <a:pPr lvl="1"/>
            <a:r>
              <a:rPr lang="en-US" sz="1600" dirty="0"/>
              <a:t>Enable via Portal or PowerShell</a:t>
            </a:r>
          </a:p>
          <a:p>
            <a:pPr lvl="1"/>
            <a:r>
              <a:rPr lang="en-US" sz="1600" dirty="0"/>
              <a:t>Available for Windows and Linux</a:t>
            </a:r>
          </a:p>
          <a:p>
            <a:r>
              <a:rPr lang="en-US" sz="1800" dirty="0"/>
              <a:t>VM Extensions provide dynamic features that Microsoft and other third parties provide</a:t>
            </a:r>
          </a:p>
          <a:p>
            <a:pPr lvl="1"/>
            <a:r>
              <a:rPr lang="en-US" sz="1600" dirty="0"/>
              <a:t>Modify security and identity features, such as resetting account values and using antimalware</a:t>
            </a:r>
          </a:p>
          <a:p>
            <a:pPr lvl="1"/>
            <a:r>
              <a:rPr lang="en-US" sz="1600" dirty="0"/>
              <a:t>Start, stop, or configure monitoring and diagnostics</a:t>
            </a:r>
          </a:p>
          <a:p>
            <a:pPr lvl="1"/>
            <a:r>
              <a:rPr lang="en-US" sz="1600" dirty="0"/>
              <a:t>Reset or install connectivity features, such as RDP and SSH</a:t>
            </a:r>
          </a:p>
          <a:p>
            <a:pPr lvl="1"/>
            <a:r>
              <a:rPr lang="en-US" sz="1600" dirty="0"/>
              <a:t>Diagnose, monitor, and manage your VMs</a:t>
            </a:r>
          </a:p>
          <a:p>
            <a:pPr lvl="1"/>
            <a:endParaRPr lang="en-US" sz="1600" dirty="0"/>
          </a:p>
        </p:txBody>
      </p:sp>
      <p:pic>
        <p:nvPicPr>
          <p:cNvPr id="3" name="Picture 2">
            <a:extLst>
              <a:ext uri="{FF2B5EF4-FFF2-40B4-BE49-F238E27FC236}">
                <a16:creationId xmlns:a16="http://schemas.microsoft.com/office/drawing/2014/main" id="{8FD6A1F8-3664-4B77-8F92-38CD5AC89205}"/>
              </a:ext>
            </a:extLst>
          </p:cNvPr>
          <p:cNvPicPr>
            <a:picLocks noChangeAspect="1"/>
          </p:cNvPicPr>
          <p:nvPr/>
        </p:nvPicPr>
        <p:blipFill>
          <a:blip r:embed="rId3"/>
          <a:stretch>
            <a:fillRect/>
          </a:stretch>
        </p:blipFill>
        <p:spPr>
          <a:xfrm>
            <a:off x="365776" y="4097501"/>
            <a:ext cx="9544050" cy="3069286"/>
          </a:xfrm>
          <a:prstGeom prst="rect">
            <a:avLst/>
          </a:prstGeom>
        </p:spPr>
      </p:pic>
      <p:pic>
        <p:nvPicPr>
          <p:cNvPr id="5" name="그림 4"/>
          <p:cNvPicPr>
            <a:picLocks noChangeAspect="1"/>
          </p:cNvPicPr>
          <p:nvPr/>
        </p:nvPicPr>
        <p:blipFill>
          <a:blip r:embed="rId4"/>
          <a:stretch>
            <a:fillRect/>
          </a:stretch>
        </p:blipFill>
        <p:spPr>
          <a:xfrm>
            <a:off x="9700182" y="1706880"/>
            <a:ext cx="2491818" cy="5151120"/>
          </a:xfrm>
          <a:prstGeom prst="rect">
            <a:avLst/>
          </a:prstGeom>
        </p:spPr>
      </p:pic>
    </p:spTree>
    <p:extLst>
      <p:ext uri="{BB962C8B-B14F-4D97-AF65-F5344CB8AC3E}">
        <p14:creationId xmlns:p14="http://schemas.microsoft.com/office/powerpoint/2010/main" val="406674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95333" y="4475753"/>
            <a:ext cx="2671791" cy="1015663"/>
          </a:xfrm>
          <a:prstGeom prst="rect">
            <a:avLst/>
          </a:prstGeom>
          <a:noFill/>
        </p:spPr>
        <p:txBody>
          <a:bodyPr wrap="square" rtlCol="0">
            <a:spAutoFit/>
          </a:bodyPr>
          <a:lstStyle/>
          <a:p>
            <a:r>
              <a:rPr lang="de-DE" sz="6000" i="1" dirty="0">
                <a:solidFill>
                  <a:srgbClr val="F76A01"/>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3393198" y="4475753"/>
            <a:ext cx="684610" cy="1015663"/>
          </a:xfrm>
          <a:prstGeom prst="rect">
            <a:avLst/>
          </a:prstGeom>
          <a:noFill/>
        </p:spPr>
        <p:txBody>
          <a:bodyPr wrap="square" rtlCol="0">
            <a:spAutoFit/>
          </a:bodyPr>
          <a:lstStyle/>
          <a:p>
            <a:r>
              <a:rPr lang="de-DE" sz="6000" dirty="0">
                <a:solidFill>
                  <a:srgbClr val="EC6501"/>
                </a:solidFill>
                <a:latin typeface="Segoe UI Light" panose="020B0502040204020203" pitchFamily="34" charset="0"/>
                <a:cs typeface="Segoe UI Light" panose="020B0502040204020203" pitchFamily="34" charset="0"/>
              </a:rPr>
              <a:t>_ </a:t>
            </a:r>
            <a:endParaRPr lang="de-DE" sz="6000"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127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VM Access Extension</a:t>
            </a:r>
            <a:endParaRPr lang="ko-KR" altLang="en-US" dirty="0"/>
          </a:p>
        </p:txBody>
      </p:sp>
      <p:sp>
        <p:nvSpPr>
          <p:cNvPr id="3" name="슬라이드 번호 개체 틀 2"/>
          <p:cNvSpPr>
            <a:spLocks noGrp="1"/>
          </p:cNvSpPr>
          <p:nvPr>
            <p:ph type="sldNum" sz="quarter" idx="4294967295"/>
          </p:nvPr>
        </p:nvSpPr>
        <p:spPr>
          <a:xfrm>
            <a:off x="8833104" y="6351693"/>
            <a:ext cx="2743200" cy="365125"/>
          </a:xfrm>
        </p:spPr>
        <p:txBody>
          <a:bodyPr/>
          <a:lstStyle/>
          <a:p>
            <a:fld id="{AFFF257A-30C5-4AFB-911B-BE4CEEA1EA82}" type="slidenum">
              <a:rPr lang="en-US" smtClean="0"/>
              <a:t>46</a:t>
            </a:fld>
            <a:endParaRPr lang="en-US"/>
          </a:p>
        </p:txBody>
      </p:sp>
      <p:sp>
        <p:nvSpPr>
          <p:cNvPr id="4" name="텍스트 개체 틀 3"/>
          <p:cNvSpPr>
            <a:spLocks noGrp="1"/>
          </p:cNvSpPr>
          <p:nvPr>
            <p:ph type="body" sz="quarter" idx="13"/>
          </p:nvPr>
        </p:nvSpPr>
        <p:spPr>
          <a:xfrm>
            <a:off x="419862" y="987552"/>
            <a:ext cx="11173968" cy="4956048"/>
          </a:xfrm>
        </p:spPr>
        <p:txBody>
          <a:bodyPr>
            <a:normAutofit/>
          </a:bodyPr>
          <a:lstStyle/>
          <a:p>
            <a:r>
              <a:rPr lang="en-US" altLang="ko-KR" sz="2000" dirty="0"/>
              <a:t>VMAccess extension reset the built-in administrator account and reset the Remote Desktop service configuration. </a:t>
            </a:r>
          </a:p>
          <a:p>
            <a:endParaRPr lang="ko-KR" altLang="en-US" sz="2000" dirty="0"/>
          </a:p>
        </p:txBody>
      </p:sp>
      <p:pic>
        <p:nvPicPr>
          <p:cNvPr id="5" name="그림 4"/>
          <p:cNvPicPr>
            <a:picLocks noChangeAspect="1"/>
          </p:cNvPicPr>
          <p:nvPr/>
        </p:nvPicPr>
        <p:blipFill>
          <a:blip r:embed="rId2"/>
          <a:stretch>
            <a:fillRect/>
          </a:stretch>
        </p:blipFill>
        <p:spPr>
          <a:xfrm>
            <a:off x="1139398" y="1872282"/>
            <a:ext cx="7156703" cy="4976356"/>
          </a:xfrm>
          <a:prstGeom prst="rect">
            <a:avLst/>
          </a:prstGeom>
        </p:spPr>
      </p:pic>
      <p:sp>
        <p:nvSpPr>
          <p:cNvPr id="6" name="직사각형 5"/>
          <p:cNvSpPr/>
          <p:nvPr/>
        </p:nvSpPr>
        <p:spPr>
          <a:xfrm>
            <a:off x="4682836" y="4006735"/>
            <a:ext cx="1634837" cy="2327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5243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p:txBody>
          <a:bodyPr>
            <a:normAutofit/>
          </a:bodyPr>
          <a:lstStyle/>
          <a:p>
            <a:pPr marL="0" indent="0">
              <a:buNone/>
            </a:pPr>
            <a:r>
              <a:rPr lang="en-US" sz="4800" dirty="0"/>
              <a:t>Wie </a:t>
            </a:r>
            <a:r>
              <a:rPr lang="en-US" sz="4800" dirty="0" err="1"/>
              <a:t>lange</a:t>
            </a:r>
            <a:r>
              <a:rPr lang="en-US" sz="4800" dirty="0"/>
              <a:t> </a:t>
            </a:r>
            <a:r>
              <a:rPr lang="en-US" sz="4800" dirty="0" err="1"/>
              <a:t>ist</a:t>
            </a:r>
            <a:r>
              <a:rPr lang="en-US" sz="4800" dirty="0"/>
              <a:t> die Lease time </a:t>
            </a:r>
            <a:r>
              <a:rPr lang="en-US" sz="4800" dirty="0" err="1"/>
              <a:t>einer</a:t>
            </a:r>
            <a:r>
              <a:rPr lang="en-US" sz="4800" dirty="0"/>
              <a:t> IP in Azure?</a:t>
            </a:r>
            <a:endParaRPr lang="de-DE" sz="4800" dirty="0"/>
          </a:p>
          <a:p>
            <a:pPr marL="0" indent="0">
              <a:buNone/>
            </a:pPr>
            <a:r>
              <a:rPr lang="en-US" sz="4800" dirty="0"/>
              <a:t> </a:t>
            </a:r>
            <a:endParaRPr lang="de-DE" sz="4800" dirty="0"/>
          </a:p>
          <a:p>
            <a:pPr marL="914400" indent="-914400">
              <a:buAutoNum type="alphaLcParenR"/>
            </a:pPr>
            <a:r>
              <a:rPr lang="en-US" sz="4800" dirty="0"/>
              <a:t>Sehr </a:t>
            </a:r>
            <a:r>
              <a:rPr lang="en-US" sz="4800" dirty="0" err="1"/>
              <a:t>lange</a:t>
            </a:r>
            <a:endParaRPr lang="de-DE" sz="4800" dirty="0"/>
          </a:p>
          <a:p>
            <a:pPr marL="914400" indent="-914400">
              <a:buAutoNum type="alphaLcParenR"/>
            </a:pPr>
            <a:r>
              <a:rPr lang="en-US" sz="4800" dirty="0"/>
              <a:t>1 Monat</a:t>
            </a:r>
          </a:p>
          <a:p>
            <a:pPr marL="914400" indent="-914400">
              <a:buAutoNum type="alphaLcParenR"/>
            </a:pPr>
            <a:r>
              <a:rPr lang="en-US" sz="4800" dirty="0"/>
              <a:t>24h</a:t>
            </a:r>
            <a:endParaRPr lang="de-DE" sz="4800" dirty="0"/>
          </a:p>
          <a:p>
            <a:pPr marL="0" indent="0">
              <a:buNone/>
            </a:pPr>
            <a:endParaRPr lang="de-DE" sz="4800" dirty="0"/>
          </a:p>
        </p:txBody>
      </p:sp>
      <p:pic>
        <p:nvPicPr>
          <p:cNvPr id="2" name="Picture 1">
            <a:extLst>
              <a:ext uri="{FF2B5EF4-FFF2-40B4-BE49-F238E27FC236}">
                <a16:creationId xmlns:a16="http://schemas.microsoft.com/office/drawing/2014/main" id="{8CD440EA-3BC7-449D-8AFA-D9077525F967}"/>
              </a:ext>
            </a:extLst>
          </p:cNvPr>
          <p:cNvPicPr>
            <a:picLocks noChangeAspect="1"/>
          </p:cNvPicPr>
          <p:nvPr/>
        </p:nvPicPr>
        <p:blipFill>
          <a:blip r:embed="rId3"/>
          <a:stretch>
            <a:fillRect/>
          </a:stretch>
        </p:blipFill>
        <p:spPr>
          <a:xfrm>
            <a:off x="12353925" y="1905000"/>
            <a:ext cx="9429750" cy="4953000"/>
          </a:xfrm>
          <a:prstGeom prst="rect">
            <a:avLst/>
          </a:prstGeom>
        </p:spPr>
      </p:pic>
    </p:spTree>
    <p:extLst>
      <p:ext uri="{BB962C8B-B14F-4D97-AF65-F5344CB8AC3E}">
        <p14:creationId xmlns:p14="http://schemas.microsoft.com/office/powerpoint/2010/main" val="37482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0"/>
                                  </p:stCondLst>
                                  <p:childTnLst>
                                    <p:animClr clrSpc="rgb" dir="cw">
                                      <p:cBhvr override="childStyle">
                                        <p:cTn id="21" dur="500" fill="hold"/>
                                        <p:tgtEl>
                                          <p:spTgt spid="3">
                                            <p:txEl>
                                              <p:pRg st="2" end="2"/>
                                            </p:txEl>
                                          </p:spTgt>
                                        </p:tgtEl>
                                        <p:attrNameLst>
                                          <p:attrName>style.color</p:attrName>
                                        </p:attrNameLst>
                                      </p:cBhvr>
                                      <p:to>
                                        <a:srgbClr val="009900"/>
                                      </p:to>
                                    </p:animClr>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 1.11111E-6 L -0.78594 0.00278 " pathEditMode="relative" rAng="0" ptsTypes="AA">
                                      <p:cBhvr>
                                        <p:cTn id="25" dur="2000" fill="hold"/>
                                        <p:tgtEl>
                                          <p:spTgt spid="2"/>
                                        </p:tgtEl>
                                        <p:attrNameLst>
                                          <p:attrName>ppt_x</p:attrName>
                                          <p:attrName>ppt_y</p:attrName>
                                        </p:attrNameLst>
                                      </p:cBhvr>
                                      <p:rCtr x="-39297"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3F25-89B0-42BA-A2A4-BA09EB97F6E3}"/>
              </a:ext>
            </a:extLst>
          </p:cNvPr>
          <p:cNvSpPr>
            <a:spLocks noGrp="1"/>
          </p:cNvSpPr>
          <p:nvPr>
            <p:ph type="title"/>
          </p:nvPr>
        </p:nvSpPr>
        <p:spPr>
          <a:xfrm>
            <a:off x="1021088" y="266701"/>
            <a:ext cx="10515600" cy="940526"/>
          </a:xfrm>
        </p:spPr>
        <p:txBody>
          <a:bodyPr>
            <a:normAutofit fontScale="90000"/>
          </a:bodyPr>
          <a:lstStyle/>
          <a:p>
            <a:r>
              <a:rPr lang="en-US" dirty="0"/>
              <a:t>Wie </a:t>
            </a:r>
            <a:r>
              <a:rPr lang="en-US" u="sng" dirty="0" err="1"/>
              <a:t>könnten</a:t>
            </a:r>
            <a:r>
              <a:rPr lang="en-US" dirty="0"/>
              <a:t> die IPv4 </a:t>
            </a:r>
            <a:r>
              <a:rPr lang="en-US" dirty="0" err="1"/>
              <a:t>Einstellungen</a:t>
            </a:r>
            <a:r>
              <a:rPr lang="en-US" dirty="0"/>
              <a:t> </a:t>
            </a:r>
            <a:r>
              <a:rPr lang="en-US" dirty="0" err="1"/>
              <a:t>meiner</a:t>
            </a:r>
            <a:r>
              <a:rPr lang="en-US" dirty="0"/>
              <a:t> Azure VM </a:t>
            </a:r>
            <a:r>
              <a:rPr lang="en-US" dirty="0" err="1"/>
              <a:t>aussehen</a:t>
            </a:r>
            <a:r>
              <a:rPr lang="en-US" dirty="0"/>
              <a:t> </a:t>
            </a:r>
            <a:r>
              <a:rPr lang="en-US" dirty="0" err="1"/>
              <a:t>nach</a:t>
            </a:r>
            <a:r>
              <a:rPr lang="en-US" dirty="0"/>
              <a:t>:…</a:t>
            </a:r>
            <a:endParaRPr lang="de-DE" dirty="0"/>
          </a:p>
        </p:txBody>
      </p:sp>
      <p:sp>
        <p:nvSpPr>
          <p:cNvPr id="3" name="Content Placeholder 2">
            <a:extLst>
              <a:ext uri="{FF2B5EF4-FFF2-40B4-BE49-F238E27FC236}">
                <a16:creationId xmlns:a16="http://schemas.microsoft.com/office/drawing/2014/main" id="{1ECDE0FB-892F-46B5-967C-2C75A7692228}"/>
              </a:ext>
            </a:extLst>
          </p:cNvPr>
          <p:cNvSpPr>
            <a:spLocks noGrp="1"/>
          </p:cNvSpPr>
          <p:nvPr>
            <p:ph idx="1"/>
          </p:nvPr>
        </p:nvSpPr>
        <p:spPr>
          <a:xfrm>
            <a:off x="1021088" y="1320799"/>
            <a:ext cx="10515600" cy="4609737"/>
          </a:xfrm>
        </p:spPr>
        <p:txBody>
          <a:bodyPr/>
          <a:lstStyle/>
          <a:p>
            <a:pPr marL="0" indent="0">
              <a:buNone/>
            </a:pPr>
            <a:endParaRPr lang="de-DE" dirty="0">
              <a:solidFill>
                <a:srgbClr val="0000FF"/>
              </a:solidFill>
              <a:latin typeface="Lucida Console" panose="020B0609040504020204" pitchFamily="49" charset="0"/>
            </a:endParaRPr>
          </a:p>
          <a:p>
            <a:pPr marL="0" indent="0">
              <a:buNone/>
            </a:pPr>
            <a:r>
              <a:rPr lang="de-DE" dirty="0">
                <a:solidFill>
                  <a:srgbClr val="0000FF"/>
                </a:solidFill>
                <a:latin typeface="Lucida Console" panose="020B0609040504020204" pitchFamily="49" charset="0"/>
              </a:rPr>
              <a:t>New-</a:t>
            </a:r>
            <a:r>
              <a:rPr lang="de-DE" dirty="0" err="1">
                <a:solidFill>
                  <a:srgbClr val="0000FF"/>
                </a:solidFill>
                <a:latin typeface="Lucida Console" panose="020B0609040504020204" pitchFamily="49" charset="0"/>
              </a:rPr>
              <a:t>AzureRmNetworkInterface</a:t>
            </a:r>
            <a:r>
              <a:rPr lang="de-DE" dirty="0">
                <a:solidFill>
                  <a:prstClr val="black"/>
                </a:solidFill>
                <a:latin typeface="Lucida Console" panose="020B0609040504020204" pitchFamily="49" charset="0"/>
              </a:rPr>
              <a:t> </a:t>
            </a:r>
            <a:r>
              <a:rPr lang="de-DE" dirty="0">
                <a:solidFill>
                  <a:srgbClr val="000080"/>
                </a:solidFill>
                <a:latin typeface="Lucida Console" panose="020B0609040504020204" pitchFamily="49" charset="0"/>
              </a:rPr>
              <a:t>-Name</a:t>
            </a:r>
            <a:r>
              <a:rPr lang="de-DE" dirty="0">
                <a:solidFill>
                  <a:prstClr val="black"/>
                </a:solidFill>
                <a:latin typeface="Lucida Console" panose="020B0609040504020204" pitchFamily="49" charset="0"/>
              </a:rPr>
              <a:t> </a:t>
            </a:r>
            <a:r>
              <a:rPr lang="de-DE" dirty="0">
                <a:solidFill>
                  <a:srgbClr val="FF4500"/>
                </a:solidFill>
                <a:latin typeface="Lucida Console" panose="020B0609040504020204" pitchFamily="49" charset="0"/>
              </a:rPr>
              <a:t>$</a:t>
            </a:r>
            <a:r>
              <a:rPr lang="de-DE" dirty="0" err="1">
                <a:solidFill>
                  <a:srgbClr val="FF4500"/>
                </a:solidFill>
                <a:latin typeface="Lucida Console" panose="020B0609040504020204" pitchFamily="49" charset="0"/>
              </a:rPr>
              <a:t>NICName</a:t>
            </a:r>
            <a:r>
              <a:rPr lang="de-DE" dirty="0">
                <a:solidFill>
                  <a:prstClr val="black"/>
                </a:solidFill>
                <a:latin typeface="Lucida Console" panose="020B0609040504020204" pitchFamily="49" charset="0"/>
              </a:rPr>
              <a:t> </a:t>
            </a:r>
            <a:br>
              <a:rPr lang="de-DE" dirty="0">
                <a:solidFill>
                  <a:prstClr val="black"/>
                </a:solidFill>
                <a:latin typeface="Lucida Console" panose="020B0609040504020204" pitchFamily="49" charset="0"/>
              </a:rPr>
            </a:br>
            <a:r>
              <a:rPr lang="de-DE" dirty="0">
                <a:solidFill>
                  <a:srgbClr val="000080"/>
                </a:solidFill>
                <a:latin typeface="Lucida Console" panose="020B0609040504020204" pitchFamily="49" charset="0"/>
              </a:rPr>
              <a:t>-</a:t>
            </a:r>
            <a:r>
              <a:rPr lang="de-DE" dirty="0" err="1">
                <a:solidFill>
                  <a:srgbClr val="000080"/>
                </a:solidFill>
                <a:latin typeface="Lucida Console" panose="020B0609040504020204" pitchFamily="49" charset="0"/>
              </a:rPr>
              <a:t>ResourceGroupName</a:t>
            </a:r>
            <a:r>
              <a:rPr lang="de-DE" dirty="0">
                <a:solidFill>
                  <a:prstClr val="black"/>
                </a:solidFill>
                <a:latin typeface="Lucida Console" panose="020B0609040504020204" pitchFamily="49" charset="0"/>
              </a:rPr>
              <a:t> </a:t>
            </a:r>
            <a:r>
              <a:rPr lang="de-DE" dirty="0">
                <a:solidFill>
                  <a:srgbClr val="FF4500"/>
                </a:solidFill>
                <a:latin typeface="Lucida Console" panose="020B0609040504020204" pitchFamily="49" charset="0"/>
              </a:rPr>
              <a:t>$RG</a:t>
            </a:r>
            <a:r>
              <a:rPr lang="de-DE" dirty="0">
                <a:solidFill>
                  <a:prstClr val="black"/>
                </a:solidFill>
                <a:latin typeface="Lucida Console" panose="020B0609040504020204" pitchFamily="49" charset="0"/>
              </a:rPr>
              <a:t> </a:t>
            </a:r>
            <a:r>
              <a:rPr lang="de-DE" dirty="0">
                <a:solidFill>
                  <a:srgbClr val="000080"/>
                </a:solidFill>
                <a:latin typeface="Lucida Console" panose="020B0609040504020204" pitchFamily="49" charset="0"/>
              </a:rPr>
              <a:t>-Location</a:t>
            </a:r>
            <a:r>
              <a:rPr lang="de-DE" dirty="0">
                <a:solidFill>
                  <a:prstClr val="black"/>
                </a:solidFill>
                <a:latin typeface="Lucida Console" panose="020B0609040504020204" pitchFamily="49" charset="0"/>
              </a:rPr>
              <a:t> </a:t>
            </a:r>
            <a:r>
              <a:rPr lang="de-DE" dirty="0">
                <a:solidFill>
                  <a:srgbClr val="FF4500"/>
                </a:solidFill>
                <a:latin typeface="Lucida Console" panose="020B0609040504020204" pitchFamily="49" charset="0"/>
              </a:rPr>
              <a:t>$Location</a:t>
            </a:r>
            <a:r>
              <a:rPr lang="de-DE" dirty="0">
                <a:solidFill>
                  <a:prstClr val="black"/>
                </a:solidFill>
                <a:latin typeface="Lucida Console" panose="020B0609040504020204" pitchFamily="49" charset="0"/>
              </a:rPr>
              <a:t> </a:t>
            </a:r>
            <a:br>
              <a:rPr lang="de-DE" dirty="0">
                <a:solidFill>
                  <a:prstClr val="black"/>
                </a:solidFill>
                <a:latin typeface="Lucida Console" panose="020B0609040504020204" pitchFamily="49" charset="0"/>
              </a:rPr>
            </a:br>
            <a:r>
              <a:rPr lang="de-DE" dirty="0">
                <a:solidFill>
                  <a:srgbClr val="000080"/>
                </a:solidFill>
                <a:latin typeface="Lucida Console" panose="020B0609040504020204" pitchFamily="49" charset="0"/>
              </a:rPr>
              <a:t>-</a:t>
            </a:r>
            <a:r>
              <a:rPr lang="de-DE" dirty="0" err="1">
                <a:solidFill>
                  <a:srgbClr val="000080"/>
                </a:solidFill>
                <a:latin typeface="Lucida Console" panose="020B0609040504020204" pitchFamily="49" charset="0"/>
              </a:rPr>
              <a:t>SubnetId</a:t>
            </a:r>
            <a:r>
              <a:rPr lang="de-DE" dirty="0">
                <a:solidFill>
                  <a:prstClr val="black"/>
                </a:solidFill>
                <a:latin typeface="Lucida Console" panose="020B0609040504020204" pitchFamily="49" charset="0"/>
              </a:rPr>
              <a:t> </a:t>
            </a:r>
            <a:r>
              <a:rPr lang="de-DE" dirty="0">
                <a:solidFill>
                  <a:srgbClr val="FF4500"/>
                </a:solidFill>
                <a:latin typeface="Lucida Console" panose="020B0609040504020204" pitchFamily="49" charset="0"/>
              </a:rPr>
              <a:t>… </a:t>
            </a:r>
            <a:r>
              <a:rPr lang="de-DE" dirty="0">
                <a:solidFill>
                  <a:srgbClr val="000080"/>
                </a:solidFill>
                <a:latin typeface="Lucida Console" panose="020B0609040504020204" pitchFamily="49" charset="0"/>
              </a:rPr>
              <a:t>-</a:t>
            </a:r>
            <a:r>
              <a:rPr lang="de-DE" dirty="0" err="1">
                <a:solidFill>
                  <a:srgbClr val="000080"/>
                </a:solidFill>
                <a:latin typeface="Lucida Console" panose="020B0609040504020204" pitchFamily="49" charset="0"/>
              </a:rPr>
              <a:t>PublicIpAddressId</a:t>
            </a:r>
            <a:r>
              <a:rPr lang="de-DE" dirty="0">
                <a:solidFill>
                  <a:prstClr val="black"/>
                </a:solidFill>
                <a:latin typeface="Lucida Console" panose="020B0609040504020204" pitchFamily="49" charset="0"/>
              </a:rPr>
              <a:t> </a:t>
            </a:r>
            <a:r>
              <a:rPr lang="de-DE" dirty="0">
                <a:solidFill>
                  <a:srgbClr val="FF4500"/>
                </a:solidFill>
                <a:latin typeface="Lucida Console" panose="020B0609040504020204" pitchFamily="49" charset="0"/>
              </a:rPr>
              <a:t>… </a:t>
            </a:r>
            <a:br>
              <a:rPr lang="de-DE" dirty="0">
                <a:solidFill>
                  <a:srgbClr val="FF4500"/>
                </a:solidFill>
                <a:latin typeface="Lucida Console" panose="020B0609040504020204" pitchFamily="49" charset="0"/>
              </a:rPr>
            </a:br>
            <a:r>
              <a:rPr lang="de-DE" dirty="0">
                <a:solidFill>
                  <a:srgbClr val="000080"/>
                </a:solidFill>
                <a:latin typeface="Lucida Console" panose="020B0609040504020204" pitchFamily="49" charset="0"/>
              </a:rPr>
              <a:t>-</a:t>
            </a:r>
            <a:r>
              <a:rPr lang="de-DE" dirty="0" err="1">
                <a:solidFill>
                  <a:srgbClr val="000080"/>
                </a:solidFill>
                <a:latin typeface="Lucida Console" panose="020B0609040504020204" pitchFamily="49" charset="0"/>
              </a:rPr>
              <a:t>PrivateIpAddress</a:t>
            </a:r>
            <a:r>
              <a:rPr lang="de-DE" dirty="0">
                <a:solidFill>
                  <a:prstClr val="black"/>
                </a:solidFill>
                <a:latin typeface="Lucida Console" panose="020B0609040504020204" pitchFamily="49" charset="0"/>
              </a:rPr>
              <a:t> </a:t>
            </a:r>
            <a:r>
              <a:rPr lang="en-US" dirty="0">
                <a:solidFill>
                  <a:srgbClr val="FF4500"/>
                </a:solidFill>
                <a:latin typeface="Lucida Console" panose="020B0609040504020204" pitchFamily="49" charset="0"/>
              </a:rPr>
              <a:t>‘</a:t>
            </a:r>
            <a:r>
              <a:rPr lang="de-DE" dirty="0">
                <a:solidFill>
                  <a:srgbClr val="FF4500"/>
                </a:solidFill>
                <a:latin typeface="Lucida Console" panose="020B0609040504020204" pitchFamily="49" charset="0"/>
              </a:rPr>
              <a:t>10.0.1.4‘</a:t>
            </a:r>
            <a:endParaRPr lang="de-DE" dirty="0">
              <a:solidFill>
                <a:prstClr val="black"/>
              </a:solidFill>
              <a:latin typeface="Lucida Console" panose="020B0609040504020204" pitchFamily="49" charset="0"/>
            </a:endParaRPr>
          </a:p>
          <a:p>
            <a:endParaRPr lang="de-DE" dirty="0"/>
          </a:p>
        </p:txBody>
      </p:sp>
      <p:pic>
        <p:nvPicPr>
          <p:cNvPr id="4" name="Picture 3">
            <a:extLst>
              <a:ext uri="{FF2B5EF4-FFF2-40B4-BE49-F238E27FC236}">
                <a16:creationId xmlns:a16="http://schemas.microsoft.com/office/drawing/2014/main" id="{F9002733-4134-4010-8159-32B26283835B}"/>
              </a:ext>
            </a:extLst>
          </p:cNvPr>
          <p:cNvPicPr>
            <a:picLocks noChangeAspect="1"/>
          </p:cNvPicPr>
          <p:nvPr/>
        </p:nvPicPr>
        <p:blipFill>
          <a:blip r:embed="rId2"/>
          <a:stretch>
            <a:fillRect/>
          </a:stretch>
        </p:blipFill>
        <p:spPr>
          <a:xfrm>
            <a:off x="8343900" y="2698749"/>
            <a:ext cx="3848100" cy="4362450"/>
          </a:xfrm>
          <a:prstGeom prst="rect">
            <a:avLst/>
          </a:prstGeom>
        </p:spPr>
      </p:pic>
    </p:spTree>
    <p:extLst>
      <p:ext uri="{BB962C8B-B14F-4D97-AF65-F5344CB8AC3E}">
        <p14:creationId xmlns:p14="http://schemas.microsoft.com/office/powerpoint/2010/main" val="6287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 in Virtual Network</a:t>
            </a:r>
          </a:p>
        </p:txBody>
      </p:sp>
      <p:sp>
        <p:nvSpPr>
          <p:cNvPr id="4" name="Text Placeholder 3"/>
          <p:cNvSpPr>
            <a:spLocks noGrp="1"/>
          </p:cNvSpPr>
          <p:nvPr>
            <p:ph idx="1"/>
          </p:nvPr>
        </p:nvSpPr>
        <p:spPr/>
        <p:txBody>
          <a:bodyPr>
            <a:normAutofit fontScale="92500" lnSpcReduction="10000"/>
          </a:bodyPr>
          <a:lstStyle/>
          <a:p>
            <a:pPr>
              <a:spcBef>
                <a:spcPts val="1200"/>
              </a:spcBef>
            </a:pPr>
            <a:r>
              <a:rPr lang="en-US" dirty="0"/>
              <a:t>Customer-managed private virtual networks within Microsoft Azure</a:t>
            </a:r>
          </a:p>
          <a:p>
            <a:pPr lvl="1">
              <a:spcBef>
                <a:spcPts val="1200"/>
              </a:spcBef>
            </a:pPr>
            <a:r>
              <a:rPr lang="en-US" dirty="0"/>
              <a:t>“Bring your own IPv4 addresses”</a:t>
            </a:r>
          </a:p>
          <a:p>
            <a:r>
              <a:rPr lang="en-US" dirty="0"/>
              <a:t>Private IP address: </a:t>
            </a:r>
          </a:p>
          <a:p>
            <a:pPr lvl="1"/>
            <a:r>
              <a:rPr lang="en-US" dirty="0"/>
              <a:t>An internal IP assigned by Microsoft Azure DHCP to the VM</a:t>
            </a:r>
          </a:p>
          <a:p>
            <a:pPr lvl="1"/>
            <a:r>
              <a:rPr lang="en-US" dirty="0"/>
              <a:t>Associated automatically with the VM when created</a:t>
            </a:r>
          </a:p>
          <a:p>
            <a:pPr lvl="1"/>
            <a:r>
              <a:rPr lang="en-US" dirty="0"/>
              <a:t>It is released when VM is deleted or deallocated (default)</a:t>
            </a:r>
          </a:p>
          <a:p>
            <a:pPr lvl="1"/>
            <a:r>
              <a:rPr lang="en-US" dirty="0"/>
              <a:t>It is possible to configure and static IP address</a:t>
            </a:r>
          </a:p>
          <a:p>
            <a:pPr lvl="1"/>
            <a:r>
              <a:rPr lang="en-US" dirty="0"/>
              <a:t>You can have more than one Private IP per VM (Multi-NIC support)</a:t>
            </a:r>
          </a:p>
          <a:p>
            <a:r>
              <a:rPr lang="en-US" dirty="0"/>
              <a:t>Azure DHCP</a:t>
            </a:r>
          </a:p>
          <a:p>
            <a:pPr lvl="1"/>
            <a:r>
              <a:rPr lang="en-US" altLang="ko-KR" dirty="0"/>
              <a:t>You MUST not change the network configuration in OS’s NIC configuration.</a:t>
            </a:r>
          </a:p>
          <a:p>
            <a:pPr lvl="1"/>
            <a:r>
              <a:rPr lang="en-US" altLang="ko-KR" dirty="0"/>
              <a:t>Static IP address of a VM is configured on Azure DHCP so that the same IP address are allocated by Azure DHCP</a:t>
            </a:r>
          </a:p>
          <a:p>
            <a:pPr lvl="1"/>
            <a:r>
              <a:rPr lang="en-US" altLang="ko-KR" dirty="0"/>
              <a:t>You can’t run your own DHCP server in Virtual Network.</a:t>
            </a:r>
            <a:endParaRPr lang="en-US" dirty="0"/>
          </a:p>
          <a:p>
            <a:endParaRPr lang="en-US" dirty="0"/>
          </a:p>
        </p:txBody>
      </p:sp>
    </p:spTree>
    <p:extLst>
      <p:ext uri="{BB962C8B-B14F-4D97-AF65-F5344CB8AC3E}">
        <p14:creationId xmlns:p14="http://schemas.microsoft.com/office/powerpoint/2010/main" val="263307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829" y="-6317"/>
            <a:ext cx="12247664" cy="6870640"/>
          </a:xfrm>
          <a:prstGeom prst="rect">
            <a:avLst/>
          </a:prstGeom>
        </p:spPr>
      </p:pic>
      <p:sp>
        <p:nvSpPr>
          <p:cNvPr id="6" name="Textfeld 5"/>
          <p:cNvSpPr txBox="1"/>
          <p:nvPr/>
        </p:nvSpPr>
        <p:spPr>
          <a:xfrm>
            <a:off x="5811227" y="5922550"/>
            <a:ext cx="5026376" cy="657359"/>
          </a:xfrm>
          <a:prstGeom prst="rect">
            <a:avLst/>
          </a:prstGeom>
          <a:noFill/>
        </p:spPr>
        <p:txBody>
          <a:bodyPr wrap="none" rtlCol="0">
            <a:spAutoFit/>
          </a:bodyPr>
          <a:lstStyle/>
          <a:p>
            <a:r>
              <a:rPr lang="de-DE" sz="1836" dirty="0">
                <a:solidFill>
                  <a:srgbClr val="FF0000"/>
                </a:solidFill>
                <a:highlight>
                  <a:srgbClr val="FFFF00"/>
                </a:highlight>
                <a:hlinkClick r:id="rId4"/>
              </a:rPr>
              <a:t>https://www.youtube.com/watch?v=bqZrejosqWU</a:t>
            </a:r>
            <a:endParaRPr lang="de-DE" sz="1836" dirty="0">
              <a:solidFill>
                <a:srgbClr val="FF0000"/>
              </a:solidFill>
              <a:highlight>
                <a:srgbClr val="FFFF00"/>
              </a:highlight>
            </a:endParaRPr>
          </a:p>
          <a:p>
            <a:endParaRPr lang="de-DE" sz="1836" dirty="0">
              <a:solidFill>
                <a:srgbClr val="FF0000"/>
              </a:solidFill>
              <a:highlight>
                <a:srgbClr val="FFFF00"/>
              </a:highlight>
            </a:endParaRPr>
          </a:p>
        </p:txBody>
      </p:sp>
    </p:spTree>
    <p:extLst>
      <p:ext uri="{BB962C8B-B14F-4D97-AF65-F5344CB8AC3E}">
        <p14:creationId xmlns:p14="http://schemas.microsoft.com/office/powerpoint/2010/main" val="1645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B736-8D20-4D92-9DC5-84F484883A3D}"/>
              </a:ext>
            </a:extLst>
          </p:cNvPr>
          <p:cNvSpPr>
            <a:spLocks noGrp="1"/>
          </p:cNvSpPr>
          <p:nvPr>
            <p:ph type="title"/>
          </p:nvPr>
        </p:nvSpPr>
        <p:spPr>
          <a:xfrm>
            <a:off x="1021088" y="527344"/>
            <a:ext cx="10515600" cy="940526"/>
          </a:xfrm>
        </p:spPr>
        <p:txBody>
          <a:bodyPr>
            <a:normAutofit fontScale="90000"/>
          </a:bodyPr>
          <a:lstStyle/>
          <a:p>
            <a:r>
              <a:rPr lang="en-US" dirty="0"/>
              <a:t>Was muss ich tun </a:t>
            </a:r>
            <a:r>
              <a:rPr lang="en-US" dirty="0" err="1"/>
              <a:t>damit</a:t>
            </a:r>
            <a:r>
              <a:rPr lang="en-US" dirty="0"/>
              <a:t> </a:t>
            </a:r>
            <a:r>
              <a:rPr lang="en-US" dirty="0" err="1"/>
              <a:t>sich</a:t>
            </a:r>
            <a:r>
              <a:rPr lang="en-US" dirty="0"/>
              <a:t> </a:t>
            </a:r>
            <a:r>
              <a:rPr lang="en-US" dirty="0" err="1"/>
              <a:t>beide</a:t>
            </a:r>
            <a:r>
              <a:rPr lang="en-US" dirty="0"/>
              <a:t> VMs </a:t>
            </a:r>
            <a:r>
              <a:rPr lang="en-US" dirty="0" err="1"/>
              <a:t>pingen</a:t>
            </a:r>
            <a:r>
              <a:rPr lang="en-US" dirty="0"/>
              <a:t> </a:t>
            </a:r>
            <a:r>
              <a:rPr lang="en-US" dirty="0" err="1"/>
              <a:t>können</a:t>
            </a:r>
            <a:r>
              <a:rPr lang="en-US" dirty="0"/>
              <a:t>?</a:t>
            </a:r>
            <a:endParaRPr lang="de-DE" dirty="0"/>
          </a:p>
        </p:txBody>
      </p:sp>
      <p:pic>
        <p:nvPicPr>
          <p:cNvPr id="4" name="Content Placeholder 3">
            <a:extLst>
              <a:ext uri="{FF2B5EF4-FFF2-40B4-BE49-F238E27FC236}">
                <a16:creationId xmlns:a16="http://schemas.microsoft.com/office/drawing/2014/main" id="{088A6713-6045-4C7A-A237-89EB82D3CFE1}"/>
              </a:ext>
            </a:extLst>
          </p:cNvPr>
          <p:cNvPicPr>
            <a:picLocks noGrp="1" noChangeAspect="1"/>
          </p:cNvPicPr>
          <p:nvPr>
            <p:ph idx="1"/>
          </p:nvPr>
        </p:nvPicPr>
        <p:blipFill>
          <a:blip r:embed="rId2"/>
          <a:stretch>
            <a:fillRect/>
          </a:stretch>
        </p:blipFill>
        <p:spPr>
          <a:xfrm>
            <a:off x="1726856" y="1971994"/>
            <a:ext cx="8738287" cy="3272836"/>
          </a:xfrm>
          <a:prstGeom prst="rect">
            <a:avLst/>
          </a:prstGeom>
        </p:spPr>
      </p:pic>
      <p:sp>
        <p:nvSpPr>
          <p:cNvPr id="5" name="TextBox 4">
            <a:extLst>
              <a:ext uri="{FF2B5EF4-FFF2-40B4-BE49-F238E27FC236}">
                <a16:creationId xmlns:a16="http://schemas.microsoft.com/office/drawing/2014/main" id="{187A6C53-FD03-471E-85E7-86451F1D13F0}"/>
              </a:ext>
            </a:extLst>
          </p:cNvPr>
          <p:cNvSpPr txBox="1"/>
          <p:nvPr/>
        </p:nvSpPr>
        <p:spPr>
          <a:xfrm>
            <a:off x="8394700" y="5270230"/>
            <a:ext cx="2374900" cy="461665"/>
          </a:xfrm>
          <a:prstGeom prst="rect">
            <a:avLst/>
          </a:prstGeom>
          <a:noFill/>
        </p:spPr>
        <p:txBody>
          <a:bodyPr wrap="square" rtlCol="0">
            <a:spAutoFit/>
          </a:bodyPr>
          <a:lstStyle/>
          <a:p>
            <a:r>
              <a:rPr lang="en-US" sz="2400" dirty="0"/>
              <a:t>10.0.0.0/16</a:t>
            </a:r>
            <a:endParaRPr lang="de-DE" sz="2400" dirty="0"/>
          </a:p>
        </p:txBody>
      </p:sp>
      <p:sp>
        <p:nvSpPr>
          <p:cNvPr id="6" name="TextBox 5">
            <a:extLst>
              <a:ext uri="{FF2B5EF4-FFF2-40B4-BE49-F238E27FC236}">
                <a16:creationId xmlns:a16="http://schemas.microsoft.com/office/drawing/2014/main" id="{A4505871-9F19-4D61-9F88-8C9BED93CA29}"/>
              </a:ext>
            </a:extLst>
          </p:cNvPr>
          <p:cNvSpPr txBox="1"/>
          <p:nvPr/>
        </p:nvSpPr>
        <p:spPr>
          <a:xfrm>
            <a:off x="3250397" y="4279360"/>
            <a:ext cx="1663700" cy="461665"/>
          </a:xfrm>
          <a:prstGeom prst="rect">
            <a:avLst/>
          </a:prstGeom>
          <a:noFill/>
        </p:spPr>
        <p:txBody>
          <a:bodyPr wrap="square" rtlCol="0">
            <a:spAutoFit/>
          </a:bodyPr>
          <a:lstStyle/>
          <a:p>
            <a:r>
              <a:rPr lang="en-US" sz="2400" dirty="0"/>
              <a:t>10.0.1.0/24</a:t>
            </a:r>
            <a:endParaRPr lang="de-DE" sz="2400" dirty="0"/>
          </a:p>
        </p:txBody>
      </p:sp>
      <p:sp>
        <p:nvSpPr>
          <p:cNvPr id="7" name="TextBox 6">
            <a:extLst>
              <a:ext uri="{FF2B5EF4-FFF2-40B4-BE49-F238E27FC236}">
                <a16:creationId xmlns:a16="http://schemas.microsoft.com/office/drawing/2014/main" id="{0B8661BE-5C99-4D76-BD8F-D6F24A2F967F}"/>
              </a:ext>
            </a:extLst>
          </p:cNvPr>
          <p:cNvSpPr txBox="1"/>
          <p:nvPr/>
        </p:nvSpPr>
        <p:spPr>
          <a:xfrm>
            <a:off x="6095999" y="4279360"/>
            <a:ext cx="1663700" cy="461665"/>
          </a:xfrm>
          <a:prstGeom prst="rect">
            <a:avLst/>
          </a:prstGeom>
          <a:noFill/>
        </p:spPr>
        <p:txBody>
          <a:bodyPr wrap="square" rtlCol="0">
            <a:spAutoFit/>
          </a:bodyPr>
          <a:lstStyle/>
          <a:p>
            <a:r>
              <a:rPr lang="en-US" sz="2400" dirty="0"/>
              <a:t>10.0.2.0/24</a:t>
            </a:r>
            <a:endParaRPr lang="de-DE" sz="2400" dirty="0"/>
          </a:p>
        </p:txBody>
      </p:sp>
      <p:sp>
        <p:nvSpPr>
          <p:cNvPr id="8" name="TextBox 7">
            <a:extLst>
              <a:ext uri="{FF2B5EF4-FFF2-40B4-BE49-F238E27FC236}">
                <a16:creationId xmlns:a16="http://schemas.microsoft.com/office/drawing/2014/main" id="{10C96833-03AB-494B-8182-3D81CA4AABC6}"/>
              </a:ext>
            </a:extLst>
          </p:cNvPr>
          <p:cNvSpPr txBox="1"/>
          <p:nvPr/>
        </p:nvSpPr>
        <p:spPr>
          <a:xfrm>
            <a:off x="2507905" y="3386228"/>
            <a:ext cx="1663700" cy="830997"/>
          </a:xfrm>
          <a:prstGeom prst="rect">
            <a:avLst/>
          </a:prstGeom>
          <a:noFill/>
        </p:spPr>
        <p:txBody>
          <a:bodyPr wrap="square" rtlCol="0">
            <a:spAutoFit/>
          </a:bodyPr>
          <a:lstStyle/>
          <a:p>
            <a:r>
              <a:rPr lang="en-US" sz="2400" dirty="0"/>
              <a:t>VM1 10.0.1.4</a:t>
            </a:r>
            <a:endParaRPr lang="de-DE" sz="2400" dirty="0"/>
          </a:p>
        </p:txBody>
      </p:sp>
      <p:sp>
        <p:nvSpPr>
          <p:cNvPr id="9" name="TextBox 8">
            <a:extLst>
              <a:ext uri="{FF2B5EF4-FFF2-40B4-BE49-F238E27FC236}">
                <a16:creationId xmlns:a16="http://schemas.microsoft.com/office/drawing/2014/main" id="{FBD60191-07F1-439F-BA11-727D3E84358A}"/>
              </a:ext>
            </a:extLst>
          </p:cNvPr>
          <p:cNvSpPr txBox="1"/>
          <p:nvPr/>
        </p:nvSpPr>
        <p:spPr>
          <a:xfrm>
            <a:off x="5447038" y="3384863"/>
            <a:ext cx="1663700" cy="830997"/>
          </a:xfrm>
          <a:prstGeom prst="rect">
            <a:avLst/>
          </a:prstGeom>
          <a:noFill/>
        </p:spPr>
        <p:txBody>
          <a:bodyPr wrap="square" rtlCol="0">
            <a:spAutoFit/>
          </a:bodyPr>
          <a:lstStyle/>
          <a:p>
            <a:r>
              <a:rPr lang="en-US" sz="2400" dirty="0"/>
              <a:t>VM2 10.0.2.4</a:t>
            </a:r>
            <a:endParaRPr lang="de-DE" sz="2400" dirty="0"/>
          </a:p>
        </p:txBody>
      </p:sp>
      <p:sp>
        <p:nvSpPr>
          <p:cNvPr id="30" name="TextBox 29">
            <a:extLst>
              <a:ext uri="{FF2B5EF4-FFF2-40B4-BE49-F238E27FC236}">
                <a16:creationId xmlns:a16="http://schemas.microsoft.com/office/drawing/2014/main" id="{511FF2FA-28BA-4264-B8C3-647F16008D1D}"/>
              </a:ext>
            </a:extLst>
          </p:cNvPr>
          <p:cNvSpPr txBox="1"/>
          <p:nvPr/>
        </p:nvSpPr>
        <p:spPr>
          <a:xfrm>
            <a:off x="4386588" y="5343816"/>
            <a:ext cx="2120900" cy="830997"/>
          </a:xfrm>
          <a:prstGeom prst="rect">
            <a:avLst/>
          </a:prstGeom>
          <a:noFill/>
        </p:spPr>
        <p:txBody>
          <a:bodyPr wrap="square" rtlCol="0">
            <a:spAutoFit/>
          </a:bodyPr>
          <a:lstStyle/>
          <a:p>
            <a:r>
              <a:rPr lang="en-US" sz="4800" dirty="0" err="1"/>
              <a:t>nichts</a:t>
            </a:r>
            <a:r>
              <a:rPr lang="en-US" sz="4800" dirty="0"/>
              <a:t>!</a:t>
            </a:r>
            <a:endParaRPr lang="de-DE" sz="4800" dirty="0"/>
          </a:p>
        </p:txBody>
      </p:sp>
    </p:spTree>
    <p:extLst>
      <p:ext uri="{BB962C8B-B14F-4D97-AF65-F5344CB8AC3E}">
        <p14:creationId xmlns:p14="http://schemas.microsoft.com/office/powerpoint/2010/main" val="315117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66A088-526C-42D2-A3C4-5AF6D44E84E0}"/>
              </a:ext>
            </a:extLst>
          </p:cNvPr>
          <p:cNvPicPr>
            <a:picLocks noChangeAspect="1"/>
          </p:cNvPicPr>
          <p:nvPr/>
        </p:nvPicPr>
        <p:blipFill>
          <a:blip r:embed="rId2"/>
          <a:stretch>
            <a:fillRect/>
          </a:stretch>
        </p:blipFill>
        <p:spPr>
          <a:xfrm>
            <a:off x="2968522" y="1522223"/>
            <a:ext cx="8284432" cy="2987969"/>
          </a:xfrm>
          <a:prstGeom prst="rect">
            <a:avLst/>
          </a:prstGeom>
        </p:spPr>
      </p:pic>
      <p:sp>
        <p:nvSpPr>
          <p:cNvPr id="2" name="Title 1">
            <a:extLst>
              <a:ext uri="{FF2B5EF4-FFF2-40B4-BE49-F238E27FC236}">
                <a16:creationId xmlns:a16="http://schemas.microsoft.com/office/drawing/2014/main" id="{BE0FB736-8D20-4D92-9DC5-84F484883A3D}"/>
              </a:ext>
            </a:extLst>
          </p:cNvPr>
          <p:cNvSpPr>
            <a:spLocks noGrp="1"/>
          </p:cNvSpPr>
          <p:nvPr>
            <p:ph type="title"/>
          </p:nvPr>
        </p:nvSpPr>
        <p:spPr>
          <a:xfrm>
            <a:off x="1021088" y="527344"/>
            <a:ext cx="10515600" cy="940526"/>
          </a:xfrm>
        </p:spPr>
        <p:txBody>
          <a:bodyPr>
            <a:normAutofit/>
          </a:bodyPr>
          <a:lstStyle/>
          <a:p>
            <a:r>
              <a:rPr lang="en-US" dirty="0"/>
              <a:t>und </a:t>
            </a:r>
            <a:r>
              <a:rPr lang="en-US" dirty="0" err="1"/>
              <a:t>hier</a:t>
            </a:r>
            <a:r>
              <a:rPr lang="en-US" dirty="0"/>
              <a:t>?</a:t>
            </a:r>
            <a:endParaRPr lang="de-DE" dirty="0"/>
          </a:p>
        </p:txBody>
      </p:sp>
      <p:sp>
        <p:nvSpPr>
          <p:cNvPr id="6" name="TextBox 5">
            <a:extLst>
              <a:ext uri="{FF2B5EF4-FFF2-40B4-BE49-F238E27FC236}">
                <a16:creationId xmlns:a16="http://schemas.microsoft.com/office/drawing/2014/main" id="{A4505871-9F19-4D61-9F88-8C9BED93CA29}"/>
              </a:ext>
            </a:extLst>
          </p:cNvPr>
          <p:cNvSpPr txBox="1"/>
          <p:nvPr/>
        </p:nvSpPr>
        <p:spPr>
          <a:xfrm>
            <a:off x="4914097" y="4455264"/>
            <a:ext cx="1663700" cy="461665"/>
          </a:xfrm>
          <a:prstGeom prst="rect">
            <a:avLst/>
          </a:prstGeom>
          <a:noFill/>
        </p:spPr>
        <p:txBody>
          <a:bodyPr wrap="square" rtlCol="0">
            <a:spAutoFit/>
          </a:bodyPr>
          <a:lstStyle/>
          <a:p>
            <a:r>
              <a:rPr lang="en-US" sz="2400" dirty="0"/>
              <a:t>10.1.0.0/24</a:t>
            </a:r>
            <a:endParaRPr lang="de-DE" sz="2400" dirty="0"/>
          </a:p>
        </p:txBody>
      </p:sp>
      <p:sp>
        <p:nvSpPr>
          <p:cNvPr id="7" name="TextBox 6">
            <a:extLst>
              <a:ext uri="{FF2B5EF4-FFF2-40B4-BE49-F238E27FC236}">
                <a16:creationId xmlns:a16="http://schemas.microsoft.com/office/drawing/2014/main" id="{0B8661BE-5C99-4D76-BD8F-D6F24A2F967F}"/>
              </a:ext>
            </a:extLst>
          </p:cNvPr>
          <p:cNvSpPr txBox="1"/>
          <p:nvPr/>
        </p:nvSpPr>
        <p:spPr>
          <a:xfrm>
            <a:off x="9764694" y="4455263"/>
            <a:ext cx="1663700" cy="461665"/>
          </a:xfrm>
          <a:prstGeom prst="rect">
            <a:avLst/>
          </a:prstGeom>
          <a:noFill/>
        </p:spPr>
        <p:txBody>
          <a:bodyPr wrap="square" rtlCol="0">
            <a:spAutoFit/>
          </a:bodyPr>
          <a:lstStyle/>
          <a:p>
            <a:r>
              <a:rPr lang="en-US" sz="2400" dirty="0"/>
              <a:t>10.2.0.0/24</a:t>
            </a:r>
            <a:endParaRPr lang="de-DE" sz="2400" dirty="0"/>
          </a:p>
        </p:txBody>
      </p:sp>
      <p:sp>
        <p:nvSpPr>
          <p:cNvPr id="8" name="TextBox 7">
            <a:extLst>
              <a:ext uri="{FF2B5EF4-FFF2-40B4-BE49-F238E27FC236}">
                <a16:creationId xmlns:a16="http://schemas.microsoft.com/office/drawing/2014/main" id="{10C96833-03AB-494B-8182-3D81CA4AABC6}"/>
              </a:ext>
            </a:extLst>
          </p:cNvPr>
          <p:cNvSpPr txBox="1"/>
          <p:nvPr/>
        </p:nvSpPr>
        <p:spPr>
          <a:xfrm>
            <a:off x="3250397" y="3103823"/>
            <a:ext cx="1663700" cy="830997"/>
          </a:xfrm>
          <a:prstGeom prst="rect">
            <a:avLst/>
          </a:prstGeom>
          <a:noFill/>
        </p:spPr>
        <p:txBody>
          <a:bodyPr wrap="square" rtlCol="0">
            <a:spAutoFit/>
          </a:bodyPr>
          <a:lstStyle/>
          <a:p>
            <a:r>
              <a:rPr lang="en-US" sz="2400" dirty="0"/>
              <a:t>VM1 10.1.0.4</a:t>
            </a:r>
            <a:endParaRPr lang="de-DE" sz="2400" dirty="0"/>
          </a:p>
        </p:txBody>
      </p:sp>
      <p:sp>
        <p:nvSpPr>
          <p:cNvPr id="9" name="TextBox 8">
            <a:extLst>
              <a:ext uri="{FF2B5EF4-FFF2-40B4-BE49-F238E27FC236}">
                <a16:creationId xmlns:a16="http://schemas.microsoft.com/office/drawing/2014/main" id="{FBD60191-07F1-439F-BA11-727D3E84358A}"/>
              </a:ext>
            </a:extLst>
          </p:cNvPr>
          <p:cNvSpPr txBox="1"/>
          <p:nvPr/>
        </p:nvSpPr>
        <p:spPr>
          <a:xfrm>
            <a:off x="7559778" y="3068344"/>
            <a:ext cx="1663700" cy="830997"/>
          </a:xfrm>
          <a:prstGeom prst="rect">
            <a:avLst/>
          </a:prstGeom>
          <a:noFill/>
        </p:spPr>
        <p:txBody>
          <a:bodyPr wrap="square" rtlCol="0">
            <a:spAutoFit/>
          </a:bodyPr>
          <a:lstStyle/>
          <a:p>
            <a:r>
              <a:rPr lang="en-US" sz="2400" dirty="0"/>
              <a:t>VM2 10.2.0.4</a:t>
            </a:r>
            <a:endParaRPr lang="de-DE" sz="2400" dirty="0"/>
          </a:p>
        </p:txBody>
      </p:sp>
    </p:spTree>
    <p:extLst>
      <p:ext uri="{BB962C8B-B14F-4D97-AF65-F5344CB8AC3E}">
        <p14:creationId xmlns:p14="http://schemas.microsoft.com/office/powerpoint/2010/main" val="305595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219D3-2211-42E3-B87F-5849FBBDCF64}"/>
              </a:ext>
            </a:extLst>
          </p:cNvPr>
          <p:cNvPicPr>
            <a:picLocks noChangeAspect="1"/>
          </p:cNvPicPr>
          <p:nvPr/>
        </p:nvPicPr>
        <p:blipFill>
          <a:blip r:embed="rId2"/>
          <a:stretch>
            <a:fillRect/>
          </a:stretch>
        </p:blipFill>
        <p:spPr>
          <a:xfrm>
            <a:off x="1826774" y="1453606"/>
            <a:ext cx="9825458" cy="3273425"/>
          </a:xfrm>
          <a:prstGeom prst="rect">
            <a:avLst/>
          </a:prstGeom>
        </p:spPr>
      </p:pic>
      <p:sp>
        <p:nvSpPr>
          <p:cNvPr id="2" name="Title 1">
            <a:extLst>
              <a:ext uri="{FF2B5EF4-FFF2-40B4-BE49-F238E27FC236}">
                <a16:creationId xmlns:a16="http://schemas.microsoft.com/office/drawing/2014/main" id="{BE0FB736-8D20-4D92-9DC5-84F484883A3D}"/>
              </a:ext>
            </a:extLst>
          </p:cNvPr>
          <p:cNvSpPr>
            <a:spLocks noGrp="1"/>
          </p:cNvSpPr>
          <p:nvPr>
            <p:ph type="title"/>
          </p:nvPr>
        </p:nvSpPr>
        <p:spPr>
          <a:xfrm>
            <a:off x="1021088" y="527344"/>
            <a:ext cx="10515600" cy="940526"/>
          </a:xfrm>
        </p:spPr>
        <p:txBody>
          <a:bodyPr>
            <a:normAutofit/>
          </a:bodyPr>
          <a:lstStyle/>
          <a:p>
            <a:r>
              <a:rPr lang="en-US" dirty="0" err="1"/>
              <a:t>z.B</a:t>
            </a:r>
            <a:r>
              <a:rPr lang="en-US" dirty="0"/>
              <a:t>. </a:t>
            </a:r>
            <a:r>
              <a:rPr lang="en-US" dirty="0" err="1"/>
              <a:t>sowas</a:t>
            </a:r>
            <a:r>
              <a:rPr lang="en-US" dirty="0"/>
              <a:t>:</a:t>
            </a:r>
            <a:endParaRPr lang="de-DE" dirty="0"/>
          </a:p>
        </p:txBody>
      </p:sp>
      <p:sp>
        <p:nvSpPr>
          <p:cNvPr id="6" name="TextBox 5">
            <a:extLst>
              <a:ext uri="{FF2B5EF4-FFF2-40B4-BE49-F238E27FC236}">
                <a16:creationId xmlns:a16="http://schemas.microsoft.com/office/drawing/2014/main" id="{A4505871-9F19-4D61-9F88-8C9BED93CA29}"/>
              </a:ext>
            </a:extLst>
          </p:cNvPr>
          <p:cNvSpPr txBox="1"/>
          <p:nvPr/>
        </p:nvSpPr>
        <p:spPr>
          <a:xfrm>
            <a:off x="4904675" y="4726818"/>
            <a:ext cx="1663700" cy="461665"/>
          </a:xfrm>
          <a:prstGeom prst="rect">
            <a:avLst/>
          </a:prstGeom>
          <a:noFill/>
        </p:spPr>
        <p:txBody>
          <a:bodyPr wrap="square" rtlCol="0">
            <a:spAutoFit/>
          </a:bodyPr>
          <a:lstStyle/>
          <a:p>
            <a:r>
              <a:rPr lang="en-US" sz="2400" dirty="0"/>
              <a:t>10.1.0.0/24</a:t>
            </a:r>
            <a:endParaRPr lang="de-DE" sz="2400" dirty="0"/>
          </a:p>
        </p:txBody>
      </p:sp>
      <p:sp>
        <p:nvSpPr>
          <p:cNvPr id="7" name="TextBox 6">
            <a:extLst>
              <a:ext uri="{FF2B5EF4-FFF2-40B4-BE49-F238E27FC236}">
                <a16:creationId xmlns:a16="http://schemas.microsoft.com/office/drawing/2014/main" id="{0B8661BE-5C99-4D76-BD8F-D6F24A2F967F}"/>
              </a:ext>
            </a:extLst>
          </p:cNvPr>
          <p:cNvSpPr txBox="1"/>
          <p:nvPr/>
        </p:nvSpPr>
        <p:spPr>
          <a:xfrm>
            <a:off x="10088106" y="4640520"/>
            <a:ext cx="1663700" cy="461665"/>
          </a:xfrm>
          <a:prstGeom prst="rect">
            <a:avLst/>
          </a:prstGeom>
          <a:noFill/>
        </p:spPr>
        <p:txBody>
          <a:bodyPr wrap="square" rtlCol="0">
            <a:spAutoFit/>
          </a:bodyPr>
          <a:lstStyle/>
          <a:p>
            <a:r>
              <a:rPr lang="en-US" sz="2400" dirty="0"/>
              <a:t>10.2.0.0/24</a:t>
            </a:r>
            <a:endParaRPr lang="de-DE" sz="2400" dirty="0"/>
          </a:p>
        </p:txBody>
      </p:sp>
      <p:sp>
        <p:nvSpPr>
          <p:cNvPr id="8" name="TextBox 7">
            <a:extLst>
              <a:ext uri="{FF2B5EF4-FFF2-40B4-BE49-F238E27FC236}">
                <a16:creationId xmlns:a16="http://schemas.microsoft.com/office/drawing/2014/main" id="{10C96833-03AB-494B-8182-3D81CA4AABC6}"/>
              </a:ext>
            </a:extLst>
          </p:cNvPr>
          <p:cNvSpPr txBox="1"/>
          <p:nvPr/>
        </p:nvSpPr>
        <p:spPr>
          <a:xfrm>
            <a:off x="2326575" y="3372362"/>
            <a:ext cx="1663700" cy="830997"/>
          </a:xfrm>
          <a:prstGeom prst="rect">
            <a:avLst/>
          </a:prstGeom>
          <a:noFill/>
        </p:spPr>
        <p:txBody>
          <a:bodyPr wrap="square" rtlCol="0">
            <a:spAutoFit/>
          </a:bodyPr>
          <a:lstStyle/>
          <a:p>
            <a:r>
              <a:rPr lang="en-US" sz="2400" dirty="0"/>
              <a:t>VM1 10.1.0.4</a:t>
            </a:r>
            <a:endParaRPr lang="de-DE" sz="2400" dirty="0"/>
          </a:p>
        </p:txBody>
      </p:sp>
      <p:sp>
        <p:nvSpPr>
          <p:cNvPr id="9" name="TextBox 8">
            <a:extLst>
              <a:ext uri="{FF2B5EF4-FFF2-40B4-BE49-F238E27FC236}">
                <a16:creationId xmlns:a16="http://schemas.microsoft.com/office/drawing/2014/main" id="{FBD60191-07F1-439F-BA11-727D3E84358A}"/>
              </a:ext>
            </a:extLst>
          </p:cNvPr>
          <p:cNvSpPr txBox="1"/>
          <p:nvPr/>
        </p:nvSpPr>
        <p:spPr>
          <a:xfrm>
            <a:off x="10114747" y="3372363"/>
            <a:ext cx="1663700" cy="830997"/>
          </a:xfrm>
          <a:prstGeom prst="rect">
            <a:avLst/>
          </a:prstGeom>
          <a:noFill/>
        </p:spPr>
        <p:txBody>
          <a:bodyPr wrap="square" rtlCol="0">
            <a:spAutoFit/>
          </a:bodyPr>
          <a:lstStyle/>
          <a:p>
            <a:r>
              <a:rPr lang="en-US" sz="2400" dirty="0"/>
              <a:t>VM2 10.2.0.4</a:t>
            </a:r>
            <a:endParaRPr lang="de-DE" sz="2400" dirty="0"/>
          </a:p>
        </p:txBody>
      </p:sp>
      <p:cxnSp>
        <p:nvCxnSpPr>
          <p:cNvPr id="12" name="Straight Connector 11">
            <a:extLst>
              <a:ext uri="{FF2B5EF4-FFF2-40B4-BE49-F238E27FC236}">
                <a16:creationId xmlns:a16="http://schemas.microsoft.com/office/drawing/2014/main" id="{B89D7661-11B5-4535-B8A6-D349FBEE5564}"/>
              </a:ext>
            </a:extLst>
          </p:cNvPr>
          <p:cNvCxnSpPr/>
          <p:nvPr/>
        </p:nvCxnSpPr>
        <p:spPr>
          <a:xfrm>
            <a:off x="5969000" y="3175000"/>
            <a:ext cx="1638300" cy="0"/>
          </a:xfrm>
          <a:prstGeom prst="line">
            <a:avLst/>
          </a:prstGeom>
          <a:ln w="107950" cmpd="sng">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82000C-FDB0-4FDD-B3F2-F5B63E65F34B}"/>
              </a:ext>
            </a:extLst>
          </p:cNvPr>
          <p:cNvSpPr txBox="1"/>
          <p:nvPr/>
        </p:nvSpPr>
        <p:spPr>
          <a:xfrm>
            <a:off x="1638300" y="5842000"/>
            <a:ext cx="2819400" cy="369332"/>
          </a:xfrm>
          <a:prstGeom prst="rect">
            <a:avLst/>
          </a:prstGeom>
          <a:noFill/>
        </p:spPr>
        <p:txBody>
          <a:bodyPr wrap="square" rtlCol="0">
            <a:spAutoFit/>
          </a:bodyPr>
          <a:lstStyle/>
          <a:p>
            <a:r>
              <a:rPr lang="en-US" dirty="0"/>
              <a:t>Alternative: VNET Peering…</a:t>
            </a:r>
            <a:endParaRPr lang="de-DE" dirty="0"/>
          </a:p>
        </p:txBody>
      </p:sp>
      <p:sp>
        <p:nvSpPr>
          <p:cNvPr id="14" name="Rectangle 13">
            <a:extLst>
              <a:ext uri="{FF2B5EF4-FFF2-40B4-BE49-F238E27FC236}">
                <a16:creationId xmlns:a16="http://schemas.microsoft.com/office/drawing/2014/main" id="{6B0181E6-233A-4AEB-976F-53C8BF2BEFB7}"/>
              </a:ext>
            </a:extLst>
          </p:cNvPr>
          <p:cNvSpPr/>
          <p:nvPr/>
        </p:nvSpPr>
        <p:spPr>
          <a:xfrm>
            <a:off x="4457700" y="1816100"/>
            <a:ext cx="1879600" cy="2387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tangle 14">
            <a:extLst>
              <a:ext uri="{FF2B5EF4-FFF2-40B4-BE49-F238E27FC236}">
                <a16:creationId xmlns:a16="http://schemas.microsoft.com/office/drawing/2014/main" id="{AFF850D8-E645-4298-A923-22EA6C737DF9}"/>
              </a:ext>
            </a:extLst>
          </p:cNvPr>
          <p:cNvSpPr/>
          <p:nvPr/>
        </p:nvSpPr>
        <p:spPr>
          <a:xfrm>
            <a:off x="7259312" y="1752600"/>
            <a:ext cx="1879600" cy="2387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2958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VPN Gateways…cost </a:t>
            </a:r>
            <a:r>
              <a:rPr lang="en-US" sz="4000" dirty="0">
                <a:hlinkClick r:id="rId3"/>
              </a:rPr>
              <a:t>*)</a:t>
            </a:r>
            <a:endParaRPr lang="en-US" sz="4000" dirty="0"/>
          </a:p>
        </p:txBody>
      </p:sp>
      <p:pic>
        <p:nvPicPr>
          <p:cNvPr id="3" name="Picture 2">
            <a:extLst>
              <a:ext uri="{FF2B5EF4-FFF2-40B4-BE49-F238E27FC236}">
                <a16:creationId xmlns:a16="http://schemas.microsoft.com/office/drawing/2014/main" id="{AEC65FC6-9A2F-4898-BB50-56783B5866AF}"/>
              </a:ext>
            </a:extLst>
          </p:cNvPr>
          <p:cNvPicPr>
            <a:picLocks noChangeAspect="1"/>
          </p:cNvPicPr>
          <p:nvPr/>
        </p:nvPicPr>
        <p:blipFill>
          <a:blip r:embed="rId4"/>
          <a:stretch>
            <a:fillRect/>
          </a:stretch>
        </p:blipFill>
        <p:spPr>
          <a:xfrm>
            <a:off x="595638" y="1303600"/>
            <a:ext cx="11366500" cy="4884973"/>
          </a:xfrm>
          <a:prstGeom prst="rect">
            <a:avLst/>
          </a:prstGeom>
        </p:spPr>
      </p:pic>
    </p:spTree>
    <p:extLst>
      <p:ext uri="{BB962C8B-B14F-4D97-AF65-F5344CB8AC3E}">
        <p14:creationId xmlns:p14="http://schemas.microsoft.com/office/powerpoint/2010/main" val="3103969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4D-01A0-447B-A509-4B06005FBA8A}"/>
              </a:ext>
            </a:extLst>
          </p:cNvPr>
          <p:cNvSpPr>
            <a:spLocks noGrp="1"/>
          </p:cNvSpPr>
          <p:nvPr>
            <p:ph type="title"/>
          </p:nvPr>
        </p:nvSpPr>
        <p:spPr/>
        <p:txBody>
          <a:bodyPr/>
          <a:lstStyle/>
          <a:p>
            <a:endParaRPr lang="de-DE" dirty="0"/>
          </a:p>
        </p:txBody>
      </p:sp>
      <p:sp>
        <p:nvSpPr>
          <p:cNvPr id="7" name="Text Placeholder 6"/>
          <p:cNvSpPr>
            <a:spLocks noGrp="1"/>
          </p:cNvSpPr>
          <p:nvPr>
            <p:ph idx="1"/>
          </p:nvPr>
        </p:nvSpPr>
        <p:spPr>
          <a:xfrm>
            <a:off x="1021088" y="2796363"/>
            <a:ext cx="10515600" cy="2666342"/>
          </a:xfrm>
        </p:spPr>
        <p:txBody>
          <a:bodyPr>
            <a:normAutofit/>
          </a:bodyPr>
          <a:lstStyle/>
          <a:p>
            <a:pPr marL="0" indent="0">
              <a:buNone/>
            </a:pPr>
            <a:r>
              <a:rPr lang="de-DE" sz="4000" dirty="0"/>
              <a:t>Wie komme ich von zuhause auf meine VM?</a:t>
            </a:r>
          </a:p>
        </p:txBody>
      </p:sp>
    </p:spTree>
    <p:extLst>
      <p:ext uri="{BB962C8B-B14F-4D97-AF65-F5344CB8AC3E}">
        <p14:creationId xmlns:p14="http://schemas.microsoft.com/office/powerpoint/2010/main" val="8138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088" y="1"/>
            <a:ext cx="10515600" cy="940526"/>
          </a:xfrm>
        </p:spPr>
        <p:txBody>
          <a:bodyPr/>
          <a:lstStyle/>
          <a:p>
            <a:r>
              <a:rPr lang="en-US" dirty="0"/>
              <a:t>Microsoft Azure IaaS Connectivity Options</a:t>
            </a:r>
          </a:p>
        </p:txBody>
      </p:sp>
      <p:sp>
        <p:nvSpPr>
          <p:cNvPr id="65" name="Freeform 64"/>
          <p:cNvSpPr/>
          <p:nvPr/>
        </p:nvSpPr>
        <p:spPr>
          <a:xfrm>
            <a:off x="1823693" y="2609102"/>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8CC600">
              <a:lumMod val="75000"/>
            </a:srgb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229" tIns="38077" rIns="76153" bIns="38077" rtlCol="0" anchor="ctr"/>
          <a:lstStyle/>
          <a:p>
            <a:pPr marL="383424" marR="0" lvl="0" indent="-383424" defTabSz="761533" eaLnBrk="1" fontAlgn="auto" latinLnBrk="0" hangingPunct="1">
              <a:lnSpc>
                <a:spcPct val="90000"/>
              </a:lnSpc>
              <a:spcBef>
                <a:spcPct val="20000"/>
              </a:spcBef>
              <a:spcAft>
                <a:spcPts val="0"/>
              </a:spcAft>
              <a:buClrTx/>
              <a:buSzPct val="90000"/>
              <a:buFontTx/>
              <a:buBlip>
                <a:blip r:embed="rId3"/>
              </a:buBlip>
              <a:tabLst/>
              <a:defRPr/>
            </a:pPr>
            <a:endParaRPr kumimoji="0" lang="en-US" sz="1900" b="0" i="0" u="none" strike="noStrike" kern="0" cap="none" spc="0" normalizeH="0" baseline="0" noProof="0" dirty="0">
              <a:ln>
                <a:noFill/>
              </a:ln>
              <a:gradFill>
                <a:gsLst>
                  <a:gs pos="0">
                    <a:prstClr val="white"/>
                  </a:gs>
                  <a:gs pos="86000">
                    <a:prstClr val="white"/>
                  </a:gs>
                </a:gsLst>
                <a:lin ang="5400000" scaled="0"/>
              </a:gradFill>
              <a:effectLst/>
              <a:uLnTx/>
              <a:uFillTx/>
              <a:latin typeface="Segoe UI"/>
            </a:endParaRPr>
          </a:p>
        </p:txBody>
      </p:sp>
      <p:sp>
        <p:nvSpPr>
          <p:cNvPr id="66" name="Freeform 65"/>
          <p:cNvSpPr/>
          <p:nvPr/>
        </p:nvSpPr>
        <p:spPr>
          <a:xfrm>
            <a:off x="8148839" y="2609102"/>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AEEF"/>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229" tIns="38077" rIns="76153" bIns="38077" rtlCol="0" anchor="ctr"/>
          <a:lstStyle/>
          <a:p>
            <a:pPr marL="383424" marR="0" lvl="0" indent="-383424" defTabSz="761533" eaLnBrk="1" fontAlgn="auto" latinLnBrk="0" hangingPunct="1">
              <a:lnSpc>
                <a:spcPct val="90000"/>
              </a:lnSpc>
              <a:spcBef>
                <a:spcPct val="20000"/>
              </a:spcBef>
              <a:spcAft>
                <a:spcPts val="0"/>
              </a:spcAft>
              <a:buClrTx/>
              <a:buSzPct val="90000"/>
              <a:buFontTx/>
              <a:buBlip>
                <a:blip r:embed="rId3"/>
              </a:buBlip>
              <a:tabLst/>
              <a:defRPr/>
            </a:pPr>
            <a:endParaRPr kumimoji="0" lang="en-US" sz="1900" b="0" i="0" u="none" strike="noStrike" kern="0" cap="none" spc="0" normalizeH="0" baseline="0" noProof="0" dirty="0">
              <a:ln>
                <a:noFill/>
              </a:ln>
              <a:gradFill>
                <a:gsLst>
                  <a:gs pos="0">
                    <a:prstClr val="white"/>
                  </a:gs>
                  <a:gs pos="86000">
                    <a:prstClr val="white"/>
                  </a:gs>
                </a:gsLst>
                <a:lin ang="5400000" scaled="0"/>
              </a:gradFill>
              <a:effectLst/>
              <a:uLnTx/>
              <a:uFillTx/>
              <a:latin typeface="Segoe UI"/>
            </a:endParaRPr>
          </a:p>
        </p:txBody>
      </p:sp>
      <p:sp>
        <p:nvSpPr>
          <p:cNvPr id="69" name="Freeform 68"/>
          <p:cNvSpPr/>
          <p:nvPr/>
        </p:nvSpPr>
        <p:spPr>
          <a:xfrm>
            <a:off x="1823693" y="3565665"/>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8CC600">
              <a:lumMod val="75000"/>
            </a:srgb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229" tIns="38077" rIns="76153" bIns="38077" rtlCol="0" anchor="ctr"/>
          <a:lstStyle/>
          <a:p>
            <a:pPr marL="383424" marR="0" lvl="0" indent="-383424" defTabSz="761533" eaLnBrk="1" fontAlgn="auto" latinLnBrk="0" hangingPunct="1">
              <a:lnSpc>
                <a:spcPct val="90000"/>
              </a:lnSpc>
              <a:spcBef>
                <a:spcPct val="20000"/>
              </a:spcBef>
              <a:spcAft>
                <a:spcPts val="0"/>
              </a:spcAft>
              <a:buClrTx/>
              <a:buSzPct val="90000"/>
              <a:buFontTx/>
              <a:buBlip>
                <a:blip r:embed="rId3"/>
              </a:buBlip>
              <a:tabLst/>
              <a:defRPr/>
            </a:pPr>
            <a:endParaRPr kumimoji="0" lang="en-US" sz="1900" b="0" i="0" u="none" strike="noStrike" kern="0" cap="none" spc="0" normalizeH="0" baseline="0" noProof="0" dirty="0">
              <a:ln>
                <a:noFill/>
              </a:ln>
              <a:gradFill>
                <a:gsLst>
                  <a:gs pos="0">
                    <a:prstClr val="white"/>
                  </a:gs>
                  <a:gs pos="86000">
                    <a:prstClr val="white"/>
                  </a:gs>
                </a:gsLst>
                <a:lin ang="5400000" scaled="0"/>
              </a:gradFill>
              <a:effectLst/>
              <a:uLnTx/>
              <a:uFillTx/>
              <a:latin typeface="Segoe UI"/>
            </a:endParaRPr>
          </a:p>
        </p:txBody>
      </p:sp>
      <p:sp>
        <p:nvSpPr>
          <p:cNvPr id="75" name="Freeform 74"/>
          <p:cNvSpPr/>
          <p:nvPr/>
        </p:nvSpPr>
        <p:spPr>
          <a:xfrm>
            <a:off x="8148839" y="3565666"/>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AEEF"/>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229" tIns="38077" rIns="76153" bIns="38077" rtlCol="0" anchor="ctr"/>
          <a:lstStyle/>
          <a:p>
            <a:pPr marL="383424" marR="0" lvl="0" indent="-383424" defTabSz="761533" eaLnBrk="1" fontAlgn="auto" latinLnBrk="0" hangingPunct="1">
              <a:lnSpc>
                <a:spcPct val="90000"/>
              </a:lnSpc>
              <a:spcBef>
                <a:spcPct val="20000"/>
              </a:spcBef>
              <a:spcAft>
                <a:spcPts val="0"/>
              </a:spcAft>
              <a:buClrTx/>
              <a:buSzPct val="90000"/>
              <a:buFontTx/>
              <a:buBlip>
                <a:blip r:embed="rId3"/>
              </a:buBlip>
              <a:tabLst/>
              <a:defRPr/>
            </a:pPr>
            <a:endParaRPr kumimoji="0" lang="en-US" sz="1900" b="0" i="0" u="none" strike="noStrike" kern="0" cap="none" spc="0" normalizeH="0" baseline="0" noProof="0" dirty="0">
              <a:ln>
                <a:noFill/>
              </a:ln>
              <a:gradFill>
                <a:gsLst>
                  <a:gs pos="0">
                    <a:prstClr val="white"/>
                  </a:gs>
                  <a:gs pos="86000">
                    <a:prstClr val="white"/>
                  </a:gs>
                </a:gsLst>
                <a:lin ang="5400000" scaled="0"/>
              </a:gradFill>
              <a:effectLst/>
              <a:uLnTx/>
              <a:uFillTx/>
              <a:latin typeface="Segoe UI"/>
            </a:endParaRPr>
          </a:p>
        </p:txBody>
      </p:sp>
      <p:sp>
        <p:nvSpPr>
          <p:cNvPr id="91" name="Rectangle 90"/>
          <p:cNvSpPr/>
          <p:nvPr/>
        </p:nvSpPr>
        <p:spPr bwMode="auto">
          <a:xfrm>
            <a:off x="8148839" y="1952752"/>
            <a:ext cx="2379390" cy="612648"/>
          </a:xfrm>
          <a:prstGeom prst="rect">
            <a:avLst/>
          </a:prstGeom>
          <a:solidFill>
            <a:srgbClr val="00AEEF">
              <a:lumMod val="50000"/>
            </a:srgbClr>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CLOUD</a:t>
            </a:r>
          </a:p>
        </p:txBody>
      </p:sp>
      <p:sp>
        <p:nvSpPr>
          <p:cNvPr id="92" name="Rectangle 91"/>
          <p:cNvSpPr/>
          <p:nvPr/>
        </p:nvSpPr>
        <p:spPr bwMode="auto">
          <a:xfrm>
            <a:off x="1823693" y="1951143"/>
            <a:ext cx="2377439" cy="612648"/>
          </a:xfrm>
          <a:prstGeom prst="rect">
            <a:avLst/>
          </a:prstGeom>
          <a:solidFill>
            <a:srgbClr val="8CC600">
              <a:lumMod val="50000"/>
            </a:srgbClr>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alpha val="99000"/>
                  </a:srgbClr>
                </a:solidFill>
                <a:effectLst/>
                <a:uLnTx/>
                <a:uFillTx/>
                <a:latin typeface="Segoe UI"/>
              </a:rPr>
              <a:t>ENTERPRISE</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14" name="Group 113"/>
          <p:cNvGrpSpPr/>
          <p:nvPr/>
        </p:nvGrpSpPr>
        <p:grpSpPr>
          <a:xfrm>
            <a:off x="8903864" y="3534664"/>
            <a:ext cx="815716" cy="804087"/>
            <a:chOff x="5293615" y="2178868"/>
            <a:chExt cx="1522938" cy="1834511"/>
          </a:xfrm>
        </p:grpSpPr>
        <p:pic>
          <p:nvPicPr>
            <p:cNvPr id="119"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120" name="Isosceles Triangle 108"/>
            <p:cNvSpPr/>
            <p:nvPr/>
          </p:nvSpPr>
          <p:spPr bwMode="auto">
            <a:xfrm rot="9180217">
              <a:off x="5834375" y="2872060"/>
              <a:ext cx="633335" cy="815359"/>
            </a:xfrm>
            <a:custGeom>
              <a:avLst/>
              <a:gdLst>
                <a:gd name="connsiteX0" fmla="*/ 0 w 311818"/>
                <a:gd name="connsiteY0" fmla="*/ 334126 h 334126"/>
                <a:gd name="connsiteX1" fmla="*/ 200552 w 311818"/>
                <a:gd name="connsiteY1" fmla="*/ 0 h 334126"/>
                <a:gd name="connsiteX2" fmla="*/ 311818 w 311818"/>
                <a:gd name="connsiteY2" fmla="*/ 334126 h 334126"/>
                <a:gd name="connsiteX3" fmla="*/ 0 w 311818"/>
                <a:gd name="connsiteY3" fmla="*/ 334126 h 334126"/>
                <a:gd name="connsiteX0" fmla="*/ 0 w 340442"/>
                <a:gd name="connsiteY0" fmla="*/ 334126 h 357381"/>
                <a:gd name="connsiteX1" fmla="*/ 200552 w 340442"/>
                <a:gd name="connsiteY1" fmla="*/ 0 h 357381"/>
                <a:gd name="connsiteX2" fmla="*/ 340442 w 340442"/>
                <a:gd name="connsiteY2" fmla="*/ 357381 h 357381"/>
                <a:gd name="connsiteX3" fmla="*/ 0 w 340442"/>
                <a:gd name="connsiteY3" fmla="*/ 334126 h 357381"/>
                <a:gd name="connsiteX0" fmla="*/ 0 w 311210"/>
                <a:gd name="connsiteY0" fmla="*/ 276748 h 357381"/>
                <a:gd name="connsiteX1" fmla="*/ 171320 w 311210"/>
                <a:gd name="connsiteY1" fmla="*/ 0 h 357381"/>
                <a:gd name="connsiteX2" fmla="*/ 311210 w 311210"/>
                <a:gd name="connsiteY2" fmla="*/ 357381 h 357381"/>
                <a:gd name="connsiteX3" fmla="*/ 0 w 311210"/>
                <a:gd name="connsiteY3" fmla="*/ 276748 h 357381"/>
                <a:gd name="connsiteX0" fmla="*/ 0 w 339227"/>
                <a:gd name="connsiteY0" fmla="*/ 326071 h 357381"/>
                <a:gd name="connsiteX1" fmla="*/ 199337 w 339227"/>
                <a:gd name="connsiteY1" fmla="*/ 0 h 357381"/>
                <a:gd name="connsiteX2" fmla="*/ 339227 w 339227"/>
                <a:gd name="connsiteY2" fmla="*/ 357381 h 357381"/>
                <a:gd name="connsiteX3" fmla="*/ 0 w 339227"/>
                <a:gd name="connsiteY3" fmla="*/ 326071 h 357381"/>
              </a:gdLst>
              <a:ahLst/>
              <a:cxnLst>
                <a:cxn ang="0">
                  <a:pos x="connsiteX0" y="connsiteY0"/>
                </a:cxn>
                <a:cxn ang="0">
                  <a:pos x="connsiteX1" y="connsiteY1"/>
                </a:cxn>
                <a:cxn ang="0">
                  <a:pos x="connsiteX2" y="connsiteY2"/>
                </a:cxn>
                <a:cxn ang="0">
                  <a:pos x="connsiteX3" y="connsiteY3"/>
                </a:cxn>
              </a:cxnLst>
              <a:rect l="l" t="t" r="r" b="b"/>
              <a:pathLst>
                <a:path w="339227" h="357381">
                  <a:moveTo>
                    <a:pt x="0" y="326071"/>
                  </a:moveTo>
                  <a:lnTo>
                    <a:pt x="199337" y="0"/>
                  </a:lnTo>
                  <a:lnTo>
                    <a:pt x="339227" y="357381"/>
                  </a:lnTo>
                  <a:lnTo>
                    <a:pt x="0" y="326071"/>
                  </a:lnTo>
                  <a:close/>
                </a:path>
              </a:pathLst>
            </a:cu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398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pic>
          <p:nvPicPr>
            <p:cNvPr id="121" name="Picture 120"/>
            <p:cNvPicPr>
              <a:picLocks noChangeAspect="1"/>
            </p:cNvPicPr>
            <p:nvPr/>
          </p:nvPicPr>
          <p:blipFill>
            <a:blip r:embed="rId5" cstate="print">
              <a:lum bright="100000" contrast="100000"/>
            </a:blip>
            <a:stretch>
              <a:fillRect/>
            </a:stretch>
          </p:blipFill>
          <p:spPr>
            <a:xfrm>
              <a:off x="5657373" y="3322518"/>
              <a:ext cx="1159180" cy="690861"/>
            </a:xfrm>
            <a:prstGeom prst="rect">
              <a:avLst/>
            </a:prstGeom>
            <a:noFill/>
            <a:ln>
              <a:noFill/>
            </a:ln>
            <a:effectLst/>
          </p:spPr>
        </p:pic>
      </p:grpSp>
      <p:pic>
        <p:nvPicPr>
          <p:cNvPr id="122" name="Picture 6"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8734316" y="2638150"/>
            <a:ext cx="560869" cy="560868"/>
          </a:xfrm>
          <a:prstGeom prst="rect">
            <a:avLst/>
          </a:prstGeom>
          <a:noFill/>
        </p:spPr>
      </p:pic>
      <p:sp>
        <p:nvSpPr>
          <p:cNvPr id="123" name="Isosceles Triangle 122"/>
          <p:cNvSpPr/>
          <p:nvPr/>
        </p:nvSpPr>
        <p:spPr bwMode="auto">
          <a:xfrm rot="5668901">
            <a:off x="9178743" y="2767766"/>
            <a:ext cx="302773" cy="442108"/>
          </a:xfrm>
          <a:prstGeom prst="triangle">
            <a:avLst>
              <a:gd name="adj" fmla="val 100000"/>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pic>
        <p:nvPicPr>
          <p:cNvPr id="124" name="Picture 123"/>
          <p:cNvPicPr>
            <a:picLocks noChangeAspect="1"/>
          </p:cNvPicPr>
          <p:nvPr/>
        </p:nvPicPr>
        <p:blipFill>
          <a:blip r:embed="rId5" cstate="print">
            <a:lum bright="100000" contrast="100000"/>
          </a:blip>
          <a:stretch>
            <a:fillRect/>
          </a:stretch>
        </p:blipFill>
        <p:spPr>
          <a:xfrm>
            <a:off x="9047534" y="3125117"/>
            <a:ext cx="620880" cy="302812"/>
          </a:xfrm>
          <a:prstGeom prst="rect">
            <a:avLst/>
          </a:prstGeom>
          <a:noFill/>
          <a:ln>
            <a:noFill/>
          </a:ln>
          <a:effectLst/>
        </p:spPr>
      </p:pic>
      <p:pic>
        <p:nvPicPr>
          <p:cNvPr id="125" name="Picture 2"/>
          <p:cNvPicPr>
            <a:picLocks noChangeAspect="1" noChangeArrowheads="1"/>
          </p:cNvPicPr>
          <p:nvPr/>
        </p:nvPicPr>
        <p:blipFill>
          <a:blip r:embed="rId4" cstate="print">
            <a:lum bright="100000" contrast="100000"/>
          </a:blip>
          <a:srcRect/>
          <a:stretch>
            <a:fillRect/>
          </a:stretch>
        </p:blipFill>
        <p:spPr bwMode="auto">
          <a:xfrm>
            <a:off x="2522374" y="3522159"/>
            <a:ext cx="1166007" cy="1068375"/>
          </a:xfrm>
          <a:prstGeom prst="rect">
            <a:avLst/>
          </a:prstGeom>
          <a:noFill/>
          <a:ln w="9525">
            <a:noFill/>
            <a:miter lim="800000"/>
            <a:headEnd/>
            <a:tailEnd/>
          </a:ln>
          <a:effectLst/>
        </p:spPr>
      </p:pic>
      <p:pic>
        <p:nvPicPr>
          <p:cNvPr id="126" name="Picture 6"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2554272" y="2579278"/>
            <a:ext cx="980722" cy="980720"/>
          </a:xfrm>
          <a:prstGeom prst="rect">
            <a:avLst/>
          </a:prstGeom>
          <a:noFill/>
        </p:spPr>
      </p:pic>
      <p:sp>
        <p:nvSpPr>
          <p:cNvPr id="127" name="Rectangle 126"/>
          <p:cNvSpPr/>
          <p:nvPr/>
        </p:nvSpPr>
        <p:spPr>
          <a:xfrm>
            <a:off x="4478658" y="2779173"/>
            <a:ext cx="3372363" cy="714033"/>
          </a:xfrm>
          <a:prstGeom prst="rect">
            <a:avLst/>
          </a:prstGeom>
        </p:spPr>
        <p:txBody>
          <a:bodyPr wrap="square" lIns="121877" tIns="60940" rIns="121877" bIns="60940">
            <a:spAutoFit/>
          </a:bodyPr>
          <a:lstStyle/>
          <a:p>
            <a:pPr algn="ctr" defTabSz="761660" fontAlgn="base">
              <a:lnSpc>
                <a:spcPct val="80000"/>
              </a:lnSpc>
            </a:pPr>
            <a:r>
              <a:rPr lang="en-US" sz="1900" dirty="0">
                <a:solidFill>
                  <a:schemeClr val="tx1">
                    <a:alpha val="99000"/>
                  </a:schemeClr>
                </a:solidFill>
                <a:latin typeface="Segoe UI"/>
              </a:rPr>
              <a:t>Secure Machine-to-Machine Network Connectivity</a:t>
            </a:r>
            <a:br>
              <a:rPr lang="en-US" sz="900" dirty="0">
                <a:solidFill>
                  <a:schemeClr val="tx1">
                    <a:alpha val="99000"/>
                  </a:schemeClr>
                </a:solidFill>
                <a:latin typeface="Segoe UI"/>
              </a:rPr>
            </a:br>
            <a:r>
              <a:rPr lang="en-US" sz="900" dirty="0">
                <a:solidFill>
                  <a:schemeClr val="tx1">
                    <a:alpha val="99000"/>
                  </a:schemeClr>
                </a:solidFill>
                <a:latin typeface="Segoe UI"/>
              </a:rPr>
              <a:t>Point-to-Site</a:t>
            </a:r>
            <a:endParaRPr lang="en-US" sz="1900" b="1" dirty="0">
              <a:solidFill>
                <a:schemeClr val="tx1">
                  <a:alpha val="99000"/>
                </a:schemeClr>
              </a:solidFill>
              <a:latin typeface="Segoe UI"/>
            </a:endParaRPr>
          </a:p>
        </p:txBody>
      </p:sp>
      <p:cxnSp>
        <p:nvCxnSpPr>
          <p:cNvPr id="128" name="Straight Connector 127"/>
          <p:cNvCxnSpPr>
            <a:cxnSpLocks/>
          </p:cNvCxnSpPr>
          <p:nvPr/>
        </p:nvCxnSpPr>
        <p:spPr>
          <a:xfrm>
            <a:off x="6958333" y="3054739"/>
            <a:ext cx="1418672" cy="0"/>
          </a:xfrm>
          <a:prstGeom prst="line">
            <a:avLst/>
          </a:prstGeom>
          <a:noFill/>
          <a:ln w="38100" cap="flat" cmpd="sng" algn="ctr">
            <a:gradFill>
              <a:gsLst>
                <a:gs pos="0">
                  <a:srgbClr val="8CC600">
                    <a:lumMod val="50000"/>
                  </a:srgbClr>
                </a:gs>
                <a:gs pos="100000">
                  <a:srgbClr val="00AEEF">
                    <a:alpha val="0"/>
                  </a:srgbClr>
                </a:gs>
              </a:gsLst>
              <a:lin ang="10800000" scaled="0"/>
            </a:gradFill>
            <a:prstDash val="solid"/>
            <a:tailEnd type="oval"/>
          </a:ln>
          <a:effectLst/>
        </p:spPr>
      </p:cxnSp>
      <p:cxnSp>
        <p:nvCxnSpPr>
          <p:cNvPr id="129" name="Straight Connector 128"/>
          <p:cNvCxnSpPr>
            <a:cxnSpLocks/>
          </p:cNvCxnSpPr>
          <p:nvPr/>
        </p:nvCxnSpPr>
        <p:spPr>
          <a:xfrm flipH="1">
            <a:off x="3882056" y="3054739"/>
            <a:ext cx="1483384" cy="0"/>
          </a:xfrm>
          <a:prstGeom prst="line">
            <a:avLst/>
          </a:prstGeom>
          <a:noFill/>
          <a:ln w="38100" cap="flat" cmpd="sng" algn="ctr">
            <a:gradFill>
              <a:gsLst>
                <a:gs pos="0">
                  <a:srgbClr val="00AEEF">
                    <a:lumMod val="50000"/>
                  </a:srgbClr>
                </a:gs>
                <a:gs pos="100000">
                  <a:srgbClr val="00AEEF">
                    <a:alpha val="0"/>
                  </a:srgbClr>
                </a:gs>
              </a:gsLst>
              <a:lin ang="10800000" scaled="0"/>
            </a:gradFill>
            <a:prstDash val="solid"/>
            <a:tailEnd type="oval"/>
          </a:ln>
          <a:effectLst/>
        </p:spPr>
      </p:cxnSp>
      <p:cxnSp>
        <p:nvCxnSpPr>
          <p:cNvPr id="130" name="Straight Connector 129"/>
          <p:cNvCxnSpPr>
            <a:cxnSpLocks/>
          </p:cNvCxnSpPr>
          <p:nvPr/>
        </p:nvCxnSpPr>
        <p:spPr>
          <a:xfrm flipH="1">
            <a:off x="3898819" y="4007242"/>
            <a:ext cx="1483384" cy="0"/>
          </a:xfrm>
          <a:prstGeom prst="line">
            <a:avLst/>
          </a:prstGeom>
          <a:noFill/>
          <a:ln w="38100" cap="flat" cmpd="sng" algn="ctr">
            <a:gradFill>
              <a:gsLst>
                <a:gs pos="0">
                  <a:srgbClr val="00AEEF">
                    <a:lumMod val="50000"/>
                  </a:srgbClr>
                </a:gs>
                <a:gs pos="100000">
                  <a:srgbClr val="00AEEF">
                    <a:alpha val="0"/>
                  </a:srgbClr>
                </a:gs>
              </a:gsLst>
              <a:lin ang="10800000" scaled="0"/>
            </a:gradFill>
            <a:prstDash val="solid"/>
            <a:tailEnd type="oval"/>
          </a:ln>
          <a:effectLst/>
        </p:spPr>
      </p:cxnSp>
      <p:sp>
        <p:nvSpPr>
          <p:cNvPr id="131" name="Rectangle 130"/>
          <p:cNvSpPr/>
          <p:nvPr/>
        </p:nvSpPr>
        <p:spPr>
          <a:xfrm>
            <a:off x="4478658" y="3715595"/>
            <a:ext cx="3372363" cy="714033"/>
          </a:xfrm>
          <a:prstGeom prst="rect">
            <a:avLst/>
          </a:prstGeom>
        </p:spPr>
        <p:txBody>
          <a:bodyPr wrap="square" lIns="121877" tIns="60940" rIns="121877" bIns="60940">
            <a:spAutoFit/>
          </a:bodyPr>
          <a:lstStyle/>
          <a:p>
            <a:pPr algn="ctr" defTabSz="761660" fontAlgn="base">
              <a:lnSpc>
                <a:spcPct val="80000"/>
              </a:lnSpc>
            </a:pPr>
            <a:r>
              <a:rPr lang="en-US" sz="1900" dirty="0">
                <a:solidFill>
                  <a:srgbClr val="5F5F5F">
                    <a:alpha val="99000"/>
                  </a:srgbClr>
                </a:solidFill>
                <a:latin typeface="Segoe UI"/>
              </a:rPr>
              <a:t>Secure Site-to-Site </a:t>
            </a:r>
          </a:p>
          <a:p>
            <a:pPr algn="ctr" defTabSz="761660" fontAlgn="base">
              <a:lnSpc>
                <a:spcPct val="80000"/>
              </a:lnSpc>
            </a:pPr>
            <a:r>
              <a:rPr lang="en-US" sz="1900" dirty="0">
                <a:solidFill>
                  <a:srgbClr val="5F5F5F">
                    <a:alpha val="99000"/>
                  </a:srgbClr>
                </a:solidFill>
                <a:latin typeface="Segoe UI"/>
              </a:rPr>
              <a:t>Network Connectivity</a:t>
            </a:r>
          </a:p>
          <a:p>
            <a:pPr algn="ctr" defTabSz="761660" fontAlgn="base">
              <a:lnSpc>
                <a:spcPct val="80000"/>
              </a:lnSpc>
            </a:pPr>
            <a:r>
              <a:rPr lang="en-US" sz="900" dirty="0">
                <a:solidFill>
                  <a:srgbClr val="5F5F5F">
                    <a:alpha val="99000"/>
                  </a:srgbClr>
                </a:solidFill>
                <a:latin typeface="Segoe UI"/>
              </a:rPr>
              <a:t>Microsoft Azure Virtual Network</a:t>
            </a:r>
          </a:p>
        </p:txBody>
      </p:sp>
      <p:cxnSp>
        <p:nvCxnSpPr>
          <p:cNvPr id="132" name="Straight Connector 131"/>
          <p:cNvCxnSpPr>
            <a:cxnSpLocks/>
          </p:cNvCxnSpPr>
          <p:nvPr/>
        </p:nvCxnSpPr>
        <p:spPr>
          <a:xfrm>
            <a:off x="6975097" y="4007242"/>
            <a:ext cx="1418672" cy="0"/>
          </a:xfrm>
          <a:prstGeom prst="line">
            <a:avLst/>
          </a:prstGeom>
          <a:noFill/>
          <a:ln w="38100" cap="flat" cmpd="sng" algn="ctr">
            <a:gradFill>
              <a:gsLst>
                <a:gs pos="0">
                  <a:srgbClr val="8CC600">
                    <a:lumMod val="50000"/>
                  </a:srgbClr>
                </a:gs>
                <a:gs pos="100000">
                  <a:srgbClr val="00AEEF">
                    <a:alpha val="0"/>
                  </a:srgbClr>
                </a:gs>
              </a:gsLst>
              <a:lin ang="10800000" scaled="0"/>
            </a:gradFill>
            <a:prstDash val="solid"/>
            <a:tailEnd type="oval"/>
          </a:ln>
          <a:effectLst/>
        </p:spPr>
      </p:cxnSp>
      <p:sp>
        <p:nvSpPr>
          <p:cNvPr id="133" name="Rectangle 132"/>
          <p:cNvSpPr/>
          <p:nvPr/>
        </p:nvSpPr>
        <p:spPr>
          <a:xfrm>
            <a:off x="4478658" y="3718452"/>
            <a:ext cx="3372363" cy="714033"/>
          </a:xfrm>
          <a:prstGeom prst="rect">
            <a:avLst/>
          </a:prstGeom>
        </p:spPr>
        <p:txBody>
          <a:bodyPr wrap="square" lIns="121877" tIns="60940" rIns="121877" bIns="60940">
            <a:spAutoFit/>
          </a:bodyPr>
          <a:lstStyle/>
          <a:p>
            <a:pPr algn="ctr" defTabSz="761660" fontAlgn="base">
              <a:lnSpc>
                <a:spcPct val="80000"/>
              </a:lnSpc>
            </a:pPr>
            <a:r>
              <a:rPr lang="en-US" sz="1900" dirty="0">
                <a:solidFill>
                  <a:schemeClr val="tx1">
                    <a:alpha val="99000"/>
                  </a:schemeClr>
                </a:solidFill>
                <a:latin typeface="Segoe UI"/>
              </a:rPr>
              <a:t>Secure Site-to-Site </a:t>
            </a:r>
          </a:p>
          <a:p>
            <a:pPr algn="ctr" defTabSz="761660" fontAlgn="base">
              <a:lnSpc>
                <a:spcPct val="80000"/>
              </a:lnSpc>
            </a:pPr>
            <a:r>
              <a:rPr lang="en-US" sz="1900" dirty="0">
                <a:solidFill>
                  <a:schemeClr val="tx1">
                    <a:alpha val="99000"/>
                  </a:schemeClr>
                </a:solidFill>
                <a:latin typeface="Segoe UI"/>
              </a:rPr>
              <a:t>Network Connectivity</a:t>
            </a:r>
          </a:p>
          <a:p>
            <a:pPr algn="ctr" defTabSz="761660" fontAlgn="base">
              <a:lnSpc>
                <a:spcPct val="80000"/>
              </a:lnSpc>
            </a:pPr>
            <a:r>
              <a:rPr lang="en-US" sz="900" dirty="0">
                <a:solidFill>
                  <a:schemeClr val="tx1">
                    <a:alpha val="99000"/>
                  </a:schemeClr>
                </a:solidFill>
                <a:latin typeface="Segoe UI"/>
              </a:rPr>
              <a:t>Microsoft Azure Virtual Network</a:t>
            </a:r>
          </a:p>
        </p:txBody>
      </p:sp>
      <p:sp>
        <p:nvSpPr>
          <p:cNvPr id="48" name="Freeform 47"/>
          <p:cNvSpPr/>
          <p:nvPr/>
        </p:nvSpPr>
        <p:spPr>
          <a:xfrm>
            <a:off x="1821855" y="4522300"/>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8CC600">
              <a:lumMod val="75000"/>
            </a:srgb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229" tIns="38077" rIns="76153" bIns="38077" rtlCol="0" anchor="ctr"/>
          <a:lstStyle/>
          <a:p>
            <a:pPr marL="383424" marR="0" lvl="0" indent="-383424" defTabSz="761533" eaLnBrk="1" fontAlgn="auto" latinLnBrk="0" hangingPunct="1">
              <a:lnSpc>
                <a:spcPct val="90000"/>
              </a:lnSpc>
              <a:spcBef>
                <a:spcPct val="20000"/>
              </a:spcBef>
              <a:spcAft>
                <a:spcPts val="0"/>
              </a:spcAft>
              <a:buClrTx/>
              <a:buSzPct val="90000"/>
              <a:buFontTx/>
              <a:buBlip>
                <a:blip r:embed="rId3"/>
              </a:buBlip>
              <a:tabLst/>
              <a:defRPr/>
            </a:pPr>
            <a:endParaRPr kumimoji="0" lang="en-US" sz="1900" b="0" i="0" u="none" strike="noStrike" kern="0" cap="none" spc="0" normalizeH="0" baseline="0" noProof="0" dirty="0">
              <a:ln>
                <a:noFill/>
              </a:ln>
              <a:gradFill>
                <a:gsLst>
                  <a:gs pos="0">
                    <a:prstClr val="white"/>
                  </a:gs>
                  <a:gs pos="86000">
                    <a:prstClr val="white"/>
                  </a:gs>
                </a:gsLst>
                <a:lin ang="5400000" scaled="0"/>
              </a:gradFill>
              <a:effectLst/>
              <a:uLnTx/>
              <a:uFillTx/>
              <a:latin typeface="Segoe UI"/>
            </a:endParaRPr>
          </a:p>
        </p:txBody>
      </p:sp>
      <p:sp>
        <p:nvSpPr>
          <p:cNvPr id="49" name="Freeform 48"/>
          <p:cNvSpPr/>
          <p:nvPr/>
        </p:nvSpPr>
        <p:spPr>
          <a:xfrm>
            <a:off x="8147001" y="4522301"/>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AEEF"/>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229" tIns="38077" rIns="76153" bIns="38077" rtlCol="0" anchor="ctr"/>
          <a:lstStyle/>
          <a:p>
            <a:pPr marL="383424" marR="0" lvl="0" indent="-383424" defTabSz="761533" eaLnBrk="1" fontAlgn="auto" latinLnBrk="0" hangingPunct="1">
              <a:lnSpc>
                <a:spcPct val="90000"/>
              </a:lnSpc>
              <a:spcBef>
                <a:spcPct val="20000"/>
              </a:spcBef>
              <a:spcAft>
                <a:spcPts val="0"/>
              </a:spcAft>
              <a:buClrTx/>
              <a:buSzPct val="90000"/>
              <a:buFontTx/>
              <a:buBlip>
                <a:blip r:embed="rId3"/>
              </a:buBlip>
              <a:tabLst/>
              <a:defRPr/>
            </a:pPr>
            <a:endParaRPr kumimoji="0" lang="en-US" sz="1900" b="0" i="0" u="none" strike="noStrike" kern="0" cap="none" spc="0" normalizeH="0" baseline="0" noProof="0" dirty="0">
              <a:ln>
                <a:noFill/>
              </a:ln>
              <a:gradFill>
                <a:gsLst>
                  <a:gs pos="0">
                    <a:prstClr val="white"/>
                  </a:gs>
                  <a:gs pos="86000">
                    <a:prstClr val="white"/>
                  </a:gs>
                </a:gsLst>
                <a:lin ang="5400000" scaled="0"/>
              </a:gradFill>
              <a:effectLst/>
              <a:uLnTx/>
              <a:uFillTx/>
              <a:latin typeface="Segoe UI"/>
            </a:endParaRPr>
          </a:p>
        </p:txBody>
      </p:sp>
      <p:grpSp>
        <p:nvGrpSpPr>
          <p:cNvPr id="50" name="Group 49"/>
          <p:cNvGrpSpPr/>
          <p:nvPr/>
        </p:nvGrpSpPr>
        <p:grpSpPr>
          <a:xfrm>
            <a:off x="9229860" y="4491300"/>
            <a:ext cx="876206" cy="705239"/>
            <a:chOff x="4836126" y="2178868"/>
            <a:chExt cx="1635874" cy="1608990"/>
          </a:xfrm>
        </p:grpSpPr>
        <p:pic>
          <p:nvPicPr>
            <p:cNvPr id="51"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52" name="Isosceles Triangle 108"/>
            <p:cNvSpPr/>
            <p:nvPr/>
          </p:nvSpPr>
          <p:spPr bwMode="auto">
            <a:xfrm rot="9180217">
              <a:off x="5834375" y="2872060"/>
              <a:ext cx="633335" cy="815359"/>
            </a:xfrm>
            <a:custGeom>
              <a:avLst/>
              <a:gdLst>
                <a:gd name="connsiteX0" fmla="*/ 0 w 311818"/>
                <a:gd name="connsiteY0" fmla="*/ 334126 h 334126"/>
                <a:gd name="connsiteX1" fmla="*/ 200552 w 311818"/>
                <a:gd name="connsiteY1" fmla="*/ 0 h 334126"/>
                <a:gd name="connsiteX2" fmla="*/ 311818 w 311818"/>
                <a:gd name="connsiteY2" fmla="*/ 334126 h 334126"/>
                <a:gd name="connsiteX3" fmla="*/ 0 w 311818"/>
                <a:gd name="connsiteY3" fmla="*/ 334126 h 334126"/>
                <a:gd name="connsiteX0" fmla="*/ 0 w 340442"/>
                <a:gd name="connsiteY0" fmla="*/ 334126 h 357381"/>
                <a:gd name="connsiteX1" fmla="*/ 200552 w 340442"/>
                <a:gd name="connsiteY1" fmla="*/ 0 h 357381"/>
                <a:gd name="connsiteX2" fmla="*/ 340442 w 340442"/>
                <a:gd name="connsiteY2" fmla="*/ 357381 h 357381"/>
                <a:gd name="connsiteX3" fmla="*/ 0 w 340442"/>
                <a:gd name="connsiteY3" fmla="*/ 334126 h 357381"/>
                <a:gd name="connsiteX0" fmla="*/ 0 w 311210"/>
                <a:gd name="connsiteY0" fmla="*/ 276748 h 357381"/>
                <a:gd name="connsiteX1" fmla="*/ 171320 w 311210"/>
                <a:gd name="connsiteY1" fmla="*/ 0 h 357381"/>
                <a:gd name="connsiteX2" fmla="*/ 311210 w 311210"/>
                <a:gd name="connsiteY2" fmla="*/ 357381 h 357381"/>
                <a:gd name="connsiteX3" fmla="*/ 0 w 311210"/>
                <a:gd name="connsiteY3" fmla="*/ 276748 h 357381"/>
                <a:gd name="connsiteX0" fmla="*/ 0 w 339227"/>
                <a:gd name="connsiteY0" fmla="*/ 326071 h 357381"/>
                <a:gd name="connsiteX1" fmla="*/ 199337 w 339227"/>
                <a:gd name="connsiteY1" fmla="*/ 0 h 357381"/>
                <a:gd name="connsiteX2" fmla="*/ 339227 w 339227"/>
                <a:gd name="connsiteY2" fmla="*/ 357381 h 357381"/>
                <a:gd name="connsiteX3" fmla="*/ 0 w 339227"/>
                <a:gd name="connsiteY3" fmla="*/ 326071 h 357381"/>
              </a:gdLst>
              <a:ahLst/>
              <a:cxnLst>
                <a:cxn ang="0">
                  <a:pos x="connsiteX0" y="connsiteY0"/>
                </a:cxn>
                <a:cxn ang="0">
                  <a:pos x="connsiteX1" y="connsiteY1"/>
                </a:cxn>
                <a:cxn ang="0">
                  <a:pos x="connsiteX2" y="connsiteY2"/>
                </a:cxn>
                <a:cxn ang="0">
                  <a:pos x="connsiteX3" y="connsiteY3"/>
                </a:cxn>
              </a:cxnLst>
              <a:rect l="l" t="t" r="r" b="b"/>
              <a:pathLst>
                <a:path w="339227" h="357381">
                  <a:moveTo>
                    <a:pt x="0" y="326071"/>
                  </a:moveTo>
                  <a:lnTo>
                    <a:pt x="199337" y="0"/>
                  </a:lnTo>
                  <a:lnTo>
                    <a:pt x="339227" y="357381"/>
                  </a:lnTo>
                  <a:lnTo>
                    <a:pt x="0" y="326071"/>
                  </a:lnTo>
                  <a:close/>
                </a:path>
              </a:pathLst>
            </a:cu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398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pic>
          <p:nvPicPr>
            <p:cNvPr id="53" name="Picture 52"/>
            <p:cNvPicPr>
              <a:picLocks noChangeAspect="1"/>
            </p:cNvPicPr>
            <p:nvPr/>
          </p:nvPicPr>
          <p:blipFill>
            <a:blip r:embed="rId5" cstate="print">
              <a:lum bright="100000" contrast="100000"/>
            </a:blip>
            <a:stretch>
              <a:fillRect/>
            </a:stretch>
          </p:blipFill>
          <p:spPr>
            <a:xfrm>
              <a:off x="4836126" y="3096998"/>
              <a:ext cx="1159181" cy="690860"/>
            </a:xfrm>
            <a:prstGeom prst="rect">
              <a:avLst/>
            </a:prstGeom>
            <a:noFill/>
            <a:ln>
              <a:noFill/>
            </a:ln>
            <a:effectLst/>
          </p:spPr>
        </p:pic>
      </p:grpSp>
      <p:cxnSp>
        <p:nvCxnSpPr>
          <p:cNvPr id="54" name="Straight Connector 53"/>
          <p:cNvCxnSpPr>
            <a:cxnSpLocks/>
          </p:cNvCxnSpPr>
          <p:nvPr/>
        </p:nvCxnSpPr>
        <p:spPr>
          <a:xfrm flipH="1">
            <a:off x="3896981" y="4963877"/>
            <a:ext cx="1483384" cy="0"/>
          </a:xfrm>
          <a:prstGeom prst="line">
            <a:avLst/>
          </a:prstGeom>
          <a:noFill/>
          <a:ln w="38100" cap="flat" cmpd="sng" algn="ctr">
            <a:gradFill>
              <a:gsLst>
                <a:gs pos="0">
                  <a:srgbClr val="00AEEF">
                    <a:lumMod val="50000"/>
                  </a:srgbClr>
                </a:gs>
                <a:gs pos="100000">
                  <a:srgbClr val="00AEEF">
                    <a:alpha val="0"/>
                  </a:srgbClr>
                </a:gs>
              </a:gsLst>
              <a:lin ang="10800000" scaled="0"/>
            </a:gradFill>
            <a:prstDash val="solid"/>
            <a:tailEnd type="oval"/>
          </a:ln>
          <a:effectLst/>
        </p:spPr>
      </p:cxnSp>
      <p:cxnSp>
        <p:nvCxnSpPr>
          <p:cNvPr id="56" name="Straight Connector 55"/>
          <p:cNvCxnSpPr>
            <a:cxnSpLocks/>
          </p:cNvCxnSpPr>
          <p:nvPr/>
        </p:nvCxnSpPr>
        <p:spPr>
          <a:xfrm>
            <a:off x="6973259" y="4963877"/>
            <a:ext cx="1418672" cy="0"/>
          </a:xfrm>
          <a:prstGeom prst="line">
            <a:avLst/>
          </a:prstGeom>
          <a:noFill/>
          <a:ln w="38100" cap="flat" cmpd="sng" algn="ctr">
            <a:gradFill>
              <a:gsLst>
                <a:gs pos="0">
                  <a:srgbClr val="8CC600">
                    <a:lumMod val="50000"/>
                  </a:srgbClr>
                </a:gs>
                <a:gs pos="100000">
                  <a:srgbClr val="00AEEF">
                    <a:alpha val="0"/>
                  </a:srgbClr>
                </a:gs>
              </a:gsLst>
              <a:lin ang="10800000" scaled="0"/>
            </a:gradFill>
            <a:prstDash val="solid"/>
            <a:tailEnd type="oval"/>
          </a:ln>
          <a:effectLst/>
        </p:spPr>
      </p:cxnSp>
      <p:sp>
        <p:nvSpPr>
          <p:cNvPr id="57" name="Rectangle 56"/>
          <p:cNvSpPr/>
          <p:nvPr/>
        </p:nvSpPr>
        <p:spPr>
          <a:xfrm>
            <a:off x="4476820" y="4675085"/>
            <a:ext cx="3372363" cy="701690"/>
          </a:xfrm>
          <a:prstGeom prst="rect">
            <a:avLst/>
          </a:prstGeom>
        </p:spPr>
        <p:txBody>
          <a:bodyPr wrap="square" lIns="121877" tIns="60940" rIns="121877" bIns="60940">
            <a:spAutoFit/>
          </a:bodyPr>
          <a:lstStyle/>
          <a:p>
            <a:pPr algn="ctr" defTabSz="761660" fontAlgn="base">
              <a:lnSpc>
                <a:spcPct val="80000"/>
              </a:lnSpc>
            </a:pPr>
            <a:r>
              <a:rPr lang="en-US" sz="1900" dirty="0">
                <a:solidFill>
                  <a:schemeClr val="tx1">
                    <a:alpha val="99000"/>
                  </a:schemeClr>
                </a:solidFill>
                <a:latin typeface="Segoe UI"/>
              </a:rPr>
              <a:t>Private Site-to-Site Connectivity</a:t>
            </a:r>
          </a:p>
          <a:p>
            <a:pPr algn="ctr" defTabSz="761660" fontAlgn="base">
              <a:lnSpc>
                <a:spcPct val="80000"/>
              </a:lnSpc>
            </a:pPr>
            <a:r>
              <a:rPr lang="en-US" sz="900" dirty="0">
                <a:solidFill>
                  <a:schemeClr val="tx1">
                    <a:alpha val="99000"/>
                  </a:schemeClr>
                </a:solidFill>
                <a:latin typeface="Segoe UI"/>
              </a:rPr>
              <a:t>Express Route</a:t>
            </a:r>
          </a:p>
        </p:txBody>
      </p:sp>
      <p:pic>
        <p:nvPicPr>
          <p:cNvPr id="58" name="Picture 2"/>
          <p:cNvPicPr>
            <a:picLocks noChangeAspect="1" noChangeArrowheads="1"/>
          </p:cNvPicPr>
          <p:nvPr/>
        </p:nvPicPr>
        <p:blipFill>
          <a:blip r:embed="rId4" cstate="print">
            <a:lum bright="100000" contrast="100000"/>
          </a:blip>
          <a:srcRect/>
          <a:stretch>
            <a:fillRect/>
          </a:stretch>
        </p:blipFill>
        <p:spPr bwMode="auto">
          <a:xfrm>
            <a:off x="2608677" y="4445738"/>
            <a:ext cx="1166007" cy="1068375"/>
          </a:xfrm>
          <a:prstGeom prst="rect">
            <a:avLst/>
          </a:prstGeom>
          <a:noFill/>
          <a:ln w="9525">
            <a:noFill/>
            <a:miter lim="800000"/>
            <a:headEnd/>
            <a:tailEnd/>
          </a:ln>
          <a:effectLst/>
        </p:spPr>
      </p:pic>
      <p:pic>
        <p:nvPicPr>
          <p:cNvPr id="60" name="Picture 6"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8589258" y="4663422"/>
            <a:ext cx="560869" cy="560868"/>
          </a:xfrm>
          <a:prstGeom prst="rect">
            <a:avLst/>
          </a:prstGeom>
          <a:noFill/>
        </p:spPr>
      </p:pic>
    </p:spTree>
    <p:extLst>
      <p:ext uri="{BB962C8B-B14F-4D97-AF65-F5344CB8AC3E}">
        <p14:creationId xmlns:p14="http://schemas.microsoft.com/office/powerpoint/2010/main" val="12555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1"/>
                                        </p:tgtEl>
                                      </p:cBhvr>
                                    </p:animEffect>
                                    <p:set>
                                      <p:cBhvr>
                                        <p:cTn id="7" dur="1" fill="hold">
                                          <p:stCondLst>
                                            <p:cond delay="499"/>
                                          </p:stCondLst>
                                        </p:cTn>
                                        <p:tgtEl>
                                          <p:spTgt spid="13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3" grpId="0"/>
      <p:bldP spid="5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Point-to-Site </a:t>
            </a:r>
            <a:r>
              <a:rPr lang="en-US" dirty="0">
                <a:hlinkClick r:id="rId3"/>
              </a:rPr>
              <a:t>*)</a:t>
            </a:r>
            <a:endParaRPr lang="en-US" dirty="0"/>
          </a:p>
        </p:txBody>
      </p:sp>
      <p:sp>
        <p:nvSpPr>
          <p:cNvPr id="77" name="Rectangle 76"/>
          <p:cNvSpPr/>
          <p:nvPr/>
        </p:nvSpPr>
        <p:spPr bwMode="auto">
          <a:xfrm>
            <a:off x="8386287" y="1499270"/>
            <a:ext cx="3465948" cy="3465948"/>
          </a:xfrm>
          <a:prstGeom prst="rect">
            <a:avLst/>
          </a:prstGeom>
          <a:solidFill>
            <a:srgbClr val="0071BC"/>
          </a:solidFill>
          <a:ln w="9525" cap="flat" cmpd="sng" algn="ctr">
            <a:noFill/>
            <a:prstDash val="solid"/>
            <a:headEnd type="none" w="med" len="med"/>
            <a:tailEnd type="none" w="med" len="med"/>
          </a:ln>
          <a:effectLst/>
        </p:spPr>
        <p:txBody>
          <a:bodyPr vert="horz" wrap="square" lIns="91428" tIns="45715" rIns="91428" bIns="45715" numCol="1" rtlCol="0" anchor="t" anchorCtr="0" compatLnSpc="1">
            <a:prstTxWarp prst="textNoShape">
              <a:avLst/>
            </a:prstTxWarp>
          </a:bodyPr>
          <a:lstStyle/>
          <a:p>
            <a:pPr marL="0" marR="0" lvl="0" indent="0" algn="ctr" defTabSz="914023"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8A00">
                  <a:lumMod val="60000"/>
                  <a:lumOff val="40000"/>
                </a:srgbClr>
              </a:solidFill>
              <a:effectLst/>
              <a:uLnTx/>
              <a:uFillTx/>
              <a:latin typeface="Segoe UI"/>
            </a:endParaRPr>
          </a:p>
        </p:txBody>
      </p:sp>
      <p:sp>
        <p:nvSpPr>
          <p:cNvPr id="80" name="Freeform 128"/>
          <p:cNvSpPr>
            <a:spLocks noChangeAspect="1"/>
          </p:cNvSpPr>
          <p:nvPr/>
        </p:nvSpPr>
        <p:spPr bwMode="black">
          <a:xfrm>
            <a:off x="4255653" y="2200449"/>
            <a:ext cx="3735578" cy="206358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8CC600"/>
          </a:solidFill>
          <a:ln>
            <a:noFill/>
          </a:ln>
          <a:extLst/>
        </p:spPr>
        <p:txBody>
          <a:bodyPr vert="horz" wrap="square" lIns="91432" tIns="45717" rIns="91432" bIns="45717" numCol="1" anchor="t" anchorCtr="0" compatLnSpc="1">
            <a:prstTxWarp prst="textNoShape">
              <a:avLst/>
            </a:prstTxWarp>
          </a:bodyPr>
          <a:lstStyle/>
          <a:p>
            <a:pPr marL="0" marR="0" lvl="0" indent="0" defTabSz="914287"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rgbClr val="292929"/>
              </a:solidFill>
              <a:effectLst/>
              <a:uLnTx/>
              <a:uFillTx/>
              <a:latin typeface="Segoe UI"/>
            </a:endParaRPr>
          </a:p>
        </p:txBody>
      </p:sp>
      <p:cxnSp>
        <p:nvCxnSpPr>
          <p:cNvPr id="81" name="Straight Arrow Connector 80"/>
          <p:cNvCxnSpPr/>
          <p:nvPr/>
        </p:nvCxnSpPr>
        <p:spPr>
          <a:xfrm flipH="1" flipV="1">
            <a:off x="3884785" y="3620156"/>
            <a:ext cx="4817194" cy="9235"/>
          </a:xfrm>
          <a:prstGeom prst="straightConnector1">
            <a:avLst/>
          </a:prstGeom>
          <a:noFill/>
          <a:ln w="57150" cap="flat" cmpd="sng" algn="ctr">
            <a:solidFill>
              <a:srgbClr val="5F5F5F"/>
            </a:solidFill>
            <a:prstDash val="solid"/>
            <a:headEnd type="triangle" w="med" len="sm"/>
            <a:tailEnd type="triangle" w="med" len="sm"/>
          </a:ln>
          <a:effectLst/>
        </p:spPr>
      </p:cxnSp>
      <p:sp>
        <p:nvSpPr>
          <p:cNvPr id="104" name="Rectangle 103"/>
          <p:cNvSpPr/>
          <p:nvPr/>
        </p:nvSpPr>
        <p:spPr>
          <a:xfrm>
            <a:off x="5520811" y="3349363"/>
            <a:ext cx="1245396" cy="300080"/>
          </a:xfrm>
          <a:prstGeom prst="rect">
            <a:avLst/>
          </a:prstGeom>
        </p:spPr>
        <p:txBody>
          <a:bodyPr wrap="none" lIns="91432" tIns="45717" rIns="91432" bIns="45717">
            <a:spAutoFit/>
          </a:bodyPr>
          <a:lstStyle/>
          <a:p>
            <a:pPr algn="ctr" defTabSz="914023" fontAlgn="base">
              <a:lnSpc>
                <a:spcPct val="90000"/>
              </a:lnSpc>
              <a:spcBef>
                <a:spcPct val="0"/>
              </a:spcBef>
              <a:spcAft>
                <a:spcPct val="0"/>
              </a:spcAft>
            </a:pPr>
            <a:r>
              <a:rPr lang="en-US" sz="1500" b="1" dirty="0">
                <a:gradFill>
                  <a:gsLst>
                    <a:gs pos="0">
                      <a:srgbClr val="FFFFFF"/>
                    </a:gs>
                    <a:gs pos="100000">
                      <a:srgbClr val="FFFFFF"/>
                    </a:gs>
                  </a:gsLst>
                  <a:lin ang="5400000" scaled="0"/>
                </a:gradFill>
                <a:latin typeface="Segoe UI"/>
              </a:rPr>
              <a:t>VPN Tunnel</a:t>
            </a:r>
          </a:p>
        </p:txBody>
      </p:sp>
      <p:grpSp>
        <p:nvGrpSpPr>
          <p:cNvPr id="105" name="Group 104"/>
          <p:cNvGrpSpPr/>
          <p:nvPr/>
        </p:nvGrpSpPr>
        <p:grpSpPr>
          <a:xfrm>
            <a:off x="418837" y="1499270"/>
            <a:ext cx="3465948" cy="3465948"/>
            <a:chOff x="389809" y="1992744"/>
            <a:chExt cx="3465948" cy="3465948"/>
          </a:xfrm>
        </p:grpSpPr>
        <p:sp>
          <p:nvSpPr>
            <p:cNvPr id="106" name="Rectangle 105"/>
            <p:cNvSpPr/>
            <p:nvPr/>
          </p:nvSpPr>
          <p:spPr bwMode="auto">
            <a:xfrm>
              <a:off x="389809" y="1992744"/>
              <a:ext cx="3465948" cy="3465948"/>
            </a:xfrm>
            <a:prstGeom prst="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914023"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The Corp. HQ</a:t>
              </a:r>
              <a:endParaRPr kumimoji="0" lang="en-US" sz="1200" b="1" i="0" u="none" strike="noStrike" kern="0" cap="none" spc="0" normalizeH="0" baseline="0" noProof="0" dirty="0">
                <a:ln>
                  <a:noFill/>
                </a:ln>
                <a:solidFill>
                  <a:srgbClr val="FF8A00">
                    <a:lumMod val="60000"/>
                    <a:lumOff val="40000"/>
                  </a:srgbClr>
                </a:solidFill>
                <a:effectLst/>
                <a:uLnTx/>
                <a:uFillTx/>
                <a:latin typeface="Segoe UI"/>
              </a:endParaRPr>
            </a:p>
          </p:txBody>
        </p:sp>
        <p:grpSp>
          <p:nvGrpSpPr>
            <p:cNvPr id="107" name="Group 106"/>
            <p:cNvGrpSpPr/>
            <p:nvPr/>
          </p:nvGrpSpPr>
          <p:grpSpPr>
            <a:xfrm>
              <a:off x="1913451" y="4027473"/>
              <a:ext cx="697627" cy="1023558"/>
              <a:chOff x="1801716" y="3360257"/>
              <a:chExt cx="697627" cy="1023558"/>
            </a:xfrm>
          </p:grpSpPr>
          <p:pic>
            <p:nvPicPr>
              <p:cNvPr id="119"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27195" y="3360257"/>
                <a:ext cx="401089" cy="803545"/>
              </a:xfrm>
              <a:prstGeom prst="rect">
                <a:avLst/>
              </a:prstGeom>
              <a:noFill/>
            </p:spPr>
          </p:pic>
          <p:sp>
            <p:nvSpPr>
              <p:cNvPr id="120" name="Rectangle 119"/>
              <p:cNvSpPr/>
              <p:nvPr/>
            </p:nvSpPr>
            <p:spPr>
              <a:xfrm>
                <a:off x="1801716" y="4125283"/>
                <a:ext cx="697627" cy="258532"/>
              </a:xfrm>
              <a:prstGeom prst="rect">
                <a:avLst/>
              </a:prstGeom>
            </p:spPr>
            <p:txBody>
              <a:bodyPr wrap="none">
                <a:spAutoFit/>
              </a:bodyPr>
              <a:lstStyle/>
              <a:p>
                <a:pPr marL="0" marR="0" lvl="0" indent="0" algn="ctr" defTabSz="91402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Client 1</a:t>
                </a:r>
              </a:p>
            </p:txBody>
          </p:sp>
        </p:grpSp>
        <p:sp>
          <p:nvSpPr>
            <p:cNvPr id="108" name="Rectangle 107"/>
            <p:cNvSpPr/>
            <p:nvPr/>
          </p:nvSpPr>
          <p:spPr>
            <a:xfrm>
              <a:off x="1901311" y="3373422"/>
              <a:ext cx="922496" cy="258532"/>
            </a:xfrm>
            <a:prstGeom prst="rect">
              <a:avLst/>
            </a:prstGeom>
          </p:spPr>
          <p:txBody>
            <a:bodyPr wrap="none">
              <a:spAutoFit/>
            </a:bodyPr>
            <a:lstStyle/>
            <a:p>
              <a:pPr marL="0" marR="0" lvl="0" indent="0" algn="ctr" defTabSz="91402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SQL Server</a:t>
              </a:r>
            </a:p>
          </p:txBody>
        </p:sp>
        <p:pic>
          <p:nvPicPr>
            <p:cNvPr id="109"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3129630" y="3641861"/>
              <a:ext cx="470966" cy="943538"/>
            </a:xfrm>
            <a:prstGeom prst="rect">
              <a:avLst/>
            </a:prstGeom>
            <a:noFill/>
          </p:spPr>
        </p:pic>
        <p:grpSp>
          <p:nvGrpSpPr>
            <p:cNvPr id="110" name="Group 109"/>
            <p:cNvGrpSpPr/>
            <p:nvPr/>
          </p:nvGrpSpPr>
          <p:grpSpPr>
            <a:xfrm>
              <a:off x="2034065" y="2584693"/>
              <a:ext cx="656993" cy="854514"/>
              <a:chOff x="2444920" y="2316849"/>
              <a:chExt cx="656993" cy="854514"/>
            </a:xfrm>
          </p:grpSpPr>
          <p:pic>
            <p:nvPicPr>
              <p:cNvPr id="117"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768576" y="2826407"/>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2444920" y="2316849"/>
                <a:ext cx="426530" cy="854514"/>
              </a:xfrm>
              <a:prstGeom prst="rect">
                <a:avLst/>
              </a:prstGeom>
              <a:noFill/>
            </p:spPr>
          </p:pic>
        </p:grpSp>
      </p:grpSp>
      <p:sp>
        <p:nvSpPr>
          <p:cNvPr id="121" name="Rectangle 120"/>
          <p:cNvSpPr/>
          <p:nvPr/>
        </p:nvSpPr>
        <p:spPr>
          <a:xfrm>
            <a:off x="9850138" y="2899395"/>
            <a:ext cx="1124827" cy="258545"/>
          </a:xfrm>
          <a:prstGeom prst="rect">
            <a:avLst/>
          </a:prstGeom>
        </p:spPr>
        <p:txBody>
          <a:bodyPr wrap="none" lIns="91432" tIns="45717" rIns="91432" bIns="45717">
            <a:spAutoFit/>
          </a:bodyPr>
          <a:lstStyle/>
          <a:p>
            <a:pPr algn="ctr" defTabSz="914023"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a:rPr>
              <a:t>WA Web Role</a:t>
            </a:r>
          </a:p>
        </p:txBody>
      </p:sp>
      <p:grpSp>
        <p:nvGrpSpPr>
          <p:cNvPr id="122" name="Group 121"/>
          <p:cNvGrpSpPr/>
          <p:nvPr/>
        </p:nvGrpSpPr>
        <p:grpSpPr>
          <a:xfrm>
            <a:off x="10064693" y="2110212"/>
            <a:ext cx="695717" cy="854515"/>
            <a:chOff x="2383961" y="2329080"/>
            <a:chExt cx="695717" cy="854514"/>
          </a:xfrm>
        </p:grpSpPr>
        <p:sp>
          <p:nvSpPr>
            <p:cNvPr id="123" name="Freeform 6"/>
            <p:cNvSpPr>
              <a:spLocks noChangeAspect="1" noEditPoints="1"/>
            </p:cNvSpPr>
            <p:nvPr/>
          </p:nvSpPr>
          <p:spPr bwMode="black">
            <a:xfrm>
              <a:off x="2751133" y="2827478"/>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87"/>
              <a:endParaRPr lang="en-US" sz="1900">
                <a:solidFill>
                  <a:srgbClr val="292929"/>
                </a:solidFill>
                <a:latin typeface="Segoe UI"/>
              </a:endParaRPr>
            </a:p>
          </p:txBody>
        </p:sp>
        <p:pic>
          <p:nvPicPr>
            <p:cNvPr id="124"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2383961" y="2329080"/>
              <a:ext cx="426530" cy="854514"/>
            </a:xfrm>
            <a:prstGeom prst="rect">
              <a:avLst/>
            </a:prstGeom>
            <a:noFill/>
          </p:spPr>
        </p:pic>
      </p:grpSp>
      <p:grpSp>
        <p:nvGrpSpPr>
          <p:cNvPr id="125" name="Group 124"/>
          <p:cNvGrpSpPr/>
          <p:nvPr/>
        </p:nvGrpSpPr>
        <p:grpSpPr>
          <a:xfrm>
            <a:off x="8765312" y="3204740"/>
            <a:ext cx="570961" cy="915201"/>
            <a:chOff x="9293863" y="2567228"/>
            <a:chExt cx="444336" cy="712232"/>
          </a:xfrm>
        </p:grpSpPr>
        <p:sp>
          <p:nvSpPr>
            <p:cNvPr id="128"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287"/>
              <a:endParaRPr lang="en-US" sz="1900">
                <a:solidFill>
                  <a:srgbClr val="292929"/>
                </a:solidFill>
                <a:latin typeface="Segoe UI"/>
              </a:endParaRPr>
            </a:p>
          </p:txBody>
        </p:sp>
        <p:pic>
          <p:nvPicPr>
            <p:cNvPr id="129"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9293863" y="2567228"/>
              <a:ext cx="355510" cy="712232"/>
            </a:xfrm>
            <a:prstGeom prst="rect">
              <a:avLst/>
            </a:prstGeom>
            <a:noFill/>
          </p:spPr>
        </p:pic>
      </p:grpSp>
      <p:sp>
        <p:nvSpPr>
          <p:cNvPr id="130" name="Freeform 40"/>
          <p:cNvSpPr>
            <a:spLocks noEditPoints="1"/>
          </p:cNvSpPr>
          <p:nvPr/>
        </p:nvSpPr>
        <p:spPr bwMode="black">
          <a:xfrm>
            <a:off x="11149265" y="1979394"/>
            <a:ext cx="547891" cy="527396"/>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914287"/>
            <a:endParaRPr lang="en-US" sz="1900">
              <a:solidFill>
                <a:srgbClr val="292929"/>
              </a:solidFill>
              <a:latin typeface="Segoe UI"/>
            </a:endParaRPr>
          </a:p>
        </p:txBody>
      </p:sp>
      <p:grpSp>
        <p:nvGrpSpPr>
          <p:cNvPr id="131" name="Group 130"/>
          <p:cNvGrpSpPr/>
          <p:nvPr/>
        </p:nvGrpSpPr>
        <p:grpSpPr>
          <a:xfrm>
            <a:off x="10293109" y="2448565"/>
            <a:ext cx="138756" cy="177815"/>
            <a:chOff x="6995468" y="1546847"/>
            <a:chExt cx="138756" cy="177814"/>
          </a:xfrm>
          <a:solidFill>
            <a:srgbClr val="FFFFFF"/>
          </a:solidFill>
        </p:grpSpPr>
        <p:sp>
          <p:nvSpPr>
            <p:cNvPr id="132" name="Folded Corner 131"/>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33" name="Straight Connector 132"/>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34" name="Straight Connector 133"/>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35" name="Straight Connector 134"/>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36" name="Group 135"/>
          <p:cNvGrpSpPr/>
          <p:nvPr/>
        </p:nvGrpSpPr>
        <p:grpSpPr>
          <a:xfrm>
            <a:off x="10989981" y="2875904"/>
            <a:ext cx="656993" cy="854515"/>
            <a:chOff x="10732345" y="3314949"/>
            <a:chExt cx="656993" cy="854514"/>
          </a:xfrm>
        </p:grpSpPr>
        <p:pic>
          <p:nvPicPr>
            <p:cNvPr id="137"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1056001" y="3824507"/>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0732345" y="3314949"/>
              <a:ext cx="426530" cy="854514"/>
            </a:xfrm>
            <a:prstGeom prst="rect">
              <a:avLst/>
            </a:prstGeom>
            <a:noFill/>
          </p:spPr>
        </p:pic>
      </p:grpSp>
      <p:grpSp>
        <p:nvGrpSpPr>
          <p:cNvPr id="139" name="Group 138"/>
          <p:cNvGrpSpPr/>
          <p:nvPr/>
        </p:nvGrpSpPr>
        <p:grpSpPr>
          <a:xfrm>
            <a:off x="10158144" y="3295292"/>
            <a:ext cx="524971" cy="803545"/>
            <a:chOff x="1927195" y="3360257"/>
            <a:chExt cx="524971" cy="803545"/>
          </a:xfrm>
        </p:grpSpPr>
        <p:pic>
          <p:nvPicPr>
            <p:cNvPr id="140"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27195" y="3360257"/>
              <a:ext cx="401089" cy="803545"/>
            </a:xfrm>
            <a:prstGeom prst="rect">
              <a:avLst/>
            </a:prstGeom>
            <a:noFill/>
          </p:spPr>
        </p:pic>
        <p:grpSp>
          <p:nvGrpSpPr>
            <p:cNvPr id="141" name="Group 140"/>
            <p:cNvGrpSpPr/>
            <p:nvPr/>
          </p:nvGrpSpPr>
          <p:grpSpPr>
            <a:xfrm>
              <a:off x="2245986" y="3924261"/>
              <a:ext cx="206180" cy="206424"/>
              <a:chOff x="2245986" y="3924261"/>
              <a:chExt cx="206180" cy="206424"/>
            </a:xfrm>
          </p:grpSpPr>
          <p:grpSp>
            <p:nvGrpSpPr>
              <p:cNvPr id="142" name="Group 141"/>
              <p:cNvGrpSpPr/>
              <p:nvPr/>
            </p:nvGrpSpPr>
            <p:grpSpPr>
              <a:xfrm>
                <a:off x="2245986" y="3924261"/>
                <a:ext cx="206180" cy="206424"/>
                <a:chOff x="1779323" y="4627897"/>
                <a:chExt cx="472764" cy="473323"/>
              </a:xfrm>
            </p:grpSpPr>
            <p:sp>
              <p:nvSpPr>
                <p:cNvPr id="144" name="Isosceles Triangle 143"/>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45" name="Rectangle 144"/>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46" name="Rectangle 145"/>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sp>
            <p:nvSpPr>
              <p:cNvPr id="143" name="Isosceles Triangle 142"/>
              <p:cNvSpPr/>
              <p:nvPr/>
            </p:nvSpPr>
            <p:spPr bwMode="auto">
              <a:xfrm>
                <a:off x="2304709" y="3989226"/>
                <a:ext cx="88734" cy="76495"/>
              </a:xfrm>
              <a:prstGeom prst="triangle">
                <a:avLst/>
              </a:prstGeom>
              <a:solidFill>
                <a:srgbClr val="0071BC"/>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grpSp>
        <p:nvGrpSpPr>
          <p:cNvPr id="147" name="Group 146"/>
          <p:cNvGrpSpPr/>
          <p:nvPr/>
        </p:nvGrpSpPr>
        <p:grpSpPr>
          <a:xfrm>
            <a:off x="11217126" y="3170451"/>
            <a:ext cx="138756" cy="177815"/>
            <a:chOff x="6995468" y="1546847"/>
            <a:chExt cx="138756" cy="177814"/>
          </a:xfrm>
          <a:solidFill>
            <a:srgbClr val="FFFFFF"/>
          </a:solidFill>
        </p:grpSpPr>
        <p:sp>
          <p:nvSpPr>
            <p:cNvPr id="148" name="Folded Corner 147"/>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49" name="Straight Connector 148"/>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50" name="Straight Connector 149"/>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51" name="Straight Connector 150"/>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52" name="Group 151"/>
          <p:cNvGrpSpPr/>
          <p:nvPr/>
        </p:nvGrpSpPr>
        <p:grpSpPr>
          <a:xfrm>
            <a:off x="10267934" y="3679663"/>
            <a:ext cx="138756" cy="177815"/>
            <a:chOff x="6995468" y="1546847"/>
            <a:chExt cx="138756" cy="177814"/>
          </a:xfrm>
          <a:solidFill>
            <a:srgbClr val="FFFFFF"/>
          </a:solidFill>
        </p:grpSpPr>
        <p:sp>
          <p:nvSpPr>
            <p:cNvPr id="153" name="Folded Corner 152"/>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54" name="Straight Connector 153"/>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55" name="Straight Connector 154"/>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56" name="Straight Connector 155"/>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57" name="Group 156"/>
          <p:cNvGrpSpPr/>
          <p:nvPr/>
        </p:nvGrpSpPr>
        <p:grpSpPr>
          <a:xfrm>
            <a:off x="5933056" y="4554102"/>
            <a:ext cx="482885" cy="488510"/>
            <a:chOff x="6995468" y="1546847"/>
            <a:chExt cx="138756" cy="177814"/>
          </a:xfrm>
          <a:solidFill>
            <a:srgbClr val="FFFFFF"/>
          </a:solidFill>
        </p:grpSpPr>
        <p:sp>
          <p:nvSpPr>
            <p:cNvPr id="158" name="Folded Corner 157"/>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59" name="Straight Connector 158"/>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60" name="Straight Connector 159"/>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61" name="Straight Connector 160"/>
            <p:cNvCxnSpPr/>
            <p:nvPr/>
          </p:nvCxnSpPr>
          <p:spPr>
            <a:xfrm>
              <a:off x="7016031" y="1642898"/>
              <a:ext cx="97631" cy="0"/>
            </a:xfrm>
            <a:prstGeom prst="line">
              <a:avLst/>
            </a:prstGeom>
            <a:grpFill/>
            <a:ln w="9525" cap="flat" cmpd="sng" algn="ctr">
              <a:solidFill>
                <a:srgbClr val="00AEEF"/>
              </a:solidFill>
              <a:prstDash val="solid"/>
            </a:ln>
            <a:effectLst/>
          </p:spPr>
        </p:cxnSp>
      </p:grpSp>
      <p:sp>
        <p:nvSpPr>
          <p:cNvPr id="162" name="Rounded Rectangle 161"/>
          <p:cNvSpPr/>
          <p:nvPr/>
        </p:nvSpPr>
        <p:spPr bwMode="auto">
          <a:xfrm>
            <a:off x="9504256" y="1910110"/>
            <a:ext cx="2357718" cy="2209831"/>
          </a:xfrm>
          <a:prstGeom prst="roundRect">
            <a:avLst/>
          </a:prstGeom>
          <a:solidFill>
            <a:srgbClr val="FFFFFF">
              <a:lumMod val="95000"/>
              <a:alpha val="47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63" name="TextBox 162"/>
          <p:cNvSpPr txBox="1"/>
          <p:nvPr/>
        </p:nvSpPr>
        <p:spPr>
          <a:xfrm>
            <a:off x="9712358" y="1953951"/>
            <a:ext cx="1439013" cy="221599"/>
          </a:xfrm>
          <a:prstGeom prst="rect">
            <a:avLst/>
          </a:prstGeom>
          <a:noFill/>
        </p:spPr>
        <p:txBody>
          <a:bodyPr wrap="square" lIns="0" tIns="0" rIns="0" bIns="0" rtlCol="0">
            <a:spAutoFit/>
          </a:bodyPr>
          <a:lstStyle/>
          <a:p>
            <a:pPr defTabSz="914287">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latin typeface="Segoe UI"/>
              </a:rPr>
              <a:t>Virtual Network</a:t>
            </a:r>
          </a:p>
        </p:txBody>
      </p:sp>
      <p:sp>
        <p:nvSpPr>
          <p:cNvPr id="164" name="TextBox 163"/>
          <p:cNvSpPr txBox="1"/>
          <p:nvPr/>
        </p:nvSpPr>
        <p:spPr>
          <a:xfrm>
            <a:off x="5739544" y="5109469"/>
            <a:ext cx="918008" cy="221599"/>
          </a:xfrm>
          <a:prstGeom prst="rect">
            <a:avLst/>
          </a:prstGeom>
          <a:noFill/>
        </p:spPr>
        <p:txBody>
          <a:bodyPr wrap="none" lIns="0" tIns="0" rIns="0" bIns="0" rtlCol="0">
            <a:spAutoFit/>
          </a:bodyPr>
          <a:lstStyle/>
          <a:p>
            <a:pPr defTabSz="914287">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latin typeface="Segoe UI"/>
              </a:rPr>
              <a:t>Certificate</a:t>
            </a:r>
          </a:p>
        </p:txBody>
      </p:sp>
      <p:cxnSp>
        <p:nvCxnSpPr>
          <p:cNvPr id="165" name="Straight Arrow Connector 164"/>
          <p:cNvCxnSpPr/>
          <p:nvPr/>
        </p:nvCxnSpPr>
        <p:spPr>
          <a:xfrm flipV="1">
            <a:off x="6657552" y="3971387"/>
            <a:ext cx="2044427" cy="846597"/>
          </a:xfrm>
          <a:prstGeom prst="straightConnector1">
            <a:avLst/>
          </a:prstGeom>
          <a:noFill/>
          <a:ln w="9525" cap="flat" cmpd="sng" algn="ctr">
            <a:solidFill>
              <a:srgbClr val="FF8A00">
                <a:shade val="95000"/>
                <a:satMod val="105000"/>
              </a:srgbClr>
            </a:solidFill>
            <a:prstDash val="solid"/>
            <a:tailEnd type="triangle"/>
          </a:ln>
          <a:effectLst/>
        </p:spPr>
      </p:cxnSp>
      <p:cxnSp>
        <p:nvCxnSpPr>
          <p:cNvPr id="166" name="Straight Arrow Connector 165"/>
          <p:cNvCxnSpPr/>
          <p:nvPr/>
        </p:nvCxnSpPr>
        <p:spPr>
          <a:xfrm flipH="1" flipV="1">
            <a:off x="3721269" y="3874007"/>
            <a:ext cx="2001226" cy="906010"/>
          </a:xfrm>
          <a:prstGeom prst="straightConnector1">
            <a:avLst/>
          </a:prstGeom>
          <a:noFill/>
          <a:ln w="9525" cap="flat" cmpd="sng" algn="ctr">
            <a:solidFill>
              <a:srgbClr val="FF8A00">
                <a:shade val="95000"/>
                <a:satMod val="105000"/>
              </a:srgbClr>
            </a:solidFill>
            <a:prstDash val="solid"/>
            <a:tailEnd type="triangle"/>
          </a:ln>
          <a:effectLst/>
        </p:spPr>
      </p:cxnSp>
      <p:grpSp>
        <p:nvGrpSpPr>
          <p:cNvPr id="167" name="Group 166"/>
          <p:cNvGrpSpPr/>
          <p:nvPr/>
        </p:nvGrpSpPr>
        <p:grpSpPr>
          <a:xfrm>
            <a:off x="2489623" y="2091219"/>
            <a:ext cx="245760" cy="253144"/>
            <a:chOff x="6995468" y="1546847"/>
            <a:chExt cx="138756" cy="177814"/>
          </a:xfrm>
          <a:solidFill>
            <a:srgbClr val="FFFFFF"/>
          </a:solidFill>
        </p:grpSpPr>
        <p:sp>
          <p:nvSpPr>
            <p:cNvPr id="168" name="Folded Corner 167"/>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69" name="Straight Connector 168"/>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70" name="Straight Connector 169"/>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71" name="Straight Connector 170"/>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72" name="Group 171"/>
          <p:cNvGrpSpPr/>
          <p:nvPr/>
        </p:nvGrpSpPr>
        <p:grpSpPr>
          <a:xfrm>
            <a:off x="2540452" y="3956298"/>
            <a:ext cx="245760" cy="253144"/>
            <a:chOff x="6995468" y="1546847"/>
            <a:chExt cx="138756" cy="177814"/>
          </a:xfrm>
          <a:solidFill>
            <a:srgbClr val="FFFFFF"/>
          </a:solidFill>
        </p:grpSpPr>
        <p:sp>
          <p:nvSpPr>
            <p:cNvPr id="173" name="Folded Corner 172"/>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23"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74" name="Straight Connector 173"/>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75" name="Straight Connector 174"/>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76" name="Straight Connector 175"/>
            <p:cNvCxnSpPr/>
            <p:nvPr/>
          </p:nvCxnSpPr>
          <p:spPr>
            <a:xfrm>
              <a:off x="7016031" y="1642898"/>
              <a:ext cx="97631" cy="0"/>
            </a:xfrm>
            <a:prstGeom prst="line">
              <a:avLst/>
            </a:prstGeom>
            <a:grpFill/>
            <a:ln w="9525" cap="flat" cmpd="sng" algn="ctr">
              <a:solidFill>
                <a:srgbClr val="00AEEF"/>
              </a:solidFill>
              <a:prstDash val="solid"/>
            </a:ln>
            <a:effectLst/>
          </p:spPr>
        </p:cxnSp>
      </p:grpSp>
      <p:cxnSp>
        <p:nvCxnSpPr>
          <p:cNvPr id="177" name="Straight Arrow Connector 176"/>
          <p:cNvCxnSpPr/>
          <p:nvPr/>
        </p:nvCxnSpPr>
        <p:spPr>
          <a:xfrm flipH="1" flipV="1">
            <a:off x="2852835" y="4299025"/>
            <a:ext cx="2017134" cy="1330393"/>
          </a:xfrm>
          <a:prstGeom prst="straightConnector1">
            <a:avLst/>
          </a:prstGeom>
          <a:noFill/>
          <a:ln w="9525" cap="flat" cmpd="sng" algn="ctr">
            <a:solidFill>
              <a:srgbClr val="FF0000"/>
            </a:solidFill>
            <a:prstDash val="solid"/>
            <a:tailEnd type="triangle"/>
          </a:ln>
          <a:effectLst/>
        </p:spPr>
      </p:cxnSp>
      <p:cxnSp>
        <p:nvCxnSpPr>
          <p:cNvPr id="178" name="Straight Arrow Connector 177"/>
          <p:cNvCxnSpPr/>
          <p:nvPr/>
        </p:nvCxnSpPr>
        <p:spPr>
          <a:xfrm flipH="1" flipV="1">
            <a:off x="2731751" y="2448565"/>
            <a:ext cx="426907" cy="2022455"/>
          </a:xfrm>
          <a:prstGeom prst="straightConnector1">
            <a:avLst/>
          </a:prstGeom>
          <a:noFill/>
          <a:ln w="9525" cap="flat" cmpd="sng" algn="ctr">
            <a:solidFill>
              <a:srgbClr val="FF0000"/>
            </a:solidFill>
            <a:prstDash val="solid"/>
            <a:tailEnd type="triangle"/>
          </a:ln>
          <a:effectLst/>
        </p:spPr>
      </p:cxnSp>
      <p:sp>
        <p:nvSpPr>
          <p:cNvPr id="179" name="TextBox 178"/>
          <p:cNvSpPr txBox="1"/>
          <p:nvPr/>
        </p:nvSpPr>
        <p:spPr>
          <a:xfrm>
            <a:off x="4869971" y="5656308"/>
            <a:ext cx="1769523" cy="221599"/>
          </a:xfrm>
          <a:prstGeom prst="rect">
            <a:avLst/>
          </a:prstGeom>
          <a:noFill/>
        </p:spPr>
        <p:txBody>
          <a:bodyPr wrap="none" lIns="0" tIns="0" rIns="0" bIns="0" rtlCol="0">
            <a:spAutoFit/>
          </a:bodyPr>
          <a:lstStyle/>
          <a:p>
            <a:pPr defTabSz="914287">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latin typeface="Segoe UI"/>
              </a:rPr>
              <a:t>VPN Client Package</a:t>
            </a:r>
          </a:p>
        </p:txBody>
      </p:sp>
    </p:spTree>
    <p:extLst>
      <p:ext uri="{BB962C8B-B14F-4D97-AF65-F5344CB8AC3E}">
        <p14:creationId xmlns:p14="http://schemas.microsoft.com/office/powerpoint/2010/main" val="28697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repeatCount="indefinite" accel="50000" decel="50000" fill="hold" nodeType="clickEffect">
                                  <p:stCondLst>
                                    <p:cond delay="0"/>
                                  </p:stCondLst>
                                  <p:childTnLst>
                                    <p:animMotion origin="layout" path="M 3.33333E-6 2.22222E-6 L -0.07422 0.20139 L -0.46133 0.19884 L -0.69076 0.2544 " pathEditMode="relative" rAng="0" ptsTypes="AAAA">
                                      <p:cBhvr>
                                        <p:cTn id="14" dur="2000" fill="hold"/>
                                        <p:tgtEl>
                                          <p:spTgt spid="131"/>
                                        </p:tgtEl>
                                        <p:attrNameLst>
                                          <p:attrName>ppt_x</p:attrName>
                                          <p:attrName>ppt_y</p:attrName>
                                        </p:attrNameLst>
                                      </p:cBhvr>
                                      <p:rCtr x="-34544" y="12708"/>
                                    </p:animMotion>
                                  </p:childTnLst>
                                </p:cTn>
                              </p:par>
                              <p:par>
                                <p:cTn id="15" presetID="0" presetClass="path" presetSubtype="0" repeatCount="indefinite" accel="50000" decel="50000" fill="hold" nodeType="withEffect">
                                  <p:stCondLst>
                                    <p:cond delay="0"/>
                                  </p:stCondLst>
                                  <p:childTnLst>
                                    <p:animMotion origin="layout" path="M 2.70833E-6 -2.22222E-6 L -0.21706 0.0544 L -0.60808 0.05278 L -0.83581 0.10996 " pathEditMode="relative" rAng="0" ptsTypes="AAAA">
                                      <p:cBhvr>
                                        <p:cTn id="16" dur="2000" fill="hold"/>
                                        <p:tgtEl>
                                          <p:spTgt spid="147"/>
                                        </p:tgtEl>
                                        <p:attrNameLst>
                                          <p:attrName>ppt_x</p:attrName>
                                          <p:attrName>ppt_y</p:attrName>
                                        </p:attrNameLst>
                                      </p:cBhvr>
                                      <p:rCtr x="-41797" y="5486"/>
                                    </p:animMotion>
                                  </p:childTnLst>
                                </p:cTn>
                              </p:par>
                              <p:par>
                                <p:cTn id="17" presetID="0" presetClass="path" presetSubtype="0" repeatCount="indefinite" accel="50000" decel="50000" fill="hold" nodeType="withEffect">
                                  <p:stCondLst>
                                    <p:cond delay="0"/>
                                  </p:stCondLst>
                                  <p:childTnLst>
                                    <p:animMotion origin="layout" path="M -4.58333E-6 4.44444E-6 L -0.13502 -0.08357 L -0.52434 -0.08843 L -0.75013 -0.02963 " pathEditMode="relative" rAng="0" ptsTypes="AAAA">
                                      <p:cBhvr>
                                        <p:cTn id="18" dur="2000" fill="hold"/>
                                        <p:tgtEl>
                                          <p:spTgt spid="152"/>
                                        </p:tgtEl>
                                        <p:attrNameLst>
                                          <p:attrName>ppt_x</p:attrName>
                                          <p:attrName>ppt_y</p:attrName>
                                        </p:attrNameLst>
                                      </p:cBhvr>
                                      <p:rCtr x="-37513" y="-4421"/>
                                    </p:animMotion>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0" presetClass="path" presetSubtype="0" repeatCount="indefinite" accel="50000" decel="50000" fill="hold" nodeType="withEffect">
                                  <p:stCondLst>
                                    <p:cond delay="0"/>
                                  </p:stCondLst>
                                  <p:childTnLst>
                                    <p:animMotion origin="layout" path="M -4.58333E-6 4.44444E-6 L -0.13502 -0.08357 L -0.52434 -0.08843 L -0.75013 -0.02963 " pathEditMode="relative" rAng="0" ptsTypes="AAAA">
                                      <p:cBhvr>
                                        <p:cTn id="22" dur="2000" fill="hold"/>
                                        <p:tgtEl>
                                          <p:spTgt spid="157"/>
                                        </p:tgtEl>
                                        <p:attrNameLst>
                                          <p:attrName>ppt_x</p:attrName>
                                          <p:attrName>ppt_y</p:attrName>
                                        </p:attrNameLst>
                                      </p:cBhvr>
                                      <p:rCtr x="-37513" y="-4421"/>
                                    </p:animMotion>
                                  </p:childTnLst>
                                </p:cTn>
                              </p:par>
                              <p:par>
                                <p:cTn id="23" presetID="1" presetClass="entr" presetSubtype="0" fill="hold" nodeType="with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par>
                                <p:cTn id="25" presetID="0" presetClass="path" presetSubtype="0" repeatCount="indefinite" accel="50000" decel="50000" fill="hold" nodeType="withEffect">
                                  <p:stCondLst>
                                    <p:cond delay="0"/>
                                  </p:stCondLst>
                                  <p:childTnLst>
                                    <p:animMotion origin="layout" path="M -4.58333E-6 4.44444E-6 L -0.13502 -0.08357 L -0.52434 -0.08843 L -0.75013 -0.02963 " pathEditMode="relative" rAng="0" ptsTypes="AAAA">
                                      <p:cBhvr>
                                        <p:cTn id="26" dur="2000" fill="hold"/>
                                        <p:tgtEl>
                                          <p:spTgt spid="167"/>
                                        </p:tgtEl>
                                        <p:attrNameLst>
                                          <p:attrName>ppt_x</p:attrName>
                                          <p:attrName>ppt_y</p:attrName>
                                        </p:attrNameLst>
                                      </p:cBhvr>
                                      <p:rCtr x="-37513" y="-4421"/>
                                    </p:animMotion>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0" presetClass="path" presetSubtype="0" repeatCount="indefinite" accel="50000" decel="50000" fill="hold" nodeType="withEffect">
                                  <p:stCondLst>
                                    <p:cond delay="0"/>
                                  </p:stCondLst>
                                  <p:childTnLst>
                                    <p:animMotion origin="layout" path="M -4.58333E-6 4.44444E-6 L -0.13502 -0.08357 L -0.52434 -0.08843 L -0.75013 -0.02963 " pathEditMode="relative" rAng="0" ptsTypes="AAAA">
                                      <p:cBhvr>
                                        <p:cTn id="30" dur="2000" fill="hold"/>
                                        <p:tgtEl>
                                          <p:spTgt spid="172"/>
                                        </p:tgtEl>
                                        <p:attrNameLst>
                                          <p:attrName>ppt_x</p:attrName>
                                          <p:attrName>ppt_y</p:attrName>
                                        </p:attrNameLst>
                                      </p:cBhvr>
                                      <p:rCtr x="-37513"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Site-to-Site Connectivity</a:t>
            </a:r>
          </a:p>
        </p:txBody>
      </p:sp>
      <p:sp>
        <p:nvSpPr>
          <p:cNvPr id="5" name="Rectangle 4"/>
          <p:cNvSpPr/>
          <p:nvPr/>
        </p:nvSpPr>
        <p:spPr bwMode="auto">
          <a:xfrm>
            <a:off x="274636" y="3255231"/>
            <a:ext cx="5202936" cy="2456001"/>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On-premises</a:t>
            </a:r>
          </a:p>
        </p:txBody>
      </p:sp>
      <p:sp>
        <p:nvSpPr>
          <p:cNvPr id="6" name="Rounded Rectangle 5"/>
          <p:cNvSpPr/>
          <p:nvPr/>
        </p:nvSpPr>
        <p:spPr bwMode="auto">
          <a:xfrm>
            <a:off x="697108" y="3917388"/>
            <a:ext cx="4357992" cy="1300049"/>
          </a:xfrm>
          <a:prstGeom prst="roundRect">
            <a:avLst>
              <a:gd name="adj" fmla="val 6387"/>
            </a:avLst>
          </a:prstGeom>
          <a:solidFill>
            <a:srgbClr val="B0B1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sp>
        <p:nvSpPr>
          <p:cNvPr id="7" name="TextBox 6"/>
          <p:cNvSpPr txBox="1"/>
          <p:nvPr/>
        </p:nvSpPr>
        <p:spPr>
          <a:xfrm>
            <a:off x="697108" y="5138768"/>
            <a:ext cx="1965090" cy="572464"/>
          </a:xfrm>
          <a:prstGeom prst="rect">
            <a:avLst/>
          </a:prstGeom>
          <a:noFill/>
        </p:spPr>
        <p:txBody>
          <a:bodyPr wrap="none" lIns="0" tIns="146304" rIns="182880" bIns="146304" rtlCol="0">
            <a:spAutoFit/>
          </a:bodyPr>
          <a:lstStyle/>
          <a:p>
            <a:pPr>
              <a:lnSpc>
                <a:spcPct val="90000"/>
              </a:lnSpc>
            </a:pPr>
            <a:r>
              <a:rPr lang="en-US" sz="2000" dirty="0">
                <a:solidFill>
                  <a:srgbClr val="FFFFFF"/>
                </a:solidFill>
              </a:rPr>
              <a:t>Your datacenter</a:t>
            </a:r>
          </a:p>
        </p:txBody>
      </p:sp>
      <p:grpSp>
        <p:nvGrpSpPr>
          <p:cNvPr id="8" name="Group 7"/>
          <p:cNvGrpSpPr/>
          <p:nvPr/>
        </p:nvGrpSpPr>
        <p:grpSpPr>
          <a:xfrm>
            <a:off x="794905" y="4010588"/>
            <a:ext cx="2473589" cy="1113648"/>
            <a:chOff x="794905" y="2135332"/>
            <a:chExt cx="3406034" cy="1533449"/>
          </a:xfrm>
        </p:grpSpPr>
        <p:pic>
          <p:nvPicPr>
            <p:cNvPr id="9" name="Picture 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4905" y="3198357"/>
              <a:ext cx="1089128" cy="470424"/>
            </a:xfrm>
            <a:prstGeom prst="roundRect">
              <a:avLst>
                <a:gd name="adj" fmla="val 11234"/>
              </a:avLst>
            </a:prstGeom>
            <a:solidFill>
              <a:schemeClr val="tx2"/>
            </a:solidFill>
            <a:ln w="63500">
              <a:noFill/>
            </a:ln>
            <a:effectLst/>
          </p:spPr>
        </p:pic>
        <p:pic>
          <p:nvPicPr>
            <p:cNvPr id="10" name="Picture 9"/>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4905" y="2666845"/>
              <a:ext cx="1089128" cy="470424"/>
            </a:xfrm>
            <a:prstGeom prst="roundRect">
              <a:avLst>
                <a:gd name="adj" fmla="val 11234"/>
              </a:avLst>
            </a:prstGeom>
            <a:solidFill>
              <a:schemeClr val="tx2"/>
            </a:solidFill>
            <a:ln w="63500">
              <a:noFill/>
            </a:ln>
            <a:effectLst/>
          </p:spPr>
        </p:pic>
        <p:pic>
          <p:nvPicPr>
            <p:cNvPr id="11" name="Picture 10"/>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4905" y="2135332"/>
              <a:ext cx="1089128" cy="470424"/>
            </a:xfrm>
            <a:prstGeom prst="roundRect">
              <a:avLst>
                <a:gd name="adj" fmla="val 11234"/>
              </a:avLst>
            </a:prstGeom>
            <a:solidFill>
              <a:schemeClr val="tx2"/>
            </a:solidFill>
            <a:ln w="63500">
              <a:noFill/>
            </a:ln>
            <a:effectLst/>
          </p:spPr>
        </p:pic>
        <p:pic>
          <p:nvPicPr>
            <p:cNvPr id="12" name="Picture 1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953358" y="3198357"/>
              <a:ext cx="1089128" cy="470424"/>
            </a:xfrm>
            <a:prstGeom prst="roundRect">
              <a:avLst>
                <a:gd name="adj" fmla="val 11234"/>
              </a:avLst>
            </a:prstGeom>
            <a:solidFill>
              <a:schemeClr val="tx2"/>
            </a:solidFill>
            <a:ln w="63500">
              <a:noFill/>
            </a:ln>
            <a:effectLst/>
          </p:spPr>
        </p:pic>
        <p:pic>
          <p:nvPicPr>
            <p:cNvPr id="13" name="Picture 12"/>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953358" y="2666845"/>
              <a:ext cx="1089128" cy="470424"/>
            </a:xfrm>
            <a:prstGeom prst="roundRect">
              <a:avLst>
                <a:gd name="adj" fmla="val 11234"/>
              </a:avLst>
            </a:prstGeom>
            <a:solidFill>
              <a:schemeClr val="tx2"/>
            </a:solidFill>
            <a:ln w="63500">
              <a:noFill/>
            </a:ln>
            <a:effectLst/>
          </p:spPr>
        </p:pic>
        <p:pic>
          <p:nvPicPr>
            <p:cNvPr id="14" name="Picture 1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953358" y="2135332"/>
              <a:ext cx="1089128" cy="470424"/>
            </a:xfrm>
            <a:prstGeom prst="roundRect">
              <a:avLst>
                <a:gd name="adj" fmla="val 11234"/>
              </a:avLst>
            </a:prstGeom>
            <a:solidFill>
              <a:schemeClr val="tx2"/>
            </a:solidFill>
            <a:ln w="63500">
              <a:noFill/>
            </a:ln>
            <a:effectLst/>
          </p:spPr>
        </p:pic>
        <p:pic>
          <p:nvPicPr>
            <p:cNvPr id="15" name="Picture 14"/>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3111811" y="3198357"/>
              <a:ext cx="1089128" cy="470424"/>
            </a:xfrm>
            <a:prstGeom prst="roundRect">
              <a:avLst>
                <a:gd name="adj" fmla="val 11234"/>
              </a:avLst>
            </a:prstGeom>
            <a:solidFill>
              <a:schemeClr val="tx2"/>
            </a:solidFill>
            <a:ln w="63500">
              <a:noFill/>
            </a:ln>
            <a:effectLst/>
          </p:spPr>
        </p:pic>
        <p:pic>
          <p:nvPicPr>
            <p:cNvPr id="16" name="Picture 15"/>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3111811" y="2666845"/>
              <a:ext cx="1089128" cy="470424"/>
            </a:xfrm>
            <a:prstGeom prst="roundRect">
              <a:avLst>
                <a:gd name="adj" fmla="val 11234"/>
              </a:avLst>
            </a:prstGeom>
            <a:solidFill>
              <a:schemeClr val="tx2"/>
            </a:solidFill>
            <a:ln w="63500">
              <a:noFill/>
            </a:ln>
            <a:effectLst/>
          </p:spPr>
        </p:pic>
        <p:pic>
          <p:nvPicPr>
            <p:cNvPr id="17" name="Picture 16"/>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3111811" y="2135332"/>
              <a:ext cx="1089128" cy="470424"/>
            </a:xfrm>
            <a:prstGeom prst="roundRect">
              <a:avLst>
                <a:gd name="adj" fmla="val 11234"/>
              </a:avLst>
            </a:prstGeom>
            <a:solidFill>
              <a:schemeClr val="tx2"/>
            </a:solidFill>
            <a:ln w="63500">
              <a:noFill/>
            </a:ln>
            <a:effectLst/>
          </p:spPr>
        </p:pic>
      </p:grpSp>
      <p:sp>
        <p:nvSpPr>
          <p:cNvPr id="18" name="Oval 17"/>
          <p:cNvSpPr/>
          <p:nvPr/>
        </p:nvSpPr>
        <p:spPr bwMode="auto">
          <a:xfrm>
            <a:off x="3439205" y="3923584"/>
            <a:ext cx="1279569" cy="1304646"/>
          </a:xfrm>
          <a:prstGeom prst="ellipse">
            <a:avLst/>
          </a:prstGeom>
          <a:solidFill>
            <a:srgbClr val="FFFFFF"/>
          </a:solidFill>
          <a:ln w="76200">
            <a:solidFill>
              <a:schemeClr val="bg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sp>
        <p:nvSpPr>
          <p:cNvPr id="19" name="Freeform 52"/>
          <p:cNvSpPr>
            <a:spLocks noEditPoints="1"/>
          </p:cNvSpPr>
          <p:nvPr/>
        </p:nvSpPr>
        <p:spPr bwMode="auto">
          <a:xfrm>
            <a:off x="3638517" y="4052955"/>
            <a:ext cx="886378" cy="674645"/>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002060"/>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TextBox 19"/>
          <p:cNvSpPr txBox="1"/>
          <p:nvPr/>
        </p:nvSpPr>
        <p:spPr>
          <a:xfrm>
            <a:off x="3339748" y="4580034"/>
            <a:ext cx="1493037" cy="600164"/>
          </a:xfrm>
          <a:prstGeom prst="rect">
            <a:avLst/>
          </a:prstGeom>
          <a:noFill/>
        </p:spPr>
        <p:txBody>
          <a:bodyPr wrap="none" lIns="182880" tIns="146304" rIns="182880" bIns="146304" rtlCol="0">
            <a:spAutoFit/>
          </a:bodyPr>
          <a:lstStyle/>
          <a:p>
            <a:pPr algn="ctr">
              <a:lnSpc>
                <a:spcPct val="90000"/>
              </a:lnSpc>
            </a:pPr>
            <a:r>
              <a:rPr lang="en-US" sz="1100" dirty="0">
                <a:solidFill>
                  <a:srgbClr val="002050"/>
                </a:solidFill>
              </a:rPr>
              <a:t>Hardware VPN or </a:t>
            </a:r>
            <a:br>
              <a:rPr lang="en-US" sz="1100" dirty="0">
                <a:solidFill>
                  <a:srgbClr val="002050"/>
                </a:solidFill>
              </a:rPr>
            </a:br>
            <a:r>
              <a:rPr lang="en-US" sz="1100" dirty="0">
                <a:solidFill>
                  <a:srgbClr val="002050"/>
                </a:solidFill>
              </a:rPr>
              <a:t>Windows RRAS</a:t>
            </a:r>
          </a:p>
        </p:txBody>
      </p:sp>
      <p:sp>
        <p:nvSpPr>
          <p:cNvPr id="21" name="Clpoud Icon"/>
          <p:cNvSpPr>
            <a:spLocks noChangeAspect="1"/>
          </p:cNvSpPr>
          <p:nvPr/>
        </p:nvSpPr>
        <p:spPr bwMode="black">
          <a:xfrm>
            <a:off x="6422430" y="794205"/>
            <a:ext cx="5739408" cy="32433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a:extLst/>
        </p:spPr>
        <p:style>
          <a:lnRef idx="1">
            <a:schemeClr val="accent1"/>
          </a:lnRef>
          <a:fillRef idx="3">
            <a:schemeClr val="accent1"/>
          </a:fillRef>
          <a:effectRef idx="2">
            <a:schemeClr val="accent1"/>
          </a:effectRef>
          <a:fontRef idx="minor">
            <a:schemeClr val="lt1"/>
          </a:fontRef>
        </p:style>
        <p:txBody>
          <a:bodyPr vert="horz" wrap="square" lIns="91373" tIns="182740" rIns="456848" bIns="45685" numCol="1" anchor="t" anchorCtr="0" compatLnSpc="1">
            <a:prstTxWarp prst="textNoShape">
              <a:avLst/>
            </a:prstTxWarp>
          </a:bodyPr>
          <a:lstStyle/>
          <a:p>
            <a:pPr algn="ctr" fontAlgn="base">
              <a:lnSpc>
                <a:spcPct val="90000"/>
              </a:lnSpc>
              <a:spcBef>
                <a:spcPct val="0"/>
              </a:spcBef>
              <a:spcAft>
                <a:spcPct val="0"/>
              </a:spcAft>
            </a:pPr>
            <a:br>
              <a:rPr lang="en-US" sz="2400" spc="-50" dirty="0">
                <a:solidFill>
                  <a:srgbClr val="FFFFFF"/>
                </a:solidFill>
              </a:rPr>
            </a:br>
            <a:r>
              <a:rPr lang="en-US" sz="2400" spc="-50" dirty="0">
                <a:solidFill>
                  <a:srgbClr val="FFFFFF"/>
                </a:solidFill>
              </a:rPr>
              <a:t>Windows Azure</a:t>
            </a:r>
          </a:p>
        </p:txBody>
      </p:sp>
      <p:sp>
        <p:nvSpPr>
          <p:cNvPr id="22" name="Freeform 21"/>
          <p:cNvSpPr/>
          <p:nvPr/>
        </p:nvSpPr>
        <p:spPr bwMode="auto">
          <a:xfrm>
            <a:off x="7796216" y="1933289"/>
            <a:ext cx="4128001" cy="1911954"/>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59" tIns="146248" rIns="0" bIns="45720" numCol="1" spcCol="0" rtlCol="0" fromWordArt="0" anchor="b" anchorCtr="0" forceAA="0" compatLnSpc="1">
            <a:prstTxWarp prst="textNoShape">
              <a:avLst/>
            </a:prstTxWarp>
            <a:noAutofit/>
          </a:bodyPr>
          <a:lstStyle/>
          <a:p>
            <a:r>
              <a:rPr lang="en-US" dirty="0">
                <a:solidFill>
                  <a:srgbClr val="002050">
                    <a:lumMod val="90000"/>
                    <a:lumOff val="10000"/>
                  </a:srgbClr>
                </a:solidFill>
              </a:rPr>
              <a:t>Virtual Network</a:t>
            </a:r>
          </a:p>
        </p:txBody>
      </p:sp>
      <p:sp>
        <p:nvSpPr>
          <p:cNvPr id="23" name="TextBox 22"/>
          <p:cNvSpPr txBox="1"/>
          <p:nvPr/>
        </p:nvSpPr>
        <p:spPr>
          <a:xfrm>
            <a:off x="6368803" y="3343149"/>
            <a:ext cx="1474187" cy="600164"/>
          </a:xfrm>
          <a:prstGeom prst="rect">
            <a:avLst/>
          </a:prstGeom>
          <a:noFill/>
        </p:spPr>
        <p:txBody>
          <a:bodyPr wrap="square" lIns="182880" tIns="146304" rIns="182880" bIns="146304" rtlCol="0">
            <a:spAutoFit/>
          </a:bodyPr>
          <a:lstStyle/>
          <a:p>
            <a:pPr algn="ctr">
              <a:lnSpc>
                <a:spcPct val="90000"/>
              </a:lnSpc>
            </a:pPr>
            <a:r>
              <a:rPr lang="en-US" sz="1100" dirty="0">
                <a:gradFill>
                  <a:gsLst>
                    <a:gs pos="2917">
                      <a:srgbClr val="FFFFFF"/>
                    </a:gs>
                    <a:gs pos="100000">
                      <a:srgbClr val="FFFFFF"/>
                    </a:gs>
                  </a:gsLst>
                  <a:lin ang="5400000" scaled="0"/>
                </a:gradFill>
              </a:rPr>
              <a:t>VPN </a:t>
            </a:r>
            <a:br>
              <a:rPr lang="en-US" sz="1100" dirty="0">
                <a:gradFill>
                  <a:gsLst>
                    <a:gs pos="2917">
                      <a:srgbClr val="FFFFFF"/>
                    </a:gs>
                    <a:gs pos="100000">
                      <a:srgbClr val="FFFFFF"/>
                    </a:gs>
                  </a:gsLst>
                  <a:lin ang="5400000" scaled="0"/>
                </a:gradFill>
              </a:rPr>
            </a:br>
            <a:r>
              <a:rPr lang="en-US" sz="1100" dirty="0">
                <a:gradFill>
                  <a:gsLst>
                    <a:gs pos="2917">
                      <a:srgbClr val="FFFFFF"/>
                    </a:gs>
                    <a:gs pos="100000">
                      <a:srgbClr val="FFFFFF"/>
                    </a:gs>
                  </a:gsLst>
                  <a:lin ang="5400000" scaled="0"/>
                </a:gradFill>
              </a:rPr>
              <a:t>Gateway</a:t>
            </a:r>
          </a:p>
        </p:txBody>
      </p:sp>
      <p:sp>
        <p:nvSpPr>
          <p:cNvPr id="24" name="Rounded Rectangle 23"/>
          <p:cNvSpPr/>
          <p:nvPr/>
        </p:nvSpPr>
        <p:spPr bwMode="auto">
          <a:xfrm>
            <a:off x="7929159" y="2241545"/>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pic>
        <p:nvPicPr>
          <p:cNvPr id="25" name="Picture 24"/>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93425" y="3061932"/>
            <a:ext cx="790965" cy="341639"/>
          </a:xfrm>
          <a:prstGeom prst="roundRect">
            <a:avLst>
              <a:gd name="adj" fmla="val 11234"/>
            </a:avLst>
          </a:prstGeom>
          <a:solidFill>
            <a:schemeClr val="tx2"/>
          </a:solidFill>
          <a:ln w="63500">
            <a:noFill/>
          </a:ln>
          <a:effectLst/>
        </p:spPr>
      </p:pic>
      <p:pic>
        <p:nvPicPr>
          <p:cNvPr id="26" name="Picture 25"/>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93425" y="2675928"/>
            <a:ext cx="790965" cy="341639"/>
          </a:xfrm>
          <a:prstGeom prst="roundRect">
            <a:avLst>
              <a:gd name="adj" fmla="val 11234"/>
            </a:avLst>
          </a:prstGeom>
          <a:solidFill>
            <a:schemeClr val="tx2"/>
          </a:solidFill>
          <a:ln w="63500">
            <a:noFill/>
          </a:ln>
          <a:effectLst/>
        </p:spPr>
      </p:pic>
      <p:pic>
        <p:nvPicPr>
          <p:cNvPr id="27" name="Picture 26"/>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93425" y="2289923"/>
            <a:ext cx="790965" cy="341639"/>
          </a:xfrm>
          <a:prstGeom prst="roundRect">
            <a:avLst>
              <a:gd name="adj" fmla="val 11234"/>
            </a:avLst>
          </a:prstGeom>
          <a:solidFill>
            <a:schemeClr val="tx2"/>
          </a:solidFill>
          <a:ln w="63500">
            <a:noFill/>
          </a:ln>
          <a:effectLst/>
        </p:spPr>
      </p:pic>
      <p:sp>
        <p:nvSpPr>
          <p:cNvPr id="28" name="TextBox 27"/>
          <p:cNvSpPr txBox="1"/>
          <p:nvPr/>
        </p:nvSpPr>
        <p:spPr>
          <a:xfrm>
            <a:off x="7929159" y="1892034"/>
            <a:ext cx="919605" cy="447815"/>
          </a:xfrm>
          <a:prstGeom prst="rect">
            <a:avLst/>
          </a:prstGeom>
          <a:noFill/>
        </p:spPr>
        <p:txBody>
          <a:bodyPr wrap="square" lIns="91440" tIns="146304" rIns="91440" bIns="146304" rtlCol="0">
            <a:spAutoFit/>
          </a:bodyPr>
          <a:lstStyle/>
          <a:p>
            <a:pPr algn="ctr">
              <a:lnSpc>
                <a:spcPct val="90000"/>
              </a:lnSpc>
            </a:pPr>
            <a:r>
              <a:rPr lang="en-US" sz="1100" dirty="0">
                <a:solidFill>
                  <a:srgbClr val="002050">
                    <a:lumMod val="90000"/>
                    <a:lumOff val="10000"/>
                  </a:srgbClr>
                </a:solidFill>
              </a:rPr>
              <a:t>&lt;subnet 1&gt;</a:t>
            </a:r>
          </a:p>
        </p:txBody>
      </p:sp>
      <p:sp>
        <p:nvSpPr>
          <p:cNvPr id="29" name="TextBox 28"/>
          <p:cNvSpPr txBox="1"/>
          <p:nvPr/>
        </p:nvSpPr>
        <p:spPr>
          <a:xfrm>
            <a:off x="8912900" y="1892034"/>
            <a:ext cx="916447" cy="447815"/>
          </a:xfrm>
          <a:prstGeom prst="rect">
            <a:avLst/>
          </a:prstGeom>
          <a:noFill/>
        </p:spPr>
        <p:txBody>
          <a:bodyPr wrap="square" lIns="91440" tIns="146304" rIns="91440" bIns="146304" rtlCol="0">
            <a:spAutoFit/>
          </a:bodyPr>
          <a:lstStyle/>
          <a:p>
            <a:pPr algn="ctr">
              <a:lnSpc>
                <a:spcPct val="90000"/>
              </a:lnSpc>
            </a:pPr>
            <a:r>
              <a:rPr lang="en-US" sz="1100" dirty="0">
                <a:solidFill>
                  <a:srgbClr val="002050">
                    <a:lumMod val="90000"/>
                    <a:lumOff val="10000"/>
                  </a:srgbClr>
                </a:solidFill>
              </a:rPr>
              <a:t>&lt;subnet 2&gt;</a:t>
            </a:r>
          </a:p>
        </p:txBody>
      </p:sp>
      <p:sp>
        <p:nvSpPr>
          <p:cNvPr id="30" name="TextBox 29"/>
          <p:cNvSpPr txBox="1"/>
          <p:nvPr/>
        </p:nvSpPr>
        <p:spPr>
          <a:xfrm>
            <a:off x="9893116" y="1892034"/>
            <a:ext cx="924234" cy="447815"/>
          </a:xfrm>
          <a:prstGeom prst="rect">
            <a:avLst/>
          </a:prstGeom>
          <a:noFill/>
        </p:spPr>
        <p:txBody>
          <a:bodyPr wrap="square" lIns="91440" tIns="146304" rIns="91440" bIns="146304" rtlCol="0">
            <a:spAutoFit/>
          </a:bodyPr>
          <a:lstStyle/>
          <a:p>
            <a:pPr algn="ctr">
              <a:lnSpc>
                <a:spcPct val="90000"/>
              </a:lnSpc>
            </a:pPr>
            <a:r>
              <a:rPr lang="en-US" sz="1100" dirty="0">
                <a:solidFill>
                  <a:srgbClr val="002050">
                    <a:lumMod val="90000"/>
                    <a:lumOff val="10000"/>
                  </a:srgbClr>
                </a:solidFill>
              </a:rPr>
              <a:t>&lt;subnet 3&gt;</a:t>
            </a:r>
          </a:p>
        </p:txBody>
      </p:sp>
      <p:pic>
        <p:nvPicPr>
          <p:cNvPr id="31" name="Picture 3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0946228" y="2675927"/>
            <a:ext cx="790965" cy="341639"/>
          </a:xfrm>
          <a:prstGeom prst="roundRect">
            <a:avLst>
              <a:gd name="adj" fmla="val 9180"/>
            </a:avLst>
          </a:prstGeom>
          <a:noFill/>
          <a:ln w="31750">
            <a:solidFill>
              <a:schemeClr val="tx2"/>
            </a:solidFill>
          </a:ln>
        </p:spPr>
      </p:pic>
      <p:grpSp>
        <p:nvGrpSpPr>
          <p:cNvPr id="32" name="Group 31"/>
          <p:cNvGrpSpPr/>
          <p:nvPr/>
        </p:nvGrpSpPr>
        <p:grpSpPr>
          <a:xfrm>
            <a:off x="8913268" y="2241545"/>
            <a:ext cx="919973" cy="1221733"/>
            <a:chOff x="8913268" y="1889001"/>
            <a:chExt cx="919973" cy="1221733"/>
          </a:xfrm>
        </p:grpSpPr>
        <p:sp>
          <p:nvSpPr>
            <p:cNvPr id="33" name="Rounded Rectangle 32"/>
            <p:cNvSpPr/>
            <p:nvPr/>
          </p:nvSpPr>
          <p:spPr bwMode="auto">
            <a:xfrm>
              <a:off x="8913268"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pic>
          <p:nvPicPr>
            <p:cNvPr id="34" name="Picture 3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8977772" y="2709388"/>
              <a:ext cx="790965" cy="341639"/>
            </a:xfrm>
            <a:prstGeom prst="roundRect">
              <a:avLst>
                <a:gd name="adj" fmla="val 11234"/>
              </a:avLst>
            </a:prstGeom>
            <a:solidFill>
              <a:schemeClr val="tx2"/>
            </a:solidFill>
            <a:ln w="63500">
              <a:noFill/>
            </a:ln>
            <a:effectLst/>
          </p:spPr>
        </p:pic>
        <p:pic>
          <p:nvPicPr>
            <p:cNvPr id="35" name="Picture 34"/>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8977772" y="2323384"/>
              <a:ext cx="790965" cy="341639"/>
            </a:xfrm>
            <a:prstGeom prst="roundRect">
              <a:avLst>
                <a:gd name="adj" fmla="val 11234"/>
              </a:avLst>
            </a:prstGeom>
            <a:solidFill>
              <a:schemeClr val="tx2"/>
            </a:solidFill>
            <a:ln w="63500">
              <a:noFill/>
            </a:ln>
            <a:effectLst/>
          </p:spPr>
        </p:pic>
        <p:pic>
          <p:nvPicPr>
            <p:cNvPr id="36" name="Picture 35"/>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8977772" y="1937379"/>
              <a:ext cx="790965" cy="341639"/>
            </a:xfrm>
            <a:prstGeom prst="roundRect">
              <a:avLst>
                <a:gd name="adj" fmla="val 11234"/>
              </a:avLst>
            </a:prstGeom>
            <a:solidFill>
              <a:schemeClr val="tx2"/>
            </a:solidFill>
            <a:ln w="63500">
              <a:noFill/>
            </a:ln>
            <a:effectLst/>
          </p:spPr>
        </p:pic>
      </p:grpSp>
      <p:grpSp>
        <p:nvGrpSpPr>
          <p:cNvPr id="37" name="Group 36"/>
          <p:cNvGrpSpPr/>
          <p:nvPr/>
        </p:nvGrpSpPr>
        <p:grpSpPr>
          <a:xfrm>
            <a:off x="9897377" y="2241545"/>
            <a:ext cx="919973" cy="1221733"/>
            <a:chOff x="9897377" y="1889001"/>
            <a:chExt cx="919973" cy="1221733"/>
          </a:xfrm>
        </p:grpSpPr>
        <p:sp>
          <p:nvSpPr>
            <p:cNvPr id="38" name="Rounded Rectangle 37"/>
            <p:cNvSpPr/>
            <p:nvPr/>
          </p:nvSpPr>
          <p:spPr bwMode="auto">
            <a:xfrm>
              <a:off x="9897377"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pic>
          <p:nvPicPr>
            <p:cNvPr id="39" name="Picture 3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9961881" y="2709388"/>
              <a:ext cx="790965" cy="341639"/>
            </a:xfrm>
            <a:prstGeom prst="roundRect">
              <a:avLst>
                <a:gd name="adj" fmla="val 11234"/>
              </a:avLst>
            </a:prstGeom>
            <a:solidFill>
              <a:schemeClr val="tx2"/>
            </a:solidFill>
            <a:ln w="63500">
              <a:noFill/>
            </a:ln>
            <a:effectLst/>
          </p:spPr>
        </p:pic>
        <p:pic>
          <p:nvPicPr>
            <p:cNvPr id="40" name="Picture 39"/>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9961881" y="2323384"/>
              <a:ext cx="790965" cy="341639"/>
            </a:xfrm>
            <a:prstGeom prst="roundRect">
              <a:avLst>
                <a:gd name="adj" fmla="val 11234"/>
              </a:avLst>
            </a:prstGeom>
            <a:solidFill>
              <a:schemeClr val="tx2"/>
            </a:solidFill>
            <a:ln w="63500">
              <a:noFill/>
            </a:ln>
            <a:effectLst/>
          </p:spPr>
        </p:pic>
        <p:pic>
          <p:nvPicPr>
            <p:cNvPr id="41" name="Picture 40"/>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9961881" y="1937379"/>
              <a:ext cx="790965" cy="341639"/>
            </a:xfrm>
            <a:prstGeom prst="roundRect">
              <a:avLst>
                <a:gd name="adj" fmla="val 11234"/>
              </a:avLst>
            </a:prstGeom>
            <a:solidFill>
              <a:schemeClr val="tx2"/>
            </a:solidFill>
            <a:ln w="63500">
              <a:noFill/>
            </a:ln>
            <a:effectLst/>
          </p:spPr>
        </p:pic>
      </p:grpSp>
      <p:sp>
        <p:nvSpPr>
          <p:cNvPr id="42" name="TextBox 41"/>
          <p:cNvSpPr txBox="1"/>
          <p:nvPr/>
        </p:nvSpPr>
        <p:spPr>
          <a:xfrm>
            <a:off x="10946228" y="2160660"/>
            <a:ext cx="790966" cy="600164"/>
          </a:xfrm>
          <a:prstGeom prst="rect">
            <a:avLst/>
          </a:prstGeom>
          <a:noFill/>
        </p:spPr>
        <p:txBody>
          <a:bodyPr wrap="square" lIns="91440" tIns="146304" rIns="91440" bIns="146304" rtlCol="0">
            <a:spAutoFit/>
          </a:bodyPr>
          <a:lstStyle/>
          <a:p>
            <a:pPr algn="ctr">
              <a:lnSpc>
                <a:spcPct val="90000"/>
              </a:lnSpc>
            </a:pPr>
            <a:r>
              <a:rPr lang="en-US" sz="1100" dirty="0">
                <a:solidFill>
                  <a:srgbClr val="002050">
                    <a:lumMod val="90000"/>
                    <a:lumOff val="10000"/>
                  </a:srgbClr>
                </a:solidFill>
              </a:rPr>
              <a:t>DNS Server</a:t>
            </a:r>
          </a:p>
        </p:txBody>
      </p:sp>
      <p:sp>
        <p:nvSpPr>
          <p:cNvPr id="43" name="Oval 42"/>
          <p:cNvSpPr/>
          <p:nvPr/>
        </p:nvSpPr>
        <p:spPr bwMode="auto">
          <a:xfrm>
            <a:off x="6551308" y="2835374"/>
            <a:ext cx="1116030" cy="1116030"/>
          </a:xfrm>
          <a:prstGeom prst="ellipse">
            <a:avLst/>
          </a:prstGeom>
          <a:solidFill>
            <a:srgbClr val="FFFFFF"/>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sp>
        <p:nvSpPr>
          <p:cNvPr id="44" name="Freeform 52"/>
          <p:cNvSpPr>
            <a:spLocks noEditPoints="1"/>
          </p:cNvSpPr>
          <p:nvPr/>
        </p:nvSpPr>
        <p:spPr bwMode="auto">
          <a:xfrm>
            <a:off x="6746190" y="2921123"/>
            <a:ext cx="726266" cy="542155"/>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TextBox 44"/>
          <p:cNvSpPr txBox="1"/>
          <p:nvPr/>
        </p:nvSpPr>
        <p:spPr>
          <a:xfrm>
            <a:off x="6649521" y="3362254"/>
            <a:ext cx="919605" cy="600164"/>
          </a:xfrm>
          <a:prstGeom prst="rect">
            <a:avLst/>
          </a:prstGeom>
          <a:noFill/>
        </p:spPr>
        <p:txBody>
          <a:bodyPr wrap="square" lIns="91440" tIns="146304" rIns="91440" bIns="146304" rtlCol="0">
            <a:spAutoFit/>
          </a:bodyPr>
          <a:lstStyle/>
          <a:p>
            <a:pPr algn="ctr">
              <a:lnSpc>
                <a:spcPct val="90000"/>
              </a:lnSpc>
            </a:pPr>
            <a:r>
              <a:rPr lang="en-US" sz="1100" dirty="0">
                <a:solidFill>
                  <a:srgbClr val="002050"/>
                </a:solidFill>
              </a:rPr>
              <a:t>VPN Gateway</a:t>
            </a:r>
          </a:p>
        </p:txBody>
      </p:sp>
      <p:cxnSp>
        <p:nvCxnSpPr>
          <p:cNvPr id="46" name="Elbow Connector 45"/>
          <p:cNvCxnSpPr>
            <a:stCxn id="18" idx="0"/>
            <a:endCxn id="43" idx="2"/>
          </p:cNvCxnSpPr>
          <p:nvPr/>
        </p:nvCxnSpPr>
        <p:spPr>
          <a:xfrm rot="5400000" flipH="1" flipV="1">
            <a:off x="5050052" y="2422328"/>
            <a:ext cx="530195" cy="2472318"/>
          </a:xfrm>
          <a:prstGeom prst="bentConnector2">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216474" y="2668232"/>
            <a:ext cx="1461105" cy="849463"/>
          </a:xfrm>
          <a:prstGeom prst="rect">
            <a:avLst/>
          </a:prstGeom>
          <a:noFill/>
        </p:spPr>
        <p:txBody>
          <a:bodyPr wrap="none" lIns="0" tIns="146304" rIns="182880" bIns="146304" rtlCol="0">
            <a:spAutoFit/>
          </a:bodyPr>
          <a:lstStyle/>
          <a:p>
            <a:pPr algn="ctr">
              <a:lnSpc>
                <a:spcPct val="90000"/>
              </a:lnSpc>
            </a:pPr>
            <a:r>
              <a:rPr lang="en-US" sz="2000" dirty="0">
                <a:gradFill>
                  <a:gsLst>
                    <a:gs pos="2917">
                      <a:srgbClr val="FFFFFF"/>
                    </a:gs>
                    <a:gs pos="100000">
                      <a:srgbClr val="FFFFFF"/>
                    </a:gs>
                  </a:gsLst>
                  <a:lin ang="5400000" scaled="0"/>
                </a:gradFill>
              </a:rPr>
              <a:t>Site-to-Site</a:t>
            </a:r>
            <a:br>
              <a:rPr lang="en-US" sz="2000" dirty="0">
                <a:gradFill>
                  <a:gsLst>
                    <a:gs pos="2917">
                      <a:srgbClr val="FFFFFF"/>
                    </a:gs>
                    <a:gs pos="100000">
                      <a:srgbClr val="FFFFFF"/>
                    </a:gs>
                  </a:gsLst>
                  <a:lin ang="5400000" scaled="0"/>
                </a:gradFill>
              </a:rPr>
            </a:br>
            <a:r>
              <a:rPr lang="en-US" sz="2000" dirty="0">
                <a:gradFill>
                  <a:gsLst>
                    <a:gs pos="2917">
                      <a:srgbClr val="FFFFFF"/>
                    </a:gs>
                    <a:gs pos="100000">
                      <a:srgbClr val="FFFFFF"/>
                    </a:gs>
                  </a:gsLst>
                  <a:lin ang="5400000" scaled="0"/>
                </a:gradFill>
              </a:rPr>
              <a:t>VPN</a:t>
            </a:r>
          </a:p>
        </p:txBody>
      </p:sp>
      <p:sp>
        <p:nvSpPr>
          <p:cNvPr id="48" name="Text Placeholder 32"/>
          <p:cNvSpPr txBox="1">
            <a:spLocks/>
          </p:cNvSpPr>
          <p:nvPr/>
        </p:nvSpPr>
        <p:spPr>
          <a:xfrm>
            <a:off x="274638" y="1370658"/>
            <a:ext cx="6547653" cy="147732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spcAft>
                <a:spcPts val="600"/>
              </a:spcAft>
            </a:pPr>
            <a:r>
              <a:rPr lang="en-US" sz="2000" spc="-50" dirty="0">
                <a:solidFill>
                  <a:schemeClr val="tx1"/>
                </a:solidFill>
              </a:rPr>
              <a:t>Extend your on-premises to the cloud securely</a:t>
            </a:r>
          </a:p>
          <a:p>
            <a:pPr defTabSz="932503">
              <a:spcAft>
                <a:spcPts val="600"/>
              </a:spcAft>
            </a:pPr>
            <a:r>
              <a:rPr lang="en-US" sz="2000" spc="-50" dirty="0">
                <a:solidFill>
                  <a:schemeClr val="tx1"/>
                </a:solidFill>
              </a:rPr>
              <a:t>On-ramp for migrating services to the cloud</a:t>
            </a:r>
          </a:p>
          <a:p>
            <a:pPr defTabSz="932503">
              <a:spcAft>
                <a:spcPts val="600"/>
              </a:spcAft>
            </a:pPr>
            <a:r>
              <a:rPr lang="en-US" sz="2000" spc="-50" dirty="0">
                <a:solidFill>
                  <a:schemeClr val="tx1"/>
                </a:solidFill>
              </a:rPr>
              <a:t>Use your on-premises resources in Azure (monitoring, AD, …)</a:t>
            </a:r>
          </a:p>
        </p:txBody>
      </p:sp>
    </p:spTree>
    <p:extLst>
      <p:ext uri="{BB962C8B-B14F-4D97-AF65-F5344CB8AC3E}">
        <p14:creationId xmlns:p14="http://schemas.microsoft.com/office/powerpoint/2010/main" val="321338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306946" y="1789779"/>
            <a:ext cx="4775937" cy="4350104"/>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24054" marR="0" lvl="0" indent="-224054" algn="l" defTabSz="896214" rtl="0" eaLnBrk="1" fontAlgn="auto" latinLnBrk="0" hangingPunct="1">
              <a:lnSpc>
                <a:spcPct val="90000"/>
              </a:lnSpc>
              <a:spcBef>
                <a:spcPct val="30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5"/>
          <p:cNvSpPr>
            <a:spLocks noEditPoints="1"/>
          </p:cNvSpPr>
          <p:nvPr/>
        </p:nvSpPr>
        <p:spPr bwMode="black">
          <a:xfrm>
            <a:off x="888845" y="2556888"/>
            <a:ext cx="757725" cy="116676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ln/>
          <a:extLst/>
        </p:spPr>
        <p:style>
          <a:lnRef idx="2">
            <a:schemeClr val="accent4">
              <a:shade val="50000"/>
            </a:schemeClr>
          </a:lnRef>
          <a:fillRef idx="1">
            <a:schemeClr val="accent4"/>
          </a:fillRef>
          <a:effectRef idx="0">
            <a:schemeClr val="accent4"/>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49" name="Freeform 5"/>
          <p:cNvSpPr>
            <a:spLocks noEditPoints="1"/>
          </p:cNvSpPr>
          <p:nvPr/>
        </p:nvSpPr>
        <p:spPr bwMode="black">
          <a:xfrm>
            <a:off x="1973475" y="1870463"/>
            <a:ext cx="757725" cy="116676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50" name="Freeform 5"/>
          <p:cNvSpPr>
            <a:spLocks noEditPoints="1"/>
          </p:cNvSpPr>
          <p:nvPr/>
        </p:nvSpPr>
        <p:spPr bwMode="black">
          <a:xfrm>
            <a:off x="888845" y="4070561"/>
            <a:ext cx="757725" cy="116676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53" name="Oval 52"/>
          <p:cNvSpPr/>
          <p:nvPr/>
        </p:nvSpPr>
        <p:spPr bwMode="auto">
          <a:xfrm>
            <a:off x="2406677" y="3482690"/>
            <a:ext cx="1094779" cy="1094779"/>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90000"/>
              </a:lnSpc>
              <a:spcBef>
                <a:spcPct val="0"/>
              </a:spcBef>
              <a:spcAft>
                <a:spcPct val="0"/>
              </a:spcAft>
              <a:buClrTx/>
              <a:buSzTx/>
              <a:buFontTx/>
              <a:buNone/>
              <a:tabLst/>
              <a:defRPr/>
            </a:pPr>
            <a:r>
              <a:rPr kumimoji="0" lang="en-US" sz="1567" b="1" i="0" u="none" strike="noStrike" kern="0" cap="none" spc="-49" normalizeH="0" baseline="0" noProof="0" dirty="0">
                <a:ln>
                  <a:noFill/>
                </a:ln>
                <a:solidFill>
                  <a:srgbClr val="FFFFFF"/>
                </a:solidFill>
                <a:uLnTx/>
                <a:uFillTx/>
                <a:latin typeface="Segoe UI"/>
                <a:ea typeface="+mn-ea"/>
                <a:cs typeface="+mn-cs"/>
              </a:rPr>
              <a:t>Private Network</a:t>
            </a:r>
          </a:p>
        </p:txBody>
      </p:sp>
      <p:cxnSp>
        <p:nvCxnSpPr>
          <p:cNvPr id="54" name="Straight Arrow Connector 53"/>
          <p:cNvCxnSpPr/>
          <p:nvPr/>
        </p:nvCxnSpPr>
        <p:spPr>
          <a:xfrm flipH="1" flipV="1">
            <a:off x="1688050" y="3585771"/>
            <a:ext cx="677256" cy="247818"/>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687939" y="4224943"/>
            <a:ext cx="677366" cy="216688"/>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2599294" y="3062316"/>
            <a:ext cx="131741" cy="383035"/>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5026236" y="3139869"/>
            <a:ext cx="5135" cy="877820"/>
            <a:chOff x="4917597" y="2530001"/>
            <a:chExt cx="5240" cy="895676"/>
          </a:xfrm>
        </p:grpSpPr>
        <p:cxnSp>
          <p:nvCxnSpPr>
            <p:cNvPr id="58" name="Straight Arrow Connector 57"/>
            <p:cNvCxnSpPr/>
            <p:nvPr/>
          </p:nvCxnSpPr>
          <p:spPr>
            <a:xfrm flipV="1">
              <a:off x="4922837" y="2530001"/>
              <a:ext cx="0" cy="623396"/>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917597" y="2902582"/>
              <a:ext cx="0" cy="523095"/>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385724" y="5166372"/>
            <a:ext cx="1639008"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effectLst/>
                <a:uLnTx/>
                <a:uFillTx/>
                <a:latin typeface="Segoe UI"/>
                <a:ea typeface="+mn-ea"/>
                <a:cs typeface="+mn-cs"/>
              </a:rPr>
              <a:t>Customer DC</a:t>
            </a:r>
          </a:p>
        </p:txBody>
      </p:sp>
      <p:sp>
        <p:nvSpPr>
          <p:cNvPr id="61" name="TextBox 60"/>
          <p:cNvSpPr txBox="1"/>
          <p:nvPr/>
        </p:nvSpPr>
        <p:spPr>
          <a:xfrm>
            <a:off x="385724" y="3648879"/>
            <a:ext cx="1847147"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effectLst/>
                <a:uLnTx/>
                <a:uFillTx/>
                <a:latin typeface="Segoe UI"/>
                <a:ea typeface="+mn-ea"/>
                <a:cs typeface="+mn-cs"/>
              </a:rPr>
              <a:t>Customer site 1</a:t>
            </a:r>
          </a:p>
        </p:txBody>
      </p:sp>
      <p:sp>
        <p:nvSpPr>
          <p:cNvPr id="62" name="TextBox 61"/>
          <p:cNvSpPr txBox="1"/>
          <p:nvPr/>
        </p:nvSpPr>
        <p:spPr>
          <a:xfrm>
            <a:off x="385724" y="1800595"/>
            <a:ext cx="1847147"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effectLst/>
                <a:uLnTx/>
                <a:uFillTx/>
                <a:latin typeface="Segoe UI"/>
                <a:ea typeface="+mn-ea"/>
                <a:cs typeface="+mn-cs"/>
              </a:rPr>
              <a:t>Customer site 2</a:t>
            </a:r>
          </a:p>
        </p:txBody>
      </p:sp>
      <p:sp>
        <p:nvSpPr>
          <p:cNvPr id="63" name="Oval 62"/>
          <p:cNvSpPr/>
          <p:nvPr/>
        </p:nvSpPr>
        <p:spPr bwMode="auto">
          <a:xfrm>
            <a:off x="4361711" y="4034401"/>
            <a:ext cx="1321603" cy="1321603"/>
          </a:xfrm>
          <a:prstGeom prst="ellipse">
            <a:avLst/>
          </a:prstGeom>
          <a:solidFill>
            <a:schemeClr val="bg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dirty="0">
              <a:ln>
                <a:noFill/>
              </a:ln>
              <a:solidFill>
                <a:srgbClr val="FCD116"/>
              </a:solidFill>
              <a:effectLst/>
              <a:uLnTx/>
              <a:uFillTx/>
              <a:latin typeface="Segoe UI"/>
              <a:ea typeface="+mn-ea"/>
              <a:cs typeface="+mn-cs"/>
            </a:endParaRPr>
          </a:p>
        </p:txBody>
      </p:sp>
      <p:sp>
        <p:nvSpPr>
          <p:cNvPr id="64" name="Freeform 61"/>
          <p:cNvSpPr>
            <a:spLocks noChangeAspect="1" noEditPoints="1"/>
          </p:cNvSpPr>
          <p:nvPr/>
        </p:nvSpPr>
        <p:spPr bwMode="auto">
          <a:xfrm>
            <a:off x="4753854" y="4181234"/>
            <a:ext cx="537318" cy="403556"/>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65" name="TextBox 64"/>
          <p:cNvSpPr txBox="1"/>
          <p:nvPr/>
        </p:nvSpPr>
        <p:spPr>
          <a:xfrm>
            <a:off x="4524347" y="4518698"/>
            <a:ext cx="1012219" cy="732391"/>
          </a:xfrm>
          <a:prstGeom prst="rect">
            <a:avLst/>
          </a:prstGeom>
          <a:noFill/>
        </p:spPr>
        <p:txBody>
          <a:bodyPr wrap="none" lIns="179234" tIns="143387" rIns="179234" bIns="143387" rtlCol="0">
            <a:spAutoFit/>
          </a:bodyPr>
          <a:lstStyle/>
          <a:p>
            <a:pPr marL="0" marR="0" lvl="0" indent="0" algn="ctr" defTabSz="913782" rtl="0" eaLnBrk="1" fontAlgn="auto" latinLnBrk="0" hangingPunct="1">
              <a:lnSpc>
                <a:spcPct val="90000"/>
              </a:lnSpc>
              <a:spcBef>
                <a:spcPts val="0"/>
              </a:spcBef>
              <a:spcAft>
                <a:spcPts val="0"/>
              </a:spcAft>
              <a:buClrTx/>
              <a:buSzTx/>
              <a:buFontTx/>
              <a:buNone/>
              <a:tabLst/>
              <a:defRPr/>
            </a:pPr>
            <a:r>
              <a:rPr kumimoji="0" lang="en-US" sz="1567" b="0" i="0" u="none" strike="noStrike" kern="0" cap="none" spc="-49" normalizeH="0" baseline="0" noProof="0" dirty="0">
                <a:ln>
                  <a:noFill/>
                </a:ln>
                <a:solidFill>
                  <a:srgbClr val="002050"/>
                </a:solidFill>
                <a:effectLst/>
                <a:uLnTx/>
                <a:uFillTx/>
                <a:latin typeface="Segoe UI"/>
                <a:ea typeface="+mn-ea"/>
                <a:cs typeface="+mn-cs"/>
              </a:rPr>
              <a:t>Public </a:t>
            </a:r>
            <a:br>
              <a:rPr kumimoji="0" lang="en-US" sz="1567" b="0" i="0" u="none" strike="noStrike" kern="0" cap="none" spc="-49" normalizeH="0" baseline="0" noProof="0" dirty="0">
                <a:ln>
                  <a:noFill/>
                </a:ln>
                <a:solidFill>
                  <a:srgbClr val="002050"/>
                </a:solidFill>
                <a:effectLst/>
                <a:uLnTx/>
                <a:uFillTx/>
                <a:latin typeface="Segoe UI"/>
                <a:ea typeface="+mn-ea"/>
                <a:cs typeface="+mn-cs"/>
              </a:rPr>
            </a:br>
            <a:r>
              <a:rPr kumimoji="0" lang="en-US" sz="1567" b="0" i="0" u="none" strike="noStrike" kern="0" cap="none" spc="-49" normalizeH="0" baseline="0" noProof="0" dirty="0">
                <a:ln>
                  <a:noFill/>
                </a:ln>
                <a:solidFill>
                  <a:srgbClr val="002050"/>
                </a:solidFill>
                <a:effectLst/>
                <a:uLnTx/>
                <a:uFillTx/>
                <a:latin typeface="Segoe UI"/>
                <a:ea typeface="+mn-ea"/>
                <a:cs typeface="+mn-cs"/>
              </a:rPr>
              <a:t>internet</a:t>
            </a:r>
          </a:p>
        </p:txBody>
      </p:sp>
      <p:cxnSp>
        <p:nvCxnSpPr>
          <p:cNvPr id="66" name="Straight Arrow Connector 65"/>
          <p:cNvCxnSpPr/>
          <p:nvPr/>
        </p:nvCxnSpPr>
        <p:spPr>
          <a:xfrm flipH="1">
            <a:off x="1928505" y="4923067"/>
            <a:ext cx="2264114" cy="11181"/>
          </a:xfrm>
          <a:prstGeom prst="straightConnector1">
            <a:avLst/>
          </a:prstGeom>
          <a:ln w="44450" cap="sq">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978714FE-AC56-405F-81AD-E8C1FF0FCCC7}"/>
              </a:ext>
            </a:extLst>
          </p:cNvPr>
          <p:cNvSpPr>
            <a:spLocks noGrp="1"/>
          </p:cNvSpPr>
          <p:nvPr>
            <p:ph type="title"/>
          </p:nvPr>
        </p:nvSpPr>
        <p:spPr/>
        <p:txBody>
          <a:bodyPr/>
          <a:lstStyle/>
          <a:p>
            <a:r>
              <a:rPr lang="en-US" sz="4800" spc="-98" dirty="0">
                <a:solidFill>
                  <a:schemeClr val="tx2"/>
                </a:solidFill>
              </a:rPr>
              <a:t>Internet based connection</a:t>
            </a:r>
            <a:endParaRPr lang="de-DE" sz="4800" spc="-98" dirty="0">
              <a:solidFill>
                <a:schemeClr val="tx2"/>
              </a:solidFill>
            </a:endParaRPr>
          </a:p>
        </p:txBody>
      </p:sp>
      <p:grpSp>
        <p:nvGrpSpPr>
          <p:cNvPr id="23" name="Group 22">
            <a:extLst>
              <a:ext uri="{FF2B5EF4-FFF2-40B4-BE49-F238E27FC236}">
                <a16:creationId xmlns:a16="http://schemas.microsoft.com/office/drawing/2014/main" id="{9C692744-756F-4189-83C2-FBFE688D7B4C}"/>
              </a:ext>
            </a:extLst>
          </p:cNvPr>
          <p:cNvGrpSpPr/>
          <p:nvPr/>
        </p:nvGrpSpPr>
        <p:grpSpPr>
          <a:xfrm>
            <a:off x="4184722" y="2014152"/>
            <a:ext cx="1922605" cy="1057024"/>
            <a:chOff x="4184722" y="2014152"/>
            <a:chExt cx="1922605" cy="1057024"/>
          </a:xfrm>
        </p:grpSpPr>
        <p:sp>
          <p:nvSpPr>
            <p:cNvPr id="24" name="Freeform 539">
              <a:extLst>
                <a:ext uri="{FF2B5EF4-FFF2-40B4-BE49-F238E27FC236}">
                  <a16:creationId xmlns:a16="http://schemas.microsoft.com/office/drawing/2014/main" id="{8909A3CC-386F-4EBE-906A-05A1818CEFDC}"/>
                </a:ext>
              </a:extLst>
            </p:cNvPr>
            <p:cNvSpPr>
              <a:spLocks noChangeAspect="1"/>
            </p:cNvSpPr>
            <p:nvPr/>
          </p:nvSpPr>
          <p:spPr bwMode="auto">
            <a:xfrm>
              <a:off x="4184722" y="2014152"/>
              <a:ext cx="1922605" cy="105702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46C146A4-812B-483B-AB89-859ED877D2F4}"/>
                </a:ext>
              </a:extLst>
            </p:cNvPr>
            <p:cNvSpPr txBox="1"/>
            <p:nvPr/>
          </p:nvSpPr>
          <p:spPr>
            <a:xfrm>
              <a:off x="4652572" y="2498424"/>
              <a:ext cx="910234"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Azure</a:t>
              </a:r>
            </a:p>
          </p:txBody>
        </p:sp>
      </p:grpSp>
    </p:spTree>
    <p:custDataLst>
      <p:tags r:id="rId1"/>
    </p:custDataLst>
    <p:extLst>
      <p:ext uri="{BB962C8B-B14F-4D97-AF65-F5344CB8AC3E}">
        <p14:creationId xmlns:p14="http://schemas.microsoft.com/office/powerpoint/2010/main" val="286392686"/>
      </p:ext>
    </p:extLst>
  </p:cSld>
  <p:clrMapOvr>
    <a:masterClrMapping/>
  </p:clrMapOvr>
  <p:transition advTm="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Vertical)">
                                      <p:cBhvr>
                                        <p:cTn id="7" dur="500"/>
                                        <p:tgtEl>
                                          <p:spTgt spid="6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arn(outHorizontal)">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spc="-98" dirty="0">
                <a:solidFill>
                  <a:schemeClr val="tx2"/>
                </a:solidFill>
              </a:rPr>
              <a:t>Private connection with ExpressRoute</a:t>
            </a:r>
          </a:p>
        </p:txBody>
      </p:sp>
      <p:sp>
        <p:nvSpPr>
          <p:cNvPr id="7" name="Content Placeholder 4"/>
          <p:cNvSpPr txBox="1">
            <a:spLocks/>
          </p:cNvSpPr>
          <p:nvPr/>
        </p:nvSpPr>
        <p:spPr>
          <a:xfrm>
            <a:off x="306946" y="1789779"/>
            <a:ext cx="4775937" cy="4350104"/>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24054" marR="0" lvl="0" indent="-224054" algn="l" defTabSz="896214" rtl="0" eaLnBrk="1" fontAlgn="auto" latinLnBrk="0" hangingPunct="1">
              <a:lnSpc>
                <a:spcPct val="90000"/>
              </a:lnSpc>
              <a:spcBef>
                <a:spcPct val="30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5"/>
          <p:cNvSpPr>
            <a:spLocks noEditPoints="1"/>
          </p:cNvSpPr>
          <p:nvPr/>
        </p:nvSpPr>
        <p:spPr bwMode="black">
          <a:xfrm>
            <a:off x="888845" y="2556888"/>
            <a:ext cx="757725" cy="116676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ln/>
          <a:extLst/>
        </p:spPr>
        <p:style>
          <a:lnRef idx="2">
            <a:schemeClr val="accent4">
              <a:shade val="50000"/>
            </a:schemeClr>
          </a:lnRef>
          <a:fillRef idx="1">
            <a:schemeClr val="accent4"/>
          </a:fillRef>
          <a:effectRef idx="0">
            <a:schemeClr val="accent4"/>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49" name="Freeform 5"/>
          <p:cNvSpPr>
            <a:spLocks noEditPoints="1"/>
          </p:cNvSpPr>
          <p:nvPr/>
        </p:nvSpPr>
        <p:spPr bwMode="black">
          <a:xfrm>
            <a:off x="1973475" y="1870463"/>
            <a:ext cx="757725" cy="116676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50" name="Freeform 5"/>
          <p:cNvSpPr>
            <a:spLocks noEditPoints="1"/>
          </p:cNvSpPr>
          <p:nvPr/>
        </p:nvSpPr>
        <p:spPr bwMode="black">
          <a:xfrm>
            <a:off x="888845" y="4070561"/>
            <a:ext cx="757725" cy="116676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8555486-F3EC-4A7D-8F56-DEEB766F6D72}"/>
              </a:ext>
            </a:extLst>
          </p:cNvPr>
          <p:cNvGrpSpPr/>
          <p:nvPr/>
        </p:nvGrpSpPr>
        <p:grpSpPr>
          <a:xfrm>
            <a:off x="4184722" y="2014152"/>
            <a:ext cx="1922605" cy="1057024"/>
            <a:chOff x="4184722" y="2014152"/>
            <a:chExt cx="1922605" cy="1057024"/>
          </a:xfrm>
        </p:grpSpPr>
        <p:sp>
          <p:nvSpPr>
            <p:cNvPr id="51" name="Freeform 539"/>
            <p:cNvSpPr>
              <a:spLocks noChangeAspect="1"/>
            </p:cNvSpPr>
            <p:nvPr/>
          </p:nvSpPr>
          <p:spPr bwMode="auto">
            <a:xfrm>
              <a:off x="4184722" y="2014152"/>
              <a:ext cx="1922605" cy="105702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52" name="TextBox 51"/>
            <p:cNvSpPr txBox="1"/>
            <p:nvPr/>
          </p:nvSpPr>
          <p:spPr>
            <a:xfrm>
              <a:off x="4652572" y="2498424"/>
              <a:ext cx="910234"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Azure</a:t>
              </a:r>
            </a:p>
          </p:txBody>
        </p:sp>
      </p:grpSp>
      <p:sp>
        <p:nvSpPr>
          <p:cNvPr id="53" name="Oval 52"/>
          <p:cNvSpPr/>
          <p:nvPr/>
        </p:nvSpPr>
        <p:spPr bwMode="auto">
          <a:xfrm>
            <a:off x="2406677" y="3482690"/>
            <a:ext cx="1094779" cy="1094779"/>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90000"/>
              </a:lnSpc>
              <a:spcBef>
                <a:spcPct val="0"/>
              </a:spcBef>
              <a:spcAft>
                <a:spcPct val="0"/>
              </a:spcAft>
              <a:buClrTx/>
              <a:buSzTx/>
              <a:buFontTx/>
              <a:buNone/>
              <a:tabLst/>
              <a:defRPr/>
            </a:pPr>
            <a:r>
              <a:rPr kumimoji="0" lang="en-US" sz="1567" b="1" i="0" u="none" strike="noStrike" kern="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Private Network</a:t>
            </a:r>
          </a:p>
        </p:txBody>
      </p:sp>
      <p:cxnSp>
        <p:nvCxnSpPr>
          <p:cNvPr id="54" name="Straight Arrow Connector 53"/>
          <p:cNvCxnSpPr/>
          <p:nvPr/>
        </p:nvCxnSpPr>
        <p:spPr>
          <a:xfrm flipH="1" flipV="1">
            <a:off x="1688050" y="3585771"/>
            <a:ext cx="677256" cy="247818"/>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687939" y="4224943"/>
            <a:ext cx="677366" cy="216688"/>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2599294" y="3062316"/>
            <a:ext cx="131741" cy="383035"/>
          </a:xfrm>
          <a:prstGeom prst="straightConnector1">
            <a:avLst/>
          </a:prstGeom>
          <a:ln w="44450" cap="sq">
            <a:solidFill>
              <a:schemeClr val="tx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724" y="5166372"/>
            <a:ext cx="1639008"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effectLst/>
                <a:uLnTx/>
                <a:uFillTx/>
                <a:latin typeface="Segoe UI"/>
                <a:ea typeface="+mn-ea"/>
                <a:cs typeface="+mn-cs"/>
              </a:rPr>
              <a:t>Customer DC</a:t>
            </a:r>
          </a:p>
        </p:txBody>
      </p:sp>
      <p:sp>
        <p:nvSpPr>
          <p:cNvPr id="61" name="TextBox 60"/>
          <p:cNvSpPr txBox="1"/>
          <p:nvPr/>
        </p:nvSpPr>
        <p:spPr>
          <a:xfrm>
            <a:off x="385724" y="3648879"/>
            <a:ext cx="1847147"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effectLst/>
                <a:uLnTx/>
                <a:uFillTx/>
                <a:latin typeface="Segoe UI"/>
                <a:ea typeface="+mn-ea"/>
                <a:cs typeface="+mn-cs"/>
              </a:rPr>
              <a:t>Customer site 1</a:t>
            </a:r>
          </a:p>
        </p:txBody>
      </p:sp>
      <p:sp>
        <p:nvSpPr>
          <p:cNvPr id="62" name="TextBox 61"/>
          <p:cNvSpPr txBox="1"/>
          <p:nvPr/>
        </p:nvSpPr>
        <p:spPr>
          <a:xfrm>
            <a:off x="385724" y="1800595"/>
            <a:ext cx="1847147" cy="538803"/>
          </a:xfrm>
          <a:prstGeom prst="rect">
            <a:avLst/>
          </a:prstGeom>
          <a:noFill/>
        </p:spPr>
        <p:txBody>
          <a:bodyPr wrap="none" lIns="179234" tIns="143387" rIns="179234" bIns="143387" rtlCol="0">
            <a:spAutoFit/>
          </a:bodyPr>
          <a:lstStyle/>
          <a:p>
            <a:pPr marL="0" marR="0" lvl="0" indent="0" algn="l" defTabSz="913782" rtl="0" eaLnBrk="1" fontAlgn="auto" latinLnBrk="0" hangingPunct="1">
              <a:lnSpc>
                <a:spcPct val="90000"/>
              </a:lnSpc>
              <a:spcBef>
                <a:spcPts val="0"/>
              </a:spcBef>
              <a:spcAft>
                <a:spcPts val="0"/>
              </a:spcAft>
              <a:buClrTx/>
              <a:buSzTx/>
              <a:buFontTx/>
              <a:buNone/>
              <a:tabLst/>
              <a:defRPr/>
            </a:pPr>
            <a:r>
              <a:rPr kumimoji="0" lang="en-US" sz="1765" b="0" i="0" u="none" strike="noStrike" kern="0" cap="none" spc="-49" normalizeH="0" baseline="0" noProof="0" dirty="0">
                <a:ln>
                  <a:noFill/>
                </a:ln>
                <a:effectLst/>
                <a:uLnTx/>
                <a:uFillTx/>
                <a:latin typeface="Segoe UI"/>
                <a:ea typeface="+mn-ea"/>
                <a:cs typeface="+mn-cs"/>
              </a:rPr>
              <a:t>Customer site 2</a:t>
            </a:r>
          </a:p>
        </p:txBody>
      </p:sp>
      <p:grpSp>
        <p:nvGrpSpPr>
          <p:cNvPr id="2" name="Group 1">
            <a:extLst>
              <a:ext uri="{FF2B5EF4-FFF2-40B4-BE49-F238E27FC236}">
                <a16:creationId xmlns:a16="http://schemas.microsoft.com/office/drawing/2014/main" id="{BE9A6292-AEE5-49CF-93C0-9112BD06F906}"/>
              </a:ext>
            </a:extLst>
          </p:cNvPr>
          <p:cNvGrpSpPr/>
          <p:nvPr/>
        </p:nvGrpSpPr>
        <p:grpSpPr>
          <a:xfrm>
            <a:off x="4361711" y="4034401"/>
            <a:ext cx="1321603" cy="1321603"/>
            <a:chOff x="4361711" y="4034401"/>
            <a:chExt cx="1321603" cy="1321603"/>
          </a:xfrm>
        </p:grpSpPr>
        <p:sp>
          <p:nvSpPr>
            <p:cNvPr id="63" name="Oval 62"/>
            <p:cNvSpPr/>
            <p:nvPr/>
          </p:nvSpPr>
          <p:spPr bwMode="auto">
            <a:xfrm>
              <a:off x="4361711" y="4034401"/>
              <a:ext cx="1321603" cy="1321603"/>
            </a:xfrm>
            <a:prstGeom prst="ellipse">
              <a:avLst/>
            </a:prstGeom>
            <a:solidFill>
              <a:schemeClr val="bg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dirty="0">
                <a:ln>
                  <a:noFill/>
                </a:ln>
                <a:solidFill>
                  <a:srgbClr val="FCD116"/>
                </a:solidFill>
                <a:effectLst/>
                <a:uLnTx/>
                <a:uFillTx/>
                <a:latin typeface="Segoe UI"/>
                <a:ea typeface="+mn-ea"/>
                <a:cs typeface="+mn-cs"/>
              </a:endParaRPr>
            </a:p>
          </p:txBody>
        </p:sp>
        <p:sp>
          <p:nvSpPr>
            <p:cNvPr id="64" name="Freeform 61"/>
            <p:cNvSpPr>
              <a:spLocks noChangeAspect="1" noEditPoints="1"/>
            </p:cNvSpPr>
            <p:nvPr/>
          </p:nvSpPr>
          <p:spPr bwMode="auto">
            <a:xfrm>
              <a:off x="4753854" y="4181234"/>
              <a:ext cx="537318" cy="403556"/>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89617" tIns="44808" rIns="89617" bIns="44808"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CD116"/>
                </a:solidFill>
                <a:effectLst/>
                <a:uLnTx/>
                <a:uFillTx/>
                <a:latin typeface="Segoe UI"/>
                <a:ea typeface="+mn-ea"/>
                <a:cs typeface="+mn-cs"/>
              </a:endParaRPr>
            </a:p>
          </p:txBody>
        </p:sp>
        <p:sp>
          <p:nvSpPr>
            <p:cNvPr id="65" name="TextBox 64"/>
            <p:cNvSpPr txBox="1"/>
            <p:nvPr/>
          </p:nvSpPr>
          <p:spPr>
            <a:xfrm>
              <a:off x="4524347" y="4518698"/>
              <a:ext cx="1012219" cy="732391"/>
            </a:xfrm>
            <a:prstGeom prst="rect">
              <a:avLst/>
            </a:prstGeom>
            <a:noFill/>
          </p:spPr>
          <p:txBody>
            <a:bodyPr wrap="none" lIns="179234" tIns="143387" rIns="179234" bIns="143387" rtlCol="0">
              <a:spAutoFit/>
            </a:bodyPr>
            <a:lstStyle/>
            <a:p>
              <a:pPr marL="0" marR="0" lvl="0" indent="0" algn="ctr" defTabSz="913782" rtl="0" eaLnBrk="1" fontAlgn="auto" latinLnBrk="0" hangingPunct="1">
                <a:lnSpc>
                  <a:spcPct val="90000"/>
                </a:lnSpc>
                <a:spcBef>
                  <a:spcPts val="0"/>
                </a:spcBef>
                <a:spcAft>
                  <a:spcPts val="0"/>
                </a:spcAft>
                <a:buClrTx/>
                <a:buSzTx/>
                <a:buFontTx/>
                <a:buNone/>
                <a:tabLst/>
                <a:defRPr/>
              </a:pPr>
              <a:r>
                <a:rPr kumimoji="0" lang="en-US" sz="1567" b="0" i="0" u="none" strike="noStrike" kern="0" cap="none" spc="-49" normalizeH="0" baseline="0" noProof="0" dirty="0">
                  <a:ln>
                    <a:noFill/>
                  </a:ln>
                  <a:solidFill>
                    <a:srgbClr val="002050"/>
                  </a:solidFill>
                  <a:effectLst/>
                  <a:uLnTx/>
                  <a:uFillTx/>
                  <a:latin typeface="Segoe UI"/>
                  <a:ea typeface="+mn-ea"/>
                  <a:cs typeface="+mn-cs"/>
                </a:rPr>
                <a:t>Public </a:t>
              </a:r>
              <a:br>
                <a:rPr kumimoji="0" lang="en-US" sz="1567" b="0" i="0" u="none" strike="noStrike" kern="0" cap="none" spc="-49" normalizeH="0" baseline="0" noProof="0" dirty="0">
                  <a:ln>
                    <a:noFill/>
                  </a:ln>
                  <a:solidFill>
                    <a:srgbClr val="002050"/>
                  </a:solidFill>
                  <a:effectLst/>
                  <a:uLnTx/>
                  <a:uFillTx/>
                  <a:latin typeface="Segoe UI"/>
                  <a:ea typeface="+mn-ea"/>
                  <a:cs typeface="+mn-cs"/>
                </a:rPr>
              </a:br>
              <a:r>
                <a:rPr kumimoji="0" lang="en-US" sz="1567" b="0" i="0" u="none" strike="noStrike" kern="0" cap="none" spc="-49" normalizeH="0" baseline="0" noProof="0" dirty="0">
                  <a:ln>
                    <a:noFill/>
                  </a:ln>
                  <a:solidFill>
                    <a:srgbClr val="002050"/>
                  </a:solidFill>
                  <a:effectLst/>
                  <a:uLnTx/>
                  <a:uFillTx/>
                  <a:latin typeface="Segoe UI"/>
                  <a:ea typeface="+mn-ea"/>
                  <a:cs typeface="+mn-cs"/>
                </a:rPr>
                <a:t>internet</a:t>
              </a:r>
            </a:p>
          </p:txBody>
        </p:sp>
      </p:grpSp>
      <p:cxnSp>
        <p:nvCxnSpPr>
          <p:cNvPr id="67" name="Straight Arrow Connector 66"/>
          <p:cNvCxnSpPr>
            <a:cxnSpLocks/>
            <a:endCxn id="51" idx="1"/>
          </p:cNvCxnSpPr>
          <p:nvPr/>
        </p:nvCxnSpPr>
        <p:spPr>
          <a:xfrm flipV="1">
            <a:off x="3456215" y="3071176"/>
            <a:ext cx="944800" cy="643746"/>
          </a:xfrm>
          <a:prstGeom prst="straightConnector1">
            <a:avLst/>
          </a:prstGeom>
          <a:ln w="66675" cap="sq">
            <a:solidFill>
              <a:srgbClr val="D83B0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657914" y="1276706"/>
            <a:ext cx="5363964" cy="178657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lIns="179259" tIns="143407" rIns="179259" bIns="143407" rtlCol="0">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ExpressRoute provides organizations a private, </a:t>
            </a:r>
            <a:br>
              <a:rPr kumimoji="0" lang="en-US" sz="1961" b="0" i="0" u="none" strike="noStrike" kern="0" cap="none" spc="0" normalizeH="0" baseline="0" noProof="0" dirty="0">
                <a:ln>
                  <a:noFill/>
                </a:ln>
                <a:solidFill>
                  <a:srgbClr val="FFFFFF"/>
                </a:solidFill>
                <a:effectLst/>
                <a:uLnTx/>
                <a:uFillTx/>
                <a:latin typeface="Segoe UI Light"/>
                <a:ea typeface="+mn-ea"/>
                <a:cs typeface="+mn-cs"/>
              </a:rPr>
            </a:br>
            <a:r>
              <a:rPr kumimoji="0" lang="en-US" sz="1961" b="0" i="0" u="none" strike="noStrike" kern="0" cap="none" spc="0" normalizeH="0" baseline="0" noProof="0" dirty="0">
                <a:ln>
                  <a:noFill/>
                </a:ln>
                <a:solidFill>
                  <a:srgbClr val="FFFFFF"/>
                </a:solidFill>
                <a:effectLst/>
                <a:uLnTx/>
                <a:uFillTx/>
                <a:latin typeface="Segoe UI Light"/>
                <a:ea typeface="+mn-ea"/>
                <a:cs typeface="+mn-cs"/>
              </a:rPr>
              <a:t>dedicated, high-throughput network connection between Windows Azure datacenters and their on-premises IT environment.</a:t>
            </a:r>
          </a:p>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pic>
        <p:nvPicPr>
          <p:cNvPr id="72" name="Picture 71"/>
          <p:cNvPicPr>
            <a:picLocks noChangeAspect="1"/>
          </p:cNvPicPr>
          <p:nvPr/>
        </p:nvPicPr>
        <p:blipFill>
          <a:blip r:embed="rId4"/>
          <a:stretch>
            <a:fillRect/>
          </a:stretch>
        </p:blipFill>
        <p:spPr>
          <a:xfrm>
            <a:off x="6688009" y="3333935"/>
            <a:ext cx="3697282" cy="3139549"/>
          </a:xfrm>
          <a:prstGeom prst="rect">
            <a:avLst/>
          </a:prstGeom>
        </p:spPr>
      </p:pic>
    </p:spTree>
    <p:custDataLst>
      <p:tags r:id="rId1"/>
    </p:custDataLst>
    <p:extLst>
      <p:ext uri="{BB962C8B-B14F-4D97-AF65-F5344CB8AC3E}">
        <p14:creationId xmlns:p14="http://schemas.microsoft.com/office/powerpoint/2010/main" val="3579460612"/>
      </p:ext>
    </p:extLst>
  </p:cSld>
  <p:clrMapOvr>
    <a:masterClrMapping/>
  </p:clrMapOvr>
  <p:transition advTm="361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29" y="-6320"/>
            <a:ext cx="12265022" cy="6870640"/>
          </a:xfrm>
          <a:prstGeom prst="rect">
            <a:avLst/>
          </a:prstGeom>
        </p:spPr>
      </p:pic>
      <p:pic>
        <p:nvPicPr>
          <p:cNvPr id="5" name="Picture 4"/>
          <p:cNvPicPr>
            <a:picLocks noChangeAspect="1"/>
          </p:cNvPicPr>
          <p:nvPr/>
        </p:nvPicPr>
        <p:blipFill>
          <a:blip r:embed="rId4"/>
          <a:stretch>
            <a:fillRect/>
          </a:stretch>
        </p:blipFill>
        <p:spPr>
          <a:xfrm>
            <a:off x="1988552" y="1263256"/>
            <a:ext cx="10603952" cy="5184555"/>
          </a:xfrm>
          <a:prstGeom prst="rect">
            <a:avLst/>
          </a:prstGeom>
        </p:spPr>
      </p:pic>
    </p:spTree>
    <p:extLst>
      <p:ext uri="{BB962C8B-B14F-4D97-AF65-F5344CB8AC3E}">
        <p14:creationId xmlns:p14="http://schemas.microsoft.com/office/powerpoint/2010/main" val="28320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117"/>
          <p:cNvGrpSpPr>
            <a:grpSpLocks/>
          </p:cNvGrpSpPr>
          <p:nvPr/>
        </p:nvGrpSpPr>
        <p:grpSpPr bwMode="auto">
          <a:xfrm>
            <a:off x="774256" y="1138137"/>
            <a:ext cx="10643488" cy="5719378"/>
            <a:chOff x="866202" y="492420"/>
            <a:chExt cx="10645323" cy="5720230"/>
          </a:xfrm>
        </p:grpSpPr>
        <p:sp>
          <p:nvSpPr>
            <p:cNvPr id="27" name="TextBox 50"/>
            <p:cNvSpPr txBox="1"/>
            <p:nvPr/>
          </p:nvSpPr>
          <p:spPr>
            <a:xfrm>
              <a:off x="4700692" y="3371338"/>
              <a:ext cx="1370350" cy="534054"/>
            </a:xfrm>
            <a:prstGeom prst="rect">
              <a:avLst/>
            </a:prstGeom>
            <a:noFill/>
          </p:spPr>
          <p:txBody>
            <a:bodyPr wrap="none" lIns="179235" tIns="143388" rIns="179235" bIns="14338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a:ea typeface="+mn-ea"/>
                  <a:cs typeface="+mn-cs"/>
                </a:rPr>
                <a:t>Exchange</a:t>
              </a:r>
              <a:endParaRPr kumimoji="0" lang="en-US" sz="1568" b="1" i="0" u="none" strike="noStrike" kern="1200" cap="none" spc="0" normalizeH="0" baseline="0" noProof="0" dirty="0">
                <a:ln>
                  <a:noFill/>
                </a:ln>
                <a:solidFill>
                  <a:srgbClr val="0072C6"/>
                </a:solidFill>
                <a:effectLst/>
                <a:uLnTx/>
                <a:uFillTx/>
                <a:latin typeface="Segoe UI"/>
                <a:ea typeface="+mn-ea"/>
                <a:cs typeface="+mn-cs"/>
              </a:endParaRPr>
            </a:p>
          </p:txBody>
        </p:sp>
        <p:grpSp>
          <p:nvGrpSpPr>
            <p:cNvPr id="112645" name="Group 116"/>
            <p:cNvGrpSpPr>
              <a:grpSpLocks/>
            </p:cNvGrpSpPr>
            <p:nvPr/>
          </p:nvGrpSpPr>
          <p:grpSpPr bwMode="auto">
            <a:xfrm>
              <a:off x="866202" y="492420"/>
              <a:ext cx="2650599" cy="5720230"/>
              <a:chOff x="275481" y="1058862"/>
              <a:chExt cx="2650599" cy="5720230"/>
            </a:xfrm>
          </p:grpSpPr>
          <p:sp>
            <p:nvSpPr>
              <p:cNvPr id="5" name="Rectangle 17"/>
              <p:cNvSpPr/>
              <p:nvPr/>
            </p:nvSpPr>
            <p:spPr bwMode="auto">
              <a:xfrm>
                <a:off x="275481" y="1058862"/>
                <a:ext cx="2650599" cy="700975"/>
              </a:xfrm>
              <a:prstGeom prst="rect">
                <a:avLst/>
              </a:prstGeom>
              <a:solidFill>
                <a:srgbClr val="0070C0"/>
              </a:solidFill>
              <a:ln w="22225" cap="sq" cmpd="sng" algn="ctr">
                <a:noFill/>
                <a:prstDash val="sysDot"/>
                <a:miter lim="800000"/>
                <a:headEnd type="none" w="med" len="med"/>
                <a:tailEnd type="none" w="med" len="med"/>
              </a:ln>
              <a:effectLst/>
            </p:spPr>
            <p:txBody>
              <a:bodyPr lIns="182828" tIns="146262" rIns="182828" bIns="146262" anchor="ctr"/>
              <a:lstStyle/>
              <a:p>
                <a:pPr marL="0" marR="0" lvl="0" indent="0" algn="ctr" defTabSz="913747" rtl="0" eaLnBrk="1" fontAlgn="base" latinLnBrk="0" hangingPunct="1">
                  <a:lnSpc>
                    <a:spcPct val="90000"/>
                  </a:lnSpc>
                  <a:spcBef>
                    <a:spcPct val="0"/>
                  </a:spcBef>
                  <a:spcAft>
                    <a:spcPct val="0"/>
                  </a:spcAft>
                  <a:buClrTx/>
                  <a:buSzTx/>
                  <a:buFontTx/>
                  <a:buNone/>
                  <a:tabLst/>
                  <a:defRPr/>
                </a:pPr>
                <a:r>
                  <a:rPr kumimoji="0" lang="en-US" sz="2000" b="1" i="0" u="none" strike="noStrike" kern="0" cap="none" spc="-50" normalizeH="0" baseline="0" noProof="0" dirty="0">
                    <a:ln>
                      <a:noFill/>
                    </a:ln>
                    <a:gradFill>
                      <a:gsLst>
                        <a:gs pos="86726">
                          <a:srgbClr val="EFEFEF"/>
                        </a:gs>
                        <a:gs pos="36283">
                          <a:srgbClr val="EFEFEF"/>
                        </a:gs>
                      </a:gsLst>
                      <a:lin ang="5400000" scaled="0"/>
                    </a:gradFill>
                    <a:effectLst/>
                    <a:uLnTx/>
                    <a:uFillTx/>
                    <a:latin typeface="Segoe UI Light"/>
                    <a:ea typeface="MS PGothic" pitchFamily="34" charset="-128"/>
                    <a:cs typeface="+mn-cs"/>
                  </a:rPr>
                  <a:t>Cloud exchange </a:t>
                </a:r>
                <a:br>
                  <a:rPr kumimoji="0" lang="en-US" sz="2000" b="1" i="0" u="none" strike="noStrike" kern="0" cap="none" spc="-50" normalizeH="0" baseline="0" noProof="0" dirty="0">
                    <a:ln>
                      <a:noFill/>
                    </a:ln>
                    <a:gradFill>
                      <a:gsLst>
                        <a:gs pos="86726">
                          <a:srgbClr val="EFEFEF"/>
                        </a:gs>
                        <a:gs pos="36283">
                          <a:srgbClr val="EFEFEF"/>
                        </a:gs>
                      </a:gsLst>
                      <a:lin ang="5400000" scaled="0"/>
                    </a:gradFill>
                    <a:effectLst/>
                    <a:uLnTx/>
                    <a:uFillTx/>
                    <a:latin typeface="Segoe UI Light"/>
                    <a:ea typeface="MS PGothic" pitchFamily="34" charset="-128"/>
                    <a:cs typeface="+mn-cs"/>
                  </a:rPr>
                </a:br>
                <a:r>
                  <a:rPr kumimoji="0" lang="en-US" sz="2000" b="1" i="0" u="none" strike="noStrike" kern="0" cap="none" spc="-50" normalizeH="0" baseline="0" noProof="0" dirty="0">
                    <a:ln>
                      <a:noFill/>
                    </a:ln>
                    <a:gradFill>
                      <a:gsLst>
                        <a:gs pos="86726">
                          <a:srgbClr val="EFEFEF"/>
                        </a:gs>
                        <a:gs pos="36283">
                          <a:srgbClr val="EFEFEF"/>
                        </a:gs>
                      </a:gsLst>
                      <a:lin ang="5400000" scaled="0"/>
                    </a:gradFill>
                    <a:effectLst/>
                    <a:uLnTx/>
                    <a:uFillTx/>
                    <a:latin typeface="Segoe UI Light"/>
                    <a:ea typeface="MS PGothic" pitchFamily="34" charset="-128"/>
                    <a:cs typeface="+mn-cs"/>
                  </a:rPr>
                  <a:t>co-location</a:t>
                </a:r>
              </a:p>
            </p:txBody>
          </p:sp>
          <p:grpSp>
            <p:nvGrpSpPr>
              <p:cNvPr id="112678" name="Group 53"/>
              <p:cNvGrpSpPr>
                <a:grpSpLocks/>
              </p:cNvGrpSpPr>
              <p:nvPr/>
            </p:nvGrpSpPr>
            <p:grpSpPr bwMode="auto">
              <a:xfrm>
                <a:off x="577102" y="5111821"/>
                <a:ext cx="2047354" cy="1667271"/>
                <a:chOff x="288908" y="5053771"/>
                <a:chExt cx="2047354" cy="1667271"/>
              </a:xfrm>
            </p:grpSpPr>
            <p:grpSp>
              <p:nvGrpSpPr>
                <p:cNvPr id="40" name="Group 39"/>
                <p:cNvGrpSpPr/>
                <p:nvPr/>
              </p:nvGrpSpPr>
              <p:grpSpPr>
                <a:xfrm>
                  <a:off x="288908" y="5094438"/>
                  <a:ext cx="2047354" cy="1626604"/>
                  <a:chOff x="856833" y="5149610"/>
                  <a:chExt cx="1439261" cy="919774"/>
                </a:xfrm>
                <a:solidFill>
                  <a:schemeClr val="accent6">
                    <a:lumMod val="50000"/>
                  </a:schemeClr>
                </a:solidFill>
              </p:grpSpPr>
              <p:sp>
                <p:nvSpPr>
                  <p:cNvPr id="26" name="Freeform 23"/>
                  <p:cNvSpPr>
                    <a:spLocks noEditPoints="1"/>
                  </p:cNvSpPr>
                  <p:nvPr/>
                </p:nvSpPr>
                <p:spPr bwMode="auto">
                  <a:xfrm>
                    <a:off x="1820345"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ln/>
                </p:spPr>
                <p:style>
                  <a:lnRef idx="3">
                    <a:schemeClr val="lt1"/>
                  </a:lnRef>
                  <a:fillRef idx="1">
                    <a:schemeClr val="accent3"/>
                  </a:fillRef>
                  <a:effectRef idx="1">
                    <a:schemeClr val="accent3"/>
                  </a:effectRef>
                  <a:fontRef idx="minor">
                    <a:schemeClr val="lt1"/>
                  </a:fontRef>
                </p:style>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sp>
                <p:nvSpPr>
                  <p:cNvPr id="38" name="Freeform 23"/>
                  <p:cNvSpPr>
                    <a:spLocks noEditPoints="1"/>
                  </p:cNvSpPr>
                  <p:nvPr/>
                </p:nvSpPr>
                <p:spPr bwMode="auto">
                  <a:xfrm>
                    <a:off x="1336868"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ln/>
                </p:spPr>
                <p:style>
                  <a:lnRef idx="3">
                    <a:schemeClr val="lt1"/>
                  </a:lnRef>
                  <a:fillRef idx="1">
                    <a:schemeClr val="accent3"/>
                  </a:fillRef>
                  <a:effectRef idx="1">
                    <a:schemeClr val="accent3"/>
                  </a:effectRef>
                  <a:fontRef idx="minor">
                    <a:schemeClr val="lt1"/>
                  </a:fontRef>
                </p:style>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sp>
                <p:nvSpPr>
                  <p:cNvPr id="39" name="Freeform 23"/>
                  <p:cNvSpPr>
                    <a:spLocks noEditPoints="1"/>
                  </p:cNvSpPr>
                  <p:nvPr/>
                </p:nvSpPr>
                <p:spPr bwMode="auto">
                  <a:xfrm>
                    <a:off x="856833"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ln/>
                </p:spPr>
                <p:style>
                  <a:lnRef idx="3">
                    <a:schemeClr val="lt1"/>
                  </a:lnRef>
                  <a:fillRef idx="1">
                    <a:schemeClr val="accent3"/>
                  </a:fillRef>
                  <a:effectRef idx="1">
                    <a:schemeClr val="accent3"/>
                  </a:effectRef>
                  <a:fontRef idx="minor">
                    <a:schemeClr val="lt1"/>
                  </a:fontRef>
                </p:style>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grpSp>
            <p:sp>
              <p:nvSpPr>
                <p:cNvPr id="42" name="Rectangle 41"/>
                <p:cNvSpPr/>
                <p:nvPr/>
              </p:nvSpPr>
              <p:spPr>
                <a:xfrm>
                  <a:off x="980373" y="5396439"/>
                  <a:ext cx="683330" cy="1030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3" name="Freeform 5"/>
                <p:cNvSpPr>
                  <a:spLocks noEditPoints="1"/>
                </p:cNvSpPr>
                <p:nvPr/>
              </p:nvSpPr>
              <p:spPr bwMode="black">
                <a:xfrm>
                  <a:off x="1056644" y="5675057"/>
                  <a:ext cx="465412" cy="55101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A004F"/>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pic>
              <p:nvPicPr>
                <p:cNvPr id="112689" name="Picture 4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2889" y="5053771"/>
                  <a:ext cx="407723" cy="40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Up-Down Arrow 49"/>
              <p:cNvSpPr/>
              <p:nvPr/>
            </p:nvSpPr>
            <p:spPr bwMode="auto">
              <a:xfrm>
                <a:off x="1285777" y="3427520"/>
                <a:ext cx="630006" cy="1666918"/>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lIns="0" tIns="46630" rIns="0" bIns="46630" anchor="ctr"/>
              <a:lstStyle/>
              <a:p>
                <a:pPr marL="0" marR="0" lvl="0" indent="0" algn="ctr" defTabSz="93221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itchFamily="34" charset="-128"/>
                    <a:cs typeface="+mn-cs"/>
                  </a:rPr>
                  <a:t>ExpressRoute</a:t>
                </a:r>
              </a:p>
            </p:txBody>
          </p:sp>
          <p:grpSp>
            <p:nvGrpSpPr>
              <p:cNvPr id="112680" name="Group 55"/>
              <p:cNvGrpSpPr>
                <a:grpSpLocks/>
              </p:cNvGrpSpPr>
              <p:nvPr/>
            </p:nvGrpSpPr>
            <p:grpSpPr bwMode="auto">
              <a:xfrm>
                <a:off x="275481" y="1886825"/>
                <a:ext cx="2650599" cy="1457268"/>
                <a:chOff x="275481" y="1886825"/>
                <a:chExt cx="2650599" cy="1457268"/>
              </a:xfrm>
            </p:grpSpPr>
            <p:sp>
              <p:nvSpPr>
                <p:cNvPr id="32" name="Freeform 539"/>
                <p:cNvSpPr>
                  <a:spLocks noChangeAspect="1"/>
                </p:cNvSpPr>
                <p:nvPr/>
              </p:nvSpPr>
              <p:spPr bwMode="auto">
                <a:xfrm>
                  <a:off x="275481" y="1886933"/>
                  <a:ext cx="2650824" cy="145690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1414" tIns="91414" rIns="91414" bIns="91414" anchor="ctr"/>
                <a:lstStyle/>
                <a:p>
                  <a:pPr marL="0" marR="0" lvl="0" indent="0" algn="ctr" defTabSz="9321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S PGothic" pitchFamily="34" charset="-128"/>
                    <a:cs typeface="+mn-cs"/>
                  </a:endParaRPr>
                </a:p>
              </p:txBody>
            </p:sp>
            <p:pic>
              <p:nvPicPr>
                <p:cNvPr id="112683" name="Picture 5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405" y="2620442"/>
                  <a:ext cx="551636" cy="5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4" name="Picture 5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8470" y="2049285"/>
                  <a:ext cx="644618" cy="6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5" name="Picture 5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33" y="2473006"/>
                  <a:ext cx="617568" cy="61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681" name="Picture 7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5331" y="3972768"/>
                <a:ext cx="450747" cy="45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646" name="Group 115"/>
            <p:cNvGrpSpPr>
              <a:grpSpLocks/>
            </p:cNvGrpSpPr>
            <p:nvPr/>
          </p:nvGrpSpPr>
          <p:grpSpPr bwMode="auto">
            <a:xfrm>
              <a:off x="4863564" y="492420"/>
              <a:ext cx="2650599" cy="5720230"/>
              <a:chOff x="3159380" y="1058862"/>
              <a:chExt cx="2650599" cy="5720230"/>
            </a:xfrm>
          </p:grpSpPr>
          <p:sp>
            <p:nvSpPr>
              <p:cNvPr id="64" name="Rectangle 17"/>
              <p:cNvSpPr/>
              <p:nvPr/>
            </p:nvSpPr>
            <p:spPr bwMode="auto">
              <a:xfrm>
                <a:off x="3159380" y="1058862"/>
                <a:ext cx="2650599" cy="700975"/>
              </a:xfrm>
              <a:prstGeom prst="rect">
                <a:avLst/>
              </a:prstGeom>
              <a:solidFill>
                <a:srgbClr val="0070C0"/>
              </a:solidFill>
              <a:ln w="22225" cap="sq" cmpd="sng" algn="ctr">
                <a:noFill/>
                <a:prstDash val="sysDot"/>
                <a:miter lim="800000"/>
                <a:headEnd type="none" w="med" len="med"/>
                <a:tailEnd type="none" w="med" len="med"/>
              </a:ln>
              <a:effectLst/>
            </p:spPr>
            <p:txBody>
              <a:bodyPr lIns="182828" tIns="146262" rIns="182828" bIns="146262" anchor="ctr"/>
              <a:lstStyle/>
              <a:p>
                <a:pPr marL="0" marR="0" lvl="0" indent="0" algn="ctr" defTabSz="913747" rtl="0" eaLnBrk="1" fontAlgn="base" latinLnBrk="0" hangingPunct="1">
                  <a:lnSpc>
                    <a:spcPct val="90000"/>
                  </a:lnSpc>
                  <a:spcBef>
                    <a:spcPct val="0"/>
                  </a:spcBef>
                  <a:spcAft>
                    <a:spcPct val="0"/>
                  </a:spcAft>
                  <a:buClrTx/>
                  <a:buSzTx/>
                  <a:buFontTx/>
                  <a:buNone/>
                  <a:tabLst/>
                  <a:defRPr/>
                </a:pPr>
                <a:r>
                  <a:rPr kumimoji="0" lang="en-US" sz="2000" b="1" i="0" u="none" strike="noStrike" kern="0" cap="none" spc="-50" normalizeH="0" baseline="0" noProof="0" dirty="0">
                    <a:ln>
                      <a:noFill/>
                    </a:ln>
                    <a:gradFill>
                      <a:gsLst>
                        <a:gs pos="86726">
                          <a:srgbClr val="EFEFEF"/>
                        </a:gs>
                        <a:gs pos="36283">
                          <a:srgbClr val="EFEFEF"/>
                        </a:gs>
                      </a:gsLst>
                      <a:lin ang="5400000" scaled="0"/>
                    </a:gradFill>
                    <a:effectLst/>
                    <a:uLnTx/>
                    <a:uFillTx/>
                    <a:latin typeface="Segoe UI Light"/>
                    <a:ea typeface="MS PGothic" pitchFamily="34" charset="-128"/>
                    <a:cs typeface="+mn-cs"/>
                  </a:rPr>
                  <a:t>Point-to-point Ethernet connection</a:t>
                </a:r>
              </a:p>
            </p:txBody>
          </p:sp>
          <p:sp>
            <p:nvSpPr>
              <p:cNvPr id="65" name="Up-Down Arrow 64"/>
              <p:cNvSpPr/>
              <p:nvPr/>
            </p:nvSpPr>
            <p:spPr bwMode="auto">
              <a:xfrm>
                <a:off x="4169676" y="3427520"/>
                <a:ext cx="630006" cy="1617058"/>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lIns="0" tIns="46630" rIns="0" bIns="46630" anchor="ctr"/>
              <a:lstStyle/>
              <a:p>
                <a:pPr marL="0" marR="0" lvl="0" indent="0" algn="ctr" defTabSz="93221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itchFamily="34" charset="-128"/>
                    <a:cs typeface="+mn-cs"/>
                  </a:rPr>
                  <a:t>ExpressRoute</a:t>
                </a:r>
              </a:p>
            </p:txBody>
          </p:sp>
          <p:grpSp>
            <p:nvGrpSpPr>
              <p:cNvPr id="112670" name="Group 65"/>
              <p:cNvGrpSpPr>
                <a:grpSpLocks/>
              </p:cNvGrpSpPr>
              <p:nvPr/>
            </p:nvGrpSpPr>
            <p:grpSpPr bwMode="auto">
              <a:xfrm>
                <a:off x="3159380" y="1886825"/>
                <a:ext cx="2650599" cy="1457268"/>
                <a:chOff x="275481" y="1886825"/>
                <a:chExt cx="2650599" cy="1457268"/>
              </a:xfrm>
            </p:grpSpPr>
            <p:sp>
              <p:nvSpPr>
                <p:cNvPr id="67" name="Freeform 539"/>
                <p:cNvSpPr>
                  <a:spLocks noChangeAspect="1"/>
                </p:cNvSpPr>
                <p:nvPr/>
              </p:nvSpPr>
              <p:spPr bwMode="auto">
                <a:xfrm>
                  <a:off x="275368" y="1886933"/>
                  <a:ext cx="2650824" cy="145690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1414" tIns="91414" rIns="91414" bIns="91414" anchor="ctr"/>
                <a:lstStyle/>
                <a:p>
                  <a:pPr marL="0" marR="0" lvl="0" indent="0" algn="ctr" defTabSz="9321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S PGothic" pitchFamily="34" charset="-128"/>
                    <a:cs typeface="+mn-cs"/>
                  </a:endParaRPr>
                </a:p>
              </p:txBody>
            </p:sp>
            <p:pic>
              <p:nvPicPr>
                <p:cNvPr id="112674" name="Picture 6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405" y="2620442"/>
                  <a:ext cx="551636" cy="5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5" name="Picture 6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8470" y="2049285"/>
                  <a:ext cx="644618" cy="6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6" name="Picture 6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33" y="2473006"/>
                  <a:ext cx="617568" cy="61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reeform 5"/>
              <p:cNvSpPr>
                <a:spLocks noEditPoints="1"/>
              </p:cNvSpPr>
              <p:nvPr/>
            </p:nvSpPr>
            <p:spPr bwMode="black">
              <a:xfrm>
                <a:off x="3799013" y="5112053"/>
                <a:ext cx="1371331" cy="166703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lumMod val="50000"/>
                </a:schemeClr>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pic>
            <p:nvPicPr>
              <p:cNvPr id="112672" name="Picture 7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1245" y="3972768"/>
                <a:ext cx="450747" cy="45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647" name="Group 114"/>
            <p:cNvGrpSpPr>
              <a:grpSpLocks/>
            </p:cNvGrpSpPr>
            <p:nvPr/>
          </p:nvGrpSpPr>
          <p:grpSpPr bwMode="auto">
            <a:xfrm>
              <a:off x="8860926" y="492420"/>
              <a:ext cx="2650599" cy="5667309"/>
              <a:chOff x="6044905" y="1058862"/>
              <a:chExt cx="2650599" cy="5667309"/>
            </a:xfrm>
          </p:grpSpPr>
          <p:sp>
            <p:nvSpPr>
              <p:cNvPr id="15" name="Freeform 539"/>
              <p:cNvSpPr>
                <a:spLocks noChangeAspect="1"/>
              </p:cNvSpPr>
              <p:nvPr/>
            </p:nvSpPr>
            <p:spPr bwMode="auto">
              <a:xfrm>
                <a:off x="6563015" y="5127619"/>
                <a:ext cx="1614155" cy="88721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76200">
                <a:solidFill>
                  <a:srgbClr val="B4009E">
                    <a:lumMod val="50000"/>
                  </a:srgbClr>
                </a:solid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9000">
                        <a:srgbClr val="FFFFFF"/>
                      </a:gs>
                    </a:gsLst>
                    <a:lin ang="5400000" scaled="0"/>
                  </a:gradFill>
                  <a:effectLst/>
                  <a:uLnTx/>
                  <a:uFillTx/>
                  <a:latin typeface="Segoe UI"/>
                  <a:ea typeface="MS PGothic" pitchFamily="34" charset="-128"/>
                  <a:cs typeface="+mn-cs"/>
                </a:endParaRPr>
              </a:p>
            </p:txBody>
          </p:sp>
          <p:cxnSp>
            <p:nvCxnSpPr>
              <p:cNvPr id="112649" name="Straight Arrow Connector 29"/>
              <p:cNvCxnSpPr>
                <a:cxnSpLocks noChangeShapeType="1"/>
                <a:stCxn id="15" idx="4"/>
                <a:endCxn id="88" idx="4"/>
              </p:cNvCxnSpPr>
              <p:nvPr/>
            </p:nvCxnSpPr>
            <p:spPr bwMode="auto">
              <a:xfrm flipH="1" flipV="1">
                <a:off x="6592326" y="5335051"/>
                <a:ext cx="321969" cy="159960"/>
              </a:xfrm>
              <a:prstGeom prst="straightConnector1">
                <a:avLst/>
              </a:prstGeom>
              <a:noFill/>
              <a:ln w="38100" algn="ctr">
                <a:solidFill>
                  <a:srgbClr val="5A004F"/>
                </a:solidFill>
                <a:round/>
                <a:headEnd type="triangle" w="med" len="med"/>
                <a:tailEnd/>
              </a:ln>
              <a:extLst>
                <a:ext uri="{909E8E84-426E-40DD-AFC4-6F175D3DCCD1}">
                  <a14:hiddenFill xmlns:a14="http://schemas.microsoft.com/office/drawing/2010/main">
                    <a:noFill/>
                  </a14:hiddenFill>
                </a:ext>
              </a:extLst>
            </p:spPr>
          </p:cxnSp>
          <p:sp>
            <p:nvSpPr>
              <p:cNvPr id="20" name="TextBox 50"/>
              <p:cNvSpPr txBox="1"/>
              <p:nvPr/>
            </p:nvSpPr>
            <p:spPr>
              <a:xfrm>
                <a:off x="6987957" y="5409350"/>
                <a:ext cx="877901" cy="515209"/>
              </a:xfrm>
              <a:prstGeom prst="rect">
                <a:avLst/>
              </a:prstGeom>
              <a:noFill/>
            </p:spPr>
            <p:txBody>
              <a:bodyPr wrap="none" lIns="179235" tIns="143388" rIns="179235" bIns="143388">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a:ea typeface="MS PGothic" pitchFamily="34" charset="-128"/>
                    <a:cs typeface="+mn-cs"/>
                  </a:rPr>
                  <a:t>WAN</a:t>
                </a:r>
              </a:p>
            </p:txBody>
          </p:sp>
          <p:sp>
            <p:nvSpPr>
              <p:cNvPr id="74" name="Rectangle 17"/>
              <p:cNvSpPr/>
              <p:nvPr/>
            </p:nvSpPr>
            <p:spPr bwMode="auto">
              <a:xfrm>
                <a:off x="6044905" y="1058862"/>
                <a:ext cx="2650599" cy="700975"/>
              </a:xfrm>
              <a:prstGeom prst="rect">
                <a:avLst/>
              </a:prstGeom>
              <a:solidFill>
                <a:srgbClr val="0070C0"/>
              </a:solidFill>
              <a:ln w="22225" cap="sq" cmpd="sng" algn="ctr">
                <a:noFill/>
                <a:prstDash val="sysDot"/>
                <a:miter lim="800000"/>
                <a:headEnd type="none" w="med" len="med"/>
                <a:tailEnd type="none" w="med" len="med"/>
              </a:ln>
              <a:effectLst/>
            </p:spPr>
            <p:txBody>
              <a:bodyPr lIns="182828" tIns="146262" rIns="182828" bIns="146262" anchor="ctr"/>
              <a:lstStyle/>
              <a:p>
                <a:pPr marL="0" marR="0" lvl="0" indent="0" algn="ctr" defTabSz="913747" rtl="0" eaLnBrk="1" fontAlgn="base" latinLnBrk="0" hangingPunct="1">
                  <a:lnSpc>
                    <a:spcPct val="90000"/>
                  </a:lnSpc>
                  <a:spcBef>
                    <a:spcPct val="0"/>
                  </a:spcBef>
                  <a:spcAft>
                    <a:spcPct val="0"/>
                  </a:spcAft>
                  <a:buClrTx/>
                  <a:buSzTx/>
                  <a:buFontTx/>
                  <a:buNone/>
                  <a:tabLst/>
                  <a:defRPr/>
                </a:pPr>
                <a:r>
                  <a:rPr kumimoji="0" lang="en-US" sz="2000" b="1" i="0" u="none" strike="noStrike" kern="0" cap="none" spc="-50" normalizeH="0" baseline="0" noProof="0" dirty="0">
                    <a:ln>
                      <a:noFill/>
                    </a:ln>
                    <a:gradFill>
                      <a:gsLst>
                        <a:gs pos="86726">
                          <a:srgbClr val="EFEFEF"/>
                        </a:gs>
                        <a:gs pos="36283">
                          <a:srgbClr val="EFEFEF"/>
                        </a:gs>
                      </a:gsLst>
                      <a:lin ang="5400000" scaled="0"/>
                    </a:gradFill>
                    <a:effectLst/>
                    <a:uLnTx/>
                    <a:uFillTx/>
                    <a:latin typeface="Segoe UI Light"/>
                    <a:ea typeface="MS PGothic" pitchFamily="34" charset="-128"/>
                    <a:cs typeface="+mn-cs"/>
                  </a:rPr>
                  <a:t>Any-to-any (IP VPN) connection</a:t>
                </a:r>
              </a:p>
            </p:txBody>
          </p:sp>
          <p:sp>
            <p:nvSpPr>
              <p:cNvPr id="75" name="Up-Down Arrow 74"/>
              <p:cNvSpPr/>
              <p:nvPr/>
            </p:nvSpPr>
            <p:spPr bwMode="auto">
              <a:xfrm>
                <a:off x="7055201" y="3427520"/>
                <a:ext cx="630006" cy="1617058"/>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lIns="0" tIns="46630" rIns="0" bIns="46630" anchor="ctr"/>
              <a:lstStyle/>
              <a:p>
                <a:pPr marL="0" marR="0" lvl="0" indent="0" algn="ctr" defTabSz="93221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itchFamily="34" charset="-128"/>
                    <a:cs typeface="+mn-cs"/>
                  </a:rPr>
                  <a:t>ExpressRoute</a:t>
                </a:r>
              </a:p>
            </p:txBody>
          </p:sp>
          <p:grpSp>
            <p:nvGrpSpPr>
              <p:cNvPr id="112653" name="Group 75"/>
              <p:cNvGrpSpPr>
                <a:grpSpLocks/>
              </p:cNvGrpSpPr>
              <p:nvPr/>
            </p:nvGrpSpPr>
            <p:grpSpPr bwMode="auto">
              <a:xfrm>
                <a:off x="6044905" y="1886825"/>
                <a:ext cx="2650599" cy="1457268"/>
                <a:chOff x="275481" y="1886825"/>
                <a:chExt cx="2650599" cy="1457268"/>
              </a:xfrm>
            </p:grpSpPr>
            <p:sp>
              <p:nvSpPr>
                <p:cNvPr id="77" name="Freeform 539"/>
                <p:cNvSpPr>
                  <a:spLocks noChangeAspect="1"/>
                </p:cNvSpPr>
                <p:nvPr/>
              </p:nvSpPr>
              <p:spPr bwMode="auto">
                <a:xfrm>
                  <a:off x="275256" y="1886934"/>
                  <a:ext cx="2650824" cy="145690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1414" tIns="91414" rIns="91414" bIns="91414" anchor="ctr"/>
                <a:lstStyle/>
                <a:p>
                  <a:pPr marL="0" marR="0" lvl="0" indent="0" algn="ctr" defTabSz="9321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S PGothic" pitchFamily="34" charset="-128"/>
                    <a:cs typeface="+mn-cs"/>
                  </a:endParaRPr>
                </a:p>
              </p:txBody>
            </p:sp>
            <p:pic>
              <p:nvPicPr>
                <p:cNvPr id="112665" name="Picture 7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405" y="2620442"/>
                  <a:ext cx="551636" cy="5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6" name="Picture 7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8470" y="2049285"/>
                  <a:ext cx="644618" cy="6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7" name="Picture 7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33" y="2473006"/>
                  <a:ext cx="617568" cy="61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654" name="Picture 8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6770" y="3972768"/>
                <a:ext cx="450747" cy="45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5"/>
              <p:cNvSpPr>
                <a:spLocks noEditPoints="1"/>
              </p:cNvSpPr>
              <p:nvPr/>
            </p:nvSpPr>
            <p:spPr bwMode="black">
              <a:xfrm>
                <a:off x="6236137" y="4853670"/>
                <a:ext cx="356453" cy="48096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A004F"/>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sp>
            <p:nvSpPr>
              <p:cNvPr id="89" name="Freeform 5"/>
              <p:cNvSpPr>
                <a:spLocks noEditPoints="1"/>
              </p:cNvSpPr>
              <p:nvPr/>
            </p:nvSpPr>
            <p:spPr bwMode="black">
              <a:xfrm>
                <a:off x="6236137" y="6245204"/>
                <a:ext cx="356453" cy="48096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A004F"/>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sp>
            <p:nvSpPr>
              <p:cNvPr id="90" name="Freeform 5"/>
              <p:cNvSpPr>
                <a:spLocks noEditPoints="1"/>
              </p:cNvSpPr>
              <p:nvPr/>
            </p:nvSpPr>
            <p:spPr bwMode="black">
              <a:xfrm>
                <a:off x="7171631" y="6245204"/>
                <a:ext cx="356452" cy="48096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A004F"/>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sp>
            <p:nvSpPr>
              <p:cNvPr id="91" name="Freeform 5"/>
              <p:cNvSpPr>
                <a:spLocks noEditPoints="1"/>
              </p:cNvSpPr>
              <p:nvPr/>
            </p:nvSpPr>
            <p:spPr bwMode="black">
              <a:xfrm>
                <a:off x="8107124" y="6238978"/>
                <a:ext cx="356453" cy="48096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A004F"/>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sp>
            <p:nvSpPr>
              <p:cNvPr id="92" name="Freeform 5"/>
              <p:cNvSpPr>
                <a:spLocks noEditPoints="1"/>
              </p:cNvSpPr>
              <p:nvPr/>
            </p:nvSpPr>
            <p:spPr bwMode="black">
              <a:xfrm>
                <a:off x="8107124" y="4760279"/>
                <a:ext cx="356453" cy="48252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A004F"/>
              </a:solidFill>
              <a:ln>
                <a:noFill/>
              </a:ln>
              <a:extLst/>
            </p:spPr>
            <p:txBody>
              <a:bodyPr lIns="91414" tIns="45706" rIns="91414" bIns="45706"/>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S PGothic" pitchFamily="34" charset="-128"/>
                  <a:cs typeface="+mn-cs"/>
                </a:endParaRPr>
              </a:p>
            </p:txBody>
          </p:sp>
          <p:cxnSp>
            <p:nvCxnSpPr>
              <p:cNvPr id="112660" name="Straight Arrow Connector 29"/>
              <p:cNvCxnSpPr>
                <a:cxnSpLocks noChangeShapeType="1"/>
                <a:stCxn id="15" idx="1"/>
                <a:endCxn id="89" idx="24"/>
              </p:cNvCxnSpPr>
              <p:nvPr/>
            </p:nvCxnSpPr>
            <p:spPr bwMode="auto">
              <a:xfrm flipH="1">
                <a:off x="6497819" y="6015273"/>
                <a:ext cx="247023" cy="261093"/>
              </a:xfrm>
              <a:prstGeom prst="straightConnector1">
                <a:avLst/>
              </a:prstGeom>
              <a:noFill/>
              <a:ln w="38100" algn="ctr">
                <a:solidFill>
                  <a:srgbClr val="5A004F"/>
                </a:solidFill>
                <a:round/>
                <a:headEnd type="triangle" w="med" len="med"/>
                <a:tailEnd/>
              </a:ln>
              <a:extLst>
                <a:ext uri="{909E8E84-426E-40DD-AFC4-6F175D3DCCD1}">
                  <a14:hiddenFill xmlns:a14="http://schemas.microsoft.com/office/drawing/2010/main">
                    <a:noFill/>
                  </a14:hiddenFill>
                </a:ext>
              </a:extLst>
            </p:spPr>
          </p:cxnSp>
          <p:cxnSp>
            <p:nvCxnSpPr>
              <p:cNvPr id="112661" name="Straight Arrow Connector 29"/>
              <p:cNvCxnSpPr>
                <a:cxnSpLocks noChangeShapeType="1"/>
                <a:stCxn id="15" idx="0"/>
                <a:endCxn id="90" idx="9"/>
              </p:cNvCxnSpPr>
              <p:nvPr/>
            </p:nvCxnSpPr>
            <p:spPr bwMode="auto">
              <a:xfrm flipH="1">
                <a:off x="7357982" y="6015273"/>
                <a:ext cx="464097" cy="261094"/>
              </a:xfrm>
              <a:prstGeom prst="straightConnector1">
                <a:avLst/>
              </a:prstGeom>
              <a:noFill/>
              <a:ln w="38100" algn="ctr">
                <a:solidFill>
                  <a:srgbClr val="5A004F"/>
                </a:solidFill>
                <a:round/>
                <a:headEnd type="triangle" w="med" len="med"/>
                <a:tailEnd/>
              </a:ln>
              <a:extLst>
                <a:ext uri="{909E8E84-426E-40DD-AFC4-6F175D3DCCD1}">
                  <a14:hiddenFill xmlns:a14="http://schemas.microsoft.com/office/drawing/2010/main">
                    <a:noFill/>
                  </a14:hiddenFill>
                </a:ext>
              </a:extLst>
            </p:spPr>
          </p:cxnSp>
          <p:cxnSp>
            <p:nvCxnSpPr>
              <p:cNvPr id="112662" name="Straight Arrow Connector 29"/>
              <p:cNvCxnSpPr>
                <a:cxnSpLocks noChangeShapeType="1"/>
                <a:stCxn id="15" idx="0"/>
                <a:endCxn id="91" idx="9"/>
              </p:cNvCxnSpPr>
              <p:nvPr/>
            </p:nvCxnSpPr>
            <p:spPr bwMode="auto">
              <a:xfrm>
                <a:off x="7822079" y="6015273"/>
                <a:ext cx="471670" cy="255068"/>
              </a:xfrm>
              <a:prstGeom prst="straightConnector1">
                <a:avLst/>
              </a:prstGeom>
              <a:noFill/>
              <a:ln w="38100" algn="ctr">
                <a:solidFill>
                  <a:srgbClr val="5A004F"/>
                </a:solidFill>
                <a:round/>
                <a:headEnd type="triangle" w="med" len="med"/>
                <a:tailEnd/>
              </a:ln>
              <a:extLst>
                <a:ext uri="{909E8E84-426E-40DD-AFC4-6F175D3DCCD1}">
                  <a14:hiddenFill xmlns:a14="http://schemas.microsoft.com/office/drawing/2010/main">
                    <a:noFill/>
                  </a14:hiddenFill>
                </a:ext>
              </a:extLst>
            </p:spPr>
          </p:cxnSp>
          <p:cxnSp>
            <p:nvCxnSpPr>
              <p:cNvPr id="112663" name="Straight Arrow Connector 29"/>
              <p:cNvCxnSpPr>
                <a:cxnSpLocks noChangeShapeType="1"/>
                <a:stCxn id="15" idx="7"/>
                <a:endCxn id="92" idx="36"/>
              </p:cNvCxnSpPr>
              <p:nvPr/>
            </p:nvCxnSpPr>
            <p:spPr bwMode="auto">
              <a:xfrm flipV="1">
                <a:off x="7822079" y="5023275"/>
                <a:ext cx="331485" cy="282184"/>
              </a:xfrm>
              <a:prstGeom prst="straightConnector1">
                <a:avLst/>
              </a:prstGeom>
              <a:noFill/>
              <a:ln w="38100" algn="ctr">
                <a:solidFill>
                  <a:srgbClr val="5A004F"/>
                </a:solidFill>
                <a:round/>
                <a:headEnd type="triangle" w="med" len="med"/>
                <a:tailEnd/>
              </a:ln>
              <a:extLst>
                <a:ext uri="{909E8E84-426E-40DD-AFC4-6F175D3DCCD1}">
                  <a14:hiddenFill xmlns:a14="http://schemas.microsoft.com/office/drawing/2010/main">
                    <a:noFill/>
                  </a14:hiddenFill>
                </a:ext>
              </a:extLst>
            </p:spPr>
          </p:cxnSp>
        </p:grpSp>
      </p:grpSp>
      <p:sp>
        <p:nvSpPr>
          <p:cNvPr id="2" name="Title 1"/>
          <p:cNvSpPr>
            <a:spLocks noGrp="1"/>
          </p:cNvSpPr>
          <p:nvPr>
            <p:ph type="title"/>
          </p:nvPr>
        </p:nvSpPr>
        <p:spPr/>
        <p:txBody>
          <a:bodyPr/>
          <a:lstStyle/>
          <a:p>
            <a:r>
              <a:rPr lang="en-US" dirty="0"/>
              <a:t>ExpressRoute connectivity models</a:t>
            </a:r>
          </a:p>
        </p:txBody>
      </p:sp>
    </p:spTree>
    <p:custDataLst>
      <p:tags r:id="rId1"/>
    </p:custDataLst>
    <p:extLst>
      <p:ext uri="{BB962C8B-B14F-4D97-AF65-F5344CB8AC3E}">
        <p14:creationId xmlns:p14="http://schemas.microsoft.com/office/powerpoint/2010/main" val="3009340808"/>
      </p:ext>
    </p:extLst>
  </p:cSld>
  <p:clrMapOvr>
    <a:masterClrMapping/>
  </p:clrMapOvr>
  <mc:AlternateContent xmlns:mc="http://schemas.openxmlformats.org/markup-compatibility/2006" xmlns:p14="http://schemas.microsoft.com/office/powerpoint/2010/main">
    <mc:Choice Requires="p14">
      <p:transition spd="med" p14:dur="700" advTm="49132">
        <p:fade/>
      </p:transition>
    </mc:Choice>
    <mc:Fallback xmlns="">
      <p:transition spd="med" advTm="49132">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ExpressRoute </a:t>
            </a:r>
            <a:r>
              <a:rPr lang="en-US" sz="4000" dirty="0" err="1"/>
              <a:t>Peerings</a:t>
            </a:r>
            <a:r>
              <a:rPr lang="en-US" sz="4000" dirty="0"/>
              <a:t> and Microsoft Cloud Services</a:t>
            </a:r>
          </a:p>
        </p:txBody>
      </p:sp>
      <p:sp>
        <p:nvSpPr>
          <p:cNvPr id="6" name="Rectangle 5"/>
          <p:cNvSpPr/>
          <p:nvPr/>
        </p:nvSpPr>
        <p:spPr bwMode="auto">
          <a:xfrm>
            <a:off x="2769331" y="3567753"/>
            <a:ext cx="1280606" cy="274987"/>
          </a:xfrm>
          <a:prstGeom prst="rect">
            <a:avLst/>
          </a:prstGeom>
          <a:solidFill>
            <a:srgbClr val="012264"/>
          </a:solidFill>
          <a:ln>
            <a:solidFill>
              <a:srgbClr val="04215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11" name="Freeform 539"/>
          <p:cNvSpPr>
            <a:spLocks noChangeAspect="1"/>
          </p:cNvSpPr>
          <p:nvPr/>
        </p:nvSpPr>
        <p:spPr bwMode="auto">
          <a:xfrm>
            <a:off x="771525" y="2934392"/>
            <a:ext cx="2136218" cy="122096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chemeClr val="bg1"/>
            </a:solidFill>
          </a:ln>
          <a:scene3d>
            <a:camera prst="orthographicFront"/>
            <a:lightRig rig="threePt" dir="t"/>
          </a:scene3d>
          <a:sp3d>
            <a:bevelT/>
          </a:sp3d>
          <a:extLst/>
        </p:spPr>
        <p:txBody>
          <a:bodyPr vert="horz" wrap="square" lIns="49429" tIns="24714" rIns="49429" bIns="24714" numCol="1" anchor="t" anchorCtr="0" compatLnSpc="1">
            <a:prstTxWarp prst="textNoShape">
              <a:avLst/>
            </a:prstTxWarp>
          </a:bodyPr>
          <a:lstStyle/>
          <a:p>
            <a:pPr defTabSz="504003"/>
            <a:endParaRPr lang="en-US" sz="973" dirty="0">
              <a:ln w="76200">
                <a:solidFill>
                  <a:srgbClr val="505050"/>
                </a:solidFill>
              </a:ln>
              <a:solidFill>
                <a:srgbClr val="505050"/>
              </a:solidFill>
              <a:latin typeface="Segoe UI"/>
            </a:endParaRPr>
          </a:p>
        </p:txBody>
      </p:sp>
      <p:sp>
        <p:nvSpPr>
          <p:cNvPr id="12" name="Freeform 78"/>
          <p:cNvSpPr>
            <a:spLocks noEditPoints="1"/>
          </p:cNvSpPr>
          <p:nvPr/>
        </p:nvSpPr>
        <p:spPr bwMode="black">
          <a:xfrm>
            <a:off x="2189546" y="3451866"/>
            <a:ext cx="527249" cy="5255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bg1"/>
          </a:solidFill>
          <a:ln>
            <a:noFill/>
          </a:ln>
        </p:spPr>
        <p:txBody>
          <a:bodyPr vert="horz" wrap="square" lIns="44475" tIns="22237" rIns="44475" bIns="22237" numCol="1" anchor="t" anchorCtr="0" compatLnSpc="1">
            <a:prstTxWarp prst="textNoShape">
              <a:avLst/>
            </a:prstTxWarp>
          </a:bodyPr>
          <a:lstStyle/>
          <a:p>
            <a:pPr defTabSz="369981"/>
            <a:endParaRPr lang="en-US" sz="504" dirty="0">
              <a:solidFill>
                <a:srgbClr val="505050"/>
              </a:solidFill>
              <a:latin typeface="Segoe UI"/>
            </a:endParaRPr>
          </a:p>
        </p:txBody>
      </p:sp>
      <p:sp>
        <p:nvSpPr>
          <p:cNvPr id="13" name="TextBox 12"/>
          <p:cNvSpPr txBox="1"/>
          <p:nvPr/>
        </p:nvSpPr>
        <p:spPr>
          <a:xfrm>
            <a:off x="1382674" y="3521961"/>
            <a:ext cx="882235" cy="366598"/>
          </a:xfrm>
          <a:prstGeom prst="rect">
            <a:avLst/>
          </a:prstGeom>
          <a:noFill/>
          <a:ln>
            <a:noFill/>
          </a:ln>
        </p:spPr>
        <p:txBody>
          <a:bodyPr wrap="none" lIns="0" tIns="0" rIns="0" bIns="0" rtlCol="0">
            <a:spAutoFit/>
          </a:bodyPr>
          <a:lstStyle/>
          <a:p>
            <a:pPr defTabSz="504003">
              <a:lnSpc>
                <a:spcPct val="90000"/>
              </a:lnSpc>
              <a:spcBef>
                <a:spcPct val="20000"/>
              </a:spcBef>
              <a:buSzPct val="80000"/>
            </a:pPr>
            <a:r>
              <a:rPr lang="en-US" sz="1323" dirty="0">
                <a:solidFill>
                  <a:srgbClr val="FFFFFF"/>
                </a:solidFill>
                <a:latin typeface="Segoe UI"/>
              </a:rPr>
              <a:t>Customer’s </a:t>
            </a:r>
            <a:br>
              <a:rPr lang="en-US" sz="1323" dirty="0">
                <a:solidFill>
                  <a:srgbClr val="FFFFFF"/>
                </a:solidFill>
                <a:latin typeface="Segoe UI"/>
              </a:rPr>
            </a:br>
            <a:r>
              <a:rPr lang="en-US" sz="1323" dirty="0">
                <a:solidFill>
                  <a:srgbClr val="FFFFFF"/>
                </a:solidFill>
                <a:latin typeface="Segoe UI"/>
              </a:rPr>
              <a:t>network</a:t>
            </a:r>
            <a:endParaRPr lang="en-US" sz="1323" dirty="0">
              <a:solidFill>
                <a:srgbClr val="FFFFFF"/>
              </a:solidFill>
              <a:effectLst>
                <a:outerShdw blurRad="38100" dist="38100" dir="2700000" algn="tl">
                  <a:srgbClr val="000000">
                    <a:alpha val="43137"/>
                  </a:srgbClr>
                </a:outerShdw>
              </a:effectLst>
              <a:latin typeface="Segoe UI"/>
            </a:endParaRPr>
          </a:p>
        </p:txBody>
      </p:sp>
      <p:grpSp>
        <p:nvGrpSpPr>
          <p:cNvPr id="14" name="Group 13"/>
          <p:cNvGrpSpPr/>
          <p:nvPr/>
        </p:nvGrpSpPr>
        <p:grpSpPr>
          <a:xfrm>
            <a:off x="7415613" y="2147130"/>
            <a:ext cx="809215" cy="1093518"/>
            <a:chOff x="5936940" y="1654482"/>
            <a:chExt cx="854945" cy="1132543"/>
          </a:xfrm>
          <a:solidFill>
            <a:srgbClr val="DE3C00"/>
          </a:solidFill>
        </p:grpSpPr>
        <p:sp>
          <p:nvSpPr>
            <p:cNvPr id="41" name="Rectangle 40"/>
            <p:cNvSpPr/>
            <p:nvPr/>
          </p:nvSpPr>
          <p:spPr bwMode="auto">
            <a:xfrm rot="16200000">
              <a:off x="5469389" y="2219654"/>
              <a:ext cx="1034923" cy="99820"/>
            </a:xfrm>
            <a:prstGeom prst="rect">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42" name="Right Arrow 41"/>
            <p:cNvSpPr/>
            <p:nvPr/>
          </p:nvSpPr>
          <p:spPr bwMode="auto">
            <a:xfrm>
              <a:off x="5936940" y="1654482"/>
              <a:ext cx="854945" cy="209699"/>
            </a:xfrm>
            <a:prstGeom prst="rightArrow">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grpSp>
      <p:grpSp>
        <p:nvGrpSpPr>
          <p:cNvPr id="15" name="Group 14"/>
          <p:cNvGrpSpPr/>
          <p:nvPr/>
        </p:nvGrpSpPr>
        <p:grpSpPr>
          <a:xfrm>
            <a:off x="7415612" y="4188644"/>
            <a:ext cx="809216" cy="1064652"/>
            <a:chOff x="5936940" y="3683794"/>
            <a:chExt cx="854946" cy="1007119"/>
          </a:xfrm>
          <a:solidFill>
            <a:srgbClr val="1589DC"/>
          </a:solidFill>
        </p:grpSpPr>
        <p:sp>
          <p:nvSpPr>
            <p:cNvPr id="39" name="Rectangle 38"/>
            <p:cNvSpPr/>
            <p:nvPr/>
          </p:nvSpPr>
          <p:spPr bwMode="auto">
            <a:xfrm rot="16200000">
              <a:off x="5514217" y="4106517"/>
              <a:ext cx="945264" cy="9981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40" name="Right Arrow 39"/>
            <p:cNvSpPr/>
            <p:nvPr/>
          </p:nvSpPr>
          <p:spPr bwMode="auto">
            <a:xfrm>
              <a:off x="5945371" y="4470208"/>
              <a:ext cx="846515" cy="220705"/>
            </a:xfrm>
            <a:prstGeom prs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grpSp>
      <p:grpSp>
        <p:nvGrpSpPr>
          <p:cNvPr id="16" name="Group 3"/>
          <p:cNvGrpSpPr/>
          <p:nvPr/>
        </p:nvGrpSpPr>
        <p:grpSpPr>
          <a:xfrm>
            <a:off x="5010387" y="3263682"/>
            <a:ext cx="1707922" cy="840815"/>
            <a:chOff x="3395787" y="2808815"/>
            <a:chExt cx="1804440" cy="795378"/>
          </a:xfrm>
          <a:solidFill>
            <a:schemeClr val="tx1"/>
          </a:solidFill>
        </p:grpSpPr>
        <p:grpSp>
          <p:nvGrpSpPr>
            <p:cNvPr id="34" name="Group 4"/>
            <p:cNvGrpSpPr/>
            <p:nvPr/>
          </p:nvGrpSpPr>
          <p:grpSpPr>
            <a:xfrm>
              <a:off x="3395787" y="2808815"/>
              <a:ext cx="1804440" cy="795378"/>
              <a:chOff x="4693625" y="3254337"/>
              <a:chExt cx="3048917" cy="1308187"/>
            </a:xfrm>
            <a:grpFill/>
          </p:grpSpPr>
          <p:sp>
            <p:nvSpPr>
              <p:cNvPr id="36" name="Rectangle 8"/>
              <p:cNvSpPr/>
              <p:nvPr/>
            </p:nvSpPr>
            <p:spPr bwMode="auto">
              <a:xfrm>
                <a:off x="4951866" y="3254337"/>
                <a:ext cx="2514600" cy="1308187"/>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37" name="Oval 18"/>
              <p:cNvSpPr/>
              <p:nvPr/>
            </p:nvSpPr>
            <p:spPr bwMode="auto">
              <a:xfrm>
                <a:off x="4693625" y="3254337"/>
                <a:ext cx="553285" cy="130818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38" name="Oval 31"/>
              <p:cNvSpPr/>
              <p:nvPr/>
            </p:nvSpPr>
            <p:spPr bwMode="auto">
              <a:xfrm>
                <a:off x="7189256" y="3254337"/>
                <a:ext cx="553286" cy="130818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grpSp>
        <p:sp>
          <p:nvSpPr>
            <p:cNvPr id="35" name="TextBox 7"/>
            <p:cNvSpPr txBox="1"/>
            <p:nvPr/>
          </p:nvSpPr>
          <p:spPr>
            <a:xfrm>
              <a:off x="3758036" y="3033110"/>
              <a:ext cx="1046166" cy="173352"/>
            </a:xfrm>
            <a:prstGeom prst="rect">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lgn="ctr" defTabSz="504003">
                <a:lnSpc>
                  <a:spcPct val="90000"/>
                </a:lnSpc>
                <a:spcBef>
                  <a:spcPct val="20000"/>
                </a:spcBef>
                <a:buSzPct val="80000"/>
              </a:pPr>
              <a:r>
                <a:rPr lang="en-US" sz="1323" dirty="0">
                  <a:solidFill>
                    <a:schemeClr val="bg1"/>
                  </a:solidFill>
                  <a:latin typeface="Segoe UI"/>
                </a:rPr>
                <a:t>ExpressRoute</a:t>
              </a:r>
            </a:p>
          </p:txBody>
        </p:sp>
      </p:grpSp>
      <p:sp>
        <p:nvSpPr>
          <p:cNvPr id="17" name="Rectangle 16"/>
          <p:cNvSpPr/>
          <p:nvPr/>
        </p:nvSpPr>
        <p:spPr bwMode="auto">
          <a:xfrm>
            <a:off x="4025945" y="3213797"/>
            <a:ext cx="906449" cy="947997"/>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8857" tIns="79085" rIns="98857" bIns="79085" numCol="1" spcCol="0" rtlCol="0" fromWordArt="0" anchor="ctr" anchorCtr="0" forceAA="0" compatLnSpc="1">
            <a:prstTxWarp prst="textNoShape">
              <a:avLst/>
            </a:prstTxWarp>
            <a:noAutofit/>
          </a:bodyPr>
          <a:lstStyle/>
          <a:p>
            <a:pPr algn="ctr" defTabSz="494056" fontAlgn="base">
              <a:lnSpc>
                <a:spcPct val="90000"/>
              </a:lnSpc>
              <a:spcBef>
                <a:spcPct val="0"/>
              </a:spcBef>
              <a:spcAft>
                <a:spcPct val="0"/>
              </a:spcAft>
            </a:pPr>
            <a:r>
              <a:rPr lang="en-US" sz="1323" spc="-27" dirty="0">
                <a:solidFill>
                  <a:srgbClr val="FFFFFF"/>
                </a:solidFill>
                <a:latin typeface="Segoe UI"/>
              </a:rPr>
              <a:t>Partner Edge</a:t>
            </a:r>
            <a:endParaRPr lang="en-US" sz="1323" spc="-27" dirty="0">
              <a:solidFill>
                <a:srgbClr val="FFFFFF"/>
              </a:solidFill>
              <a:effectLst>
                <a:outerShdw blurRad="38100" dist="38100" dir="2700000" algn="tl">
                  <a:srgbClr val="000000">
                    <a:alpha val="43137"/>
                  </a:srgbClr>
                </a:outerShdw>
              </a:effectLst>
              <a:latin typeface="Segoe UI"/>
            </a:endParaRPr>
          </a:p>
        </p:txBody>
      </p:sp>
      <p:sp>
        <p:nvSpPr>
          <p:cNvPr id="18" name="Right Arrow 17"/>
          <p:cNvSpPr/>
          <p:nvPr/>
        </p:nvSpPr>
        <p:spPr bwMode="auto">
          <a:xfrm>
            <a:off x="7886163" y="3578763"/>
            <a:ext cx="365120" cy="234989"/>
          </a:xfrm>
          <a:prstGeom prst="rightArrow">
            <a:avLst/>
          </a:prstGeom>
          <a:solidFill>
            <a:srgbClr val="6675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28" name="Freeform 27"/>
          <p:cNvSpPr/>
          <p:nvPr/>
        </p:nvSpPr>
        <p:spPr bwMode="auto">
          <a:xfrm>
            <a:off x="4941835" y="3470434"/>
            <a:ext cx="354147" cy="120792"/>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29" name="Freeform 28"/>
          <p:cNvSpPr/>
          <p:nvPr/>
        </p:nvSpPr>
        <p:spPr bwMode="auto">
          <a:xfrm>
            <a:off x="4947846" y="3658391"/>
            <a:ext cx="354147" cy="120792"/>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6675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30" name="Freeform 29"/>
          <p:cNvSpPr/>
          <p:nvPr/>
        </p:nvSpPr>
        <p:spPr bwMode="auto">
          <a:xfrm>
            <a:off x="4947848" y="3852169"/>
            <a:ext cx="351963" cy="116622"/>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22" name="Rectangle 49"/>
          <p:cNvSpPr/>
          <p:nvPr/>
        </p:nvSpPr>
        <p:spPr bwMode="auto">
          <a:xfrm>
            <a:off x="573938" y="5860487"/>
            <a:ext cx="587850" cy="235631"/>
          </a:xfrm>
          <a:prstGeom prst="rect">
            <a:avLst/>
          </a:prstGeom>
          <a:solidFill>
            <a:schemeClr val="accent3">
              <a:lumMod val="50000"/>
            </a:schemeClr>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23" name="Rectangle 50"/>
          <p:cNvSpPr/>
          <p:nvPr/>
        </p:nvSpPr>
        <p:spPr bwMode="auto">
          <a:xfrm>
            <a:off x="573938" y="6154907"/>
            <a:ext cx="587850" cy="235631"/>
          </a:xfrm>
          <a:prstGeom prst="rect">
            <a:avLst/>
          </a:prstGeom>
          <a:solidFill>
            <a:srgbClr val="1589DC"/>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24" name="TextBox 51"/>
          <p:cNvSpPr txBox="1"/>
          <p:nvPr/>
        </p:nvSpPr>
        <p:spPr>
          <a:xfrm>
            <a:off x="1254560" y="5892180"/>
            <a:ext cx="7948779" cy="183255"/>
          </a:xfrm>
          <a:prstGeom prst="rect">
            <a:avLst/>
          </a:prstGeom>
          <a:noFill/>
          <a:ln>
            <a:noFill/>
          </a:ln>
        </p:spPr>
        <p:txBody>
          <a:bodyPr wrap="none" lIns="0" tIns="0" rIns="0" bIns="0" rtlCol="0">
            <a:spAutoFit/>
          </a:bodyPr>
          <a:lstStyle/>
          <a:p>
            <a:pPr defTabSz="504003">
              <a:lnSpc>
                <a:spcPct val="90000"/>
              </a:lnSpc>
              <a:spcBef>
                <a:spcPct val="20000"/>
              </a:spcBef>
              <a:buSzPct val="80000"/>
            </a:pPr>
            <a:r>
              <a:rPr lang="en-US" sz="1323" dirty="0">
                <a:solidFill>
                  <a:srgbClr val="505050"/>
                </a:solidFill>
                <a:latin typeface="Segoe UI"/>
              </a:rPr>
              <a:t>“Azure Public Peering” - BGP Session: Traffic </a:t>
            </a:r>
            <a:r>
              <a:rPr lang="en-US" sz="1323" b="1" dirty="0">
                <a:solidFill>
                  <a:srgbClr val="505050"/>
                </a:solidFill>
                <a:latin typeface="Segoe UI"/>
              </a:rPr>
              <a:t>to public IP </a:t>
            </a:r>
            <a:r>
              <a:rPr lang="en-US" sz="1323" dirty="0">
                <a:solidFill>
                  <a:srgbClr val="505050"/>
                </a:solidFill>
                <a:latin typeface="Segoe UI"/>
              </a:rPr>
              <a:t>addresses in Azure (Azure Storage, SQL DB, </a:t>
            </a:r>
            <a:r>
              <a:rPr lang="en-US" sz="1323" b="1" dirty="0">
                <a:solidFill>
                  <a:srgbClr val="505050"/>
                </a:solidFill>
                <a:latin typeface="Segoe UI"/>
              </a:rPr>
              <a:t>PaaS</a:t>
            </a:r>
            <a:r>
              <a:rPr lang="en-US" sz="1323" dirty="0">
                <a:solidFill>
                  <a:srgbClr val="505050"/>
                </a:solidFill>
                <a:latin typeface="Segoe UI"/>
              </a:rPr>
              <a:t>)</a:t>
            </a:r>
          </a:p>
        </p:txBody>
      </p:sp>
      <p:sp>
        <p:nvSpPr>
          <p:cNvPr id="25" name="TextBox 52"/>
          <p:cNvSpPr txBox="1"/>
          <p:nvPr/>
        </p:nvSpPr>
        <p:spPr>
          <a:xfrm>
            <a:off x="1254560" y="6172035"/>
            <a:ext cx="5029454" cy="183255"/>
          </a:xfrm>
          <a:prstGeom prst="rect">
            <a:avLst/>
          </a:prstGeom>
          <a:noFill/>
          <a:ln>
            <a:noFill/>
          </a:ln>
        </p:spPr>
        <p:txBody>
          <a:bodyPr wrap="none" lIns="0" tIns="0" rIns="0" bIns="0" rtlCol="0">
            <a:spAutoFit/>
          </a:bodyPr>
          <a:lstStyle/>
          <a:p>
            <a:pPr defTabSz="504003">
              <a:lnSpc>
                <a:spcPct val="90000"/>
              </a:lnSpc>
              <a:spcBef>
                <a:spcPct val="20000"/>
              </a:spcBef>
              <a:buSzPct val="80000"/>
            </a:pPr>
            <a:r>
              <a:rPr lang="en-US" sz="1323" dirty="0">
                <a:solidFill>
                  <a:srgbClr val="505050"/>
                </a:solidFill>
                <a:latin typeface="Segoe UI"/>
              </a:rPr>
              <a:t>“Azure Private Peering” - BGP Session”: Traffic </a:t>
            </a:r>
            <a:r>
              <a:rPr lang="en-US" sz="1323" b="1" dirty="0">
                <a:solidFill>
                  <a:srgbClr val="505050"/>
                </a:solidFill>
                <a:latin typeface="Segoe UI"/>
              </a:rPr>
              <a:t>to Virtual Networks </a:t>
            </a:r>
          </a:p>
        </p:txBody>
      </p:sp>
      <p:sp>
        <p:nvSpPr>
          <p:cNvPr id="26" name="Rectangle 53"/>
          <p:cNvSpPr/>
          <p:nvPr/>
        </p:nvSpPr>
        <p:spPr bwMode="auto">
          <a:xfrm>
            <a:off x="579947" y="5558414"/>
            <a:ext cx="587850" cy="235631"/>
          </a:xfrm>
          <a:prstGeom prst="rect">
            <a:avLst/>
          </a:prstGeom>
          <a:solidFill>
            <a:srgbClr val="DE3C00"/>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27" name="TextBox 54"/>
          <p:cNvSpPr txBox="1"/>
          <p:nvPr/>
        </p:nvSpPr>
        <p:spPr>
          <a:xfrm>
            <a:off x="1254560" y="5596821"/>
            <a:ext cx="4828758" cy="183255"/>
          </a:xfrm>
          <a:prstGeom prst="rect">
            <a:avLst/>
          </a:prstGeom>
          <a:noFill/>
          <a:ln>
            <a:noFill/>
          </a:ln>
        </p:spPr>
        <p:txBody>
          <a:bodyPr wrap="none" lIns="0" tIns="0" rIns="0" bIns="0" rtlCol="0">
            <a:spAutoFit/>
          </a:bodyPr>
          <a:lstStyle/>
          <a:p>
            <a:pPr defTabSz="504003">
              <a:lnSpc>
                <a:spcPct val="90000"/>
              </a:lnSpc>
              <a:spcBef>
                <a:spcPct val="20000"/>
              </a:spcBef>
              <a:buSzPct val="80000"/>
            </a:pPr>
            <a:r>
              <a:rPr lang="en-US" sz="1323" dirty="0">
                <a:solidFill>
                  <a:srgbClr val="505050"/>
                </a:solidFill>
                <a:latin typeface="Segoe UI"/>
              </a:rPr>
              <a:t>“Microsoft Peering” - BGP Session: Traffic </a:t>
            </a:r>
            <a:r>
              <a:rPr lang="en-US" sz="1323" b="1" dirty="0">
                <a:solidFill>
                  <a:srgbClr val="505050"/>
                </a:solidFill>
                <a:latin typeface="Segoe UI"/>
              </a:rPr>
              <a:t>to Office 365 Services</a:t>
            </a:r>
          </a:p>
        </p:txBody>
      </p:sp>
      <p:grpSp>
        <p:nvGrpSpPr>
          <p:cNvPr id="120" name="Group 119"/>
          <p:cNvGrpSpPr/>
          <p:nvPr/>
        </p:nvGrpSpPr>
        <p:grpSpPr>
          <a:xfrm>
            <a:off x="8225832" y="1542182"/>
            <a:ext cx="2175468" cy="1243936"/>
            <a:chOff x="8946776" y="982662"/>
            <a:chExt cx="2546970" cy="1691982"/>
          </a:xfrm>
          <a:solidFill>
            <a:schemeClr val="bg1"/>
          </a:solidFill>
        </p:grpSpPr>
        <p:sp>
          <p:nvSpPr>
            <p:cNvPr id="31"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76200">
              <a:solidFill>
                <a:srgbClr val="DE3C00"/>
              </a:solidFill>
            </a:ln>
            <a:scene3d>
              <a:camera prst="orthographicFront"/>
              <a:lightRig rig="threePt" dir="t"/>
            </a:scene3d>
            <a:sp3d>
              <a:bevelT/>
            </a:sp3d>
            <a:extLst/>
          </p:spPr>
          <p:txBody>
            <a:bodyPr vert="horz" wrap="square" lIns="49429" tIns="24714" rIns="49429" bIns="24714" numCol="1" anchor="t" anchorCtr="0" compatLnSpc="1">
              <a:prstTxWarp prst="textNoShape">
                <a:avLst/>
              </a:prstTxWarp>
            </a:bodyPr>
            <a:lstStyle/>
            <a:p>
              <a:pPr defTabSz="504003"/>
              <a:endParaRPr lang="en-US" sz="973">
                <a:solidFill>
                  <a:srgbClr val="505050"/>
                </a:solidFill>
                <a:latin typeface="Segoe UI"/>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a:grpFill/>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0037" y="1942881"/>
              <a:ext cx="542925" cy="542925"/>
            </a:xfrm>
            <a:prstGeom prst="rect">
              <a:avLst/>
            </a:prstGeom>
            <a:grpFill/>
          </p:spPr>
        </p:pic>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8452" y="1942881"/>
              <a:ext cx="557336" cy="557336"/>
            </a:xfrm>
            <a:prstGeom prst="rect">
              <a:avLst/>
            </a:prstGeom>
            <a:grpFill/>
          </p:spPr>
        </p:pic>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1278" y="1942881"/>
              <a:ext cx="563781" cy="563781"/>
            </a:xfrm>
            <a:prstGeom prst="rect">
              <a:avLst/>
            </a:prstGeom>
            <a:grpFill/>
          </p:spPr>
        </p:pic>
      </p:grpSp>
      <p:grpSp>
        <p:nvGrpSpPr>
          <p:cNvPr id="121" name="Group 120"/>
          <p:cNvGrpSpPr/>
          <p:nvPr/>
        </p:nvGrpSpPr>
        <p:grpSpPr>
          <a:xfrm>
            <a:off x="8225832" y="2992436"/>
            <a:ext cx="2175468" cy="1243936"/>
            <a:chOff x="8946776" y="2955276"/>
            <a:chExt cx="2546970" cy="1691982"/>
          </a:xfrm>
          <a:solidFill>
            <a:schemeClr val="bg1"/>
          </a:solidFill>
        </p:grpSpPr>
        <p:sp>
          <p:nvSpPr>
            <p:cNvPr id="95"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76200">
              <a:solidFill>
                <a:schemeClr val="accent3">
                  <a:lumMod val="50000"/>
                </a:schemeClr>
              </a:solidFill>
            </a:ln>
            <a:scene3d>
              <a:camera prst="orthographicFront"/>
              <a:lightRig rig="threePt" dir="t"/>
            </a:scene3d>
            <a:sp3d>
              <a:bevelT/>
            </a:sp3d>
            <a:extLst/>
          </p:spPr>
          <p:txBody>
            <a:bodyPr vert="horz" wrap="square" lIns="49429" tIns="24714" rIns="49429" bIns="24714" numCol="1" anchor="t" anchorCtr="0" compatLnSpc="1">
              <a:prstTxWarp prst="textNoShape">
                <a:avLst/>
              </a:prstTxWarp>
            </a:bodyPr>
            <a:lstStyle/>
            <a:p>
              <a:pPr defTabSz="504003"/>
              <a:endParaRPr lang="en-US" sz="973">
                <a:solidFill>
                  <a:srgbClr val="505050"/>
                </a:solidFill>
                <a:latin typeface="Segoe UI"/>
              </a:endParaRPr>
            </a:p>
          </p:txBody>
        </p:sp>
        <p:pic>
          <p:nvPicPr>
            <p:cNvPr id="111" name="Picture 1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a:grpFill/>
          </p:spPr>
        </p:pic>
        <p:pic>
          <p:nvPicPr>
            <p:cNvPr id="112" name="Picture 1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a:grpFill/>
          </p:spPr>
        </p:pic>
        <p:pic>
          <p:nvPicPr>
            <p:cNvPr id="113" name="Picture 1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a:grpFill/>
          </p:spPr>
        </p:pic>
        <p:pic>
          <p:nvPicPr>
            <p:cNvPr id="114" name="Picture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a:grpFill/>
          </p:spPr>
        </p:pic>
        <p:pic>
          <p:nvPicPr>
            <p:cNvPr id="115" name="Picture 1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a:grpFill/>
          </p:spPr>
        </p:pic>
        <p:pic>
          <p:nvPicPr>
            <p:cNvPr id="116" name="Picture 1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a:grpFill/>
          </p:spPr>
        </p:pic>
        <p:pic>
          <p:nvPicPr>
            <p:cNvPr id="117" name="Picture 1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a:grpFill/>
          </p:spPr>
        </p:pic>
        <p:pic>
          <p:nvPicPr>
            <p:cNvPr id="118" name="Picture 1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a:grpFill/>
          </p:spPr>
        </p:pic>
        <p:pic>
          <p:nvPicPr>
            <p:cNvPr id="119" name="Picture 1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a:grpFill/>
          </p:spPr>
        </p:pic>
      </p:grpSp>
      <p:grpSp>
        <p:nvGrpSpPr>
          <p:cNvPr id="123" name="Group 122"/>
          <p:cNvGrpSpPr/>
          <p:nvPr/>
        </p:nvGrpSpPr>
        <p:grpSpPr>
          <a:xfrm>
            <a:off x="8225831" y="4416073"/>
            <a:ext cx="2175468" cy="1243936"/>
            <a:chOff x="8946776" y="4891686"/>
            <a:chExt cx="2546969" cy="1691982"/>
          </a:xfrm>
          <a:solidFill>
            <a:schemeClr val="bg1"/>
          </a:solidFill>
        </p:grpSpPr>
        <p:sp>
          <p:nvSpPr>
            <p:cNvPr id="43"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76200">
              <a:solidFill>
                <a:srgbClr val="0472C1"/>
              </a:solidFill>
            </a:ln>
            <a:scene3d>
              <a:camera prst="orthographicFront"/>
              <a:lightRig rig="threePt" dir="t"/>
            </a:scene3d>
            <a:sp3d>
              <a:bevelT/>
            </a:sp3d>
            <a:extLst/>
          </p:spPr>
          <p:txBody>
            <a:bodyPr vert="horz" wrap="square" lIns="49429" tIns="24714" rIns="49429" bIns="24714" numCol="1" anchor="t" anchorCtr="0" compatLnSpc="1">
              <a:prstTxWarp prst="textNoShape">
                <a:avLst/>
              </a:prstTxWarp>
            </a:bodyPr>
            <a:lstStyle/>
            <a:p>
              <a:pPr defTabSz="504003"/>
              <a:endParaRPr lang="en-US" sz="973">
                <a:solidFill>
                  <a:srgbClr val="505050"/>
                </a:solidFill>
                <a:latin typeface="Segoe UI"/>
              </a:endParaRPr>
            </a:p>
          </p:txBody>
        </p:sp>
        <p:pic>
          <p:nvPicPr>
            <p:cNvPr id="105" name="Picture 10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a:grpFill/>
          </p:spPr>
        </p:pic>
        <p:pic>
          <p:nvPicPr>
            <p:cNvPr id="106" name="Picture 10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a:grpFill/>
          </p:spPr>
        </p:pic>
        <p:pic>
          <p:nvPicPr>
            <p:cNvPr id="107" name="Picture 10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a:grpFill/>
          </p:spPr>
        </p:pic>
      </p:grpSp>
      <p:sp>
        <p:nvSpPr>
          <p:cNvPr id="103" name="Rectangle 102"/>
          <p:cNvSpPr/>
          <p:nvPr/>
        </p:nvSpPr>
        <p:spPr bwMode="auto">
          <a:xfrm>
            <a:off x="6626201" y="3852169"/>
            <a:ext cx="387817" cy="116622"/>
          </a:xfrm>
          <a:prstGeom prst="rect">
            <a:avLst/>
          </a:pr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1589DC"/>
              </a:solidFill>
              <a:latin typeface="Segoe UI"/>
            </a:endParaRPr>
          </a:p>
        </p:txBody>
      </p:sp>
      <p:sp>
        <p:nvSpPr>
          <p:cNvPr id="102" name="Rectangle 101"/>
          <p:cNvSpPr/>
          <p:nvPr/>
        </p:nvSpPr>
        <p:spPr bwMode="auto">
          <a:xfrm>
            <a:off x="6629331" y="3658392"/>
            <a:ext cx="387817" cy="123138"/>
          </a:xfrm>
          <a:prstGeom prst="rect">
            <a:avLst/>
          </a:prstGeom>
          <a:solidFill>
            <a:srgbClr val="6675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101" name="Rectangle 100"/>
          <p:cNvSpPr/>
          <p:nvPr/>
        </p:nvSpPr>
        <p:spPr bwMode="auto">
          <a:xfrm>
            <a:off x="6626201" y="3464615"/>
            <a:ext cx="387817" cy="123138"/>
          </a:xfrm>
          <a:prstGeom prst="rect">
            <a:avLst/>
          </a:pr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8857" tIns="79085" rIns="98857" bIns="79085" numCol="1" spcCol="0" rtlCol="0" fromWordArt="0" anchor="t" anchorCtr="0" forceAA="0" compatLnSpc="1">
            <a:prstTxWarp prst="textNoShape">
              <a:avLst/>
            </a:prstTxWarp>
            <a:noAutofit/>
          </a:bodyPr>
          <a:lstStyle/>
          <a:p>
            <a:pPr algn="ctr" defTabSz="494056" fontAlgn="base">
              <a:lnSpc>
                <a:spcPct val="90000"/>
              </a:lnSpc>
              <a:spcBef>
                <a:spcPct val="0"/>
              </a:spcBef>
              <a:spcAft>
                <a:spcPct val="0"/>
              </a:spcAft>
            </a:pPr>
            <a:endParaRPr lang="en-US" sz="1081" spc="-27" dirty="0">
              <a:solidFill>
                <a:srgbClr val="505050"/>
              </a:solidFill>
              <a:latin typeface="Segoe UI"/>
            </a:endParaRPr>
          </a:p>
        </p:txBody>
      </p:sp>
      <p:sp>
        <p:nvSpPr>
          <p:cNvPr id="10" name="Rectangle 9"/>
          <p:cNvSpPr/>
          <p:nvPr/>
        </p:nvSpPr>
        <p:spPr bwMode="auto">
          <a:xfrm>
            <a:off x="7007948" y="3240649"/>
            <a:ext cx="906449" cy="947997"/>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8857" tIns="79085" rIns="98857" bIns="79085" numCol="1" spcCol="0" rtlCol="0" fromWordArt="0" anchor="ctr" anchorCtr="0" forceAA="0" compatLnSpc="1">
            <a:prstTxWarp prst="textNoShape">
              <a:avLst/>
            </a:prstTxWarp>
            <a:noAutofit/>
          </a:bodyPr>
          <a:lstStyle/>
          <a:p>
            <a:pPr algn="ctr" defTabSz="494056" fontAlgn="base">
              <a:lnSpc>
                <a:spcPct val="90000"/>
              </a:lnSpc>
              <a:spcBef>
                <a:spcPct val="0"/>
              </a:spcBef>
              <a:spcAft>
                <a:spcPct val="0"/>
              </a:spcAft>
            </a:pPr>
            <a:r>
              <a:rPr lang="en-US" sz="1323" spc="-27" dirty="0">
                <a:solidFill>
                  <a:srgbClr val="FFFFFF"/>
                </a:solidFill>
                <a:latin typeface="Segoe UI"/>
              </a:rPr>
              <a:t>Microsoft Edge</a:t>
            </a:r>
            <a:endParaRPr lang="en-US" sz="1323" spc="-27" dirty="0">
              <a:solidFill>
                <a:srgbClr val="FFFFFF"/>
              </a:solidFill>
              <a:effectLst>
                <a:outerShdw blurRad="38100" dist="38100" dir="2700000" algn="tl">
                  <a:srgbClr val="000000">
                    <a:alpha val="43137"/>
                  </a:srgbClr>
                </a:outerShdw>
              </a:effectLst>
              <a:latin typeface="Segoe UI"/>
            </a:endParaRPr>
          </a:p>
        </p:txBody>
      </p:sp>
      <p:sp>
        <p:nvSpPr>
          <p:cNvPr id="58" name="Text Placeholder 5"/>
          <p:cNvSpPr txBox="1">
            <a:spLocks/>
          </p:cNvSpPr>
          <p:nvPr/>
        </p:nvSpPr>
        <p:spPr>
          <a:xfrm>
            <a:off x="474823" y="1651713"/>
            <a:ext cx="5311187" cy="868898"/>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55" lvl="1" indent="0" defTabSz="914293">
              <a:buClr>
                <a:srgbClr val="505050"/>
              </a:buClr>
              <a:buNone/>
            </a:pPr>
            <a:r>
              <a:rPr lang="en-US" sz="2800" spc="-100" dirty="0">
                <a:ln w="3175">
                  <a:noFill/>
                </a:ln>
                <a:latin typeface="+mj-lt"/>
                <a:cs typeface="Segoe UI" pitchFamily="34" charset="0"/>
              </a:rPr>
              <a:t>ER uses different BGP sessions for different cloud services</a:t>
            </a:r>
          </a:p>
        </p:txBody>
      </p:sp>
    </p:spTree>
    <p:custDataLst>
      <p:tags r:id="rId1"/>
    </p:custDataLst>
    <p:extLst>
      <p:ext uri="{BB962C8B-B14F-4D97-AF65-F5344CB8AC3E}">
        <p14:creationId xmlns:p14="http://schemas.microsoft.com/office/powerpoint/2010/main" val="3645264348"/>
      </p:ext>
    </p:extLst>
  </p:cSld>
  <p:clrMapOvr>
    <a:masterClrMapping/>
  </p:clrMapOvr>
  <p:transition advTm="15951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500"/>
                                        <p:tgtEl>
                                          <p:spTgt spid="1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fade">
                                      <p:cBhvr>
                                        <p:cTn id="75" dur="500"/>
                                        <p:tgtEl>
                                          <p:spTgt spid="101"/>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28" grpId="0" animBg="1"/>
      <p:bldP spid="29" grpId="0" animBg="1"/>
      <p:bldP spid="30" grpId="0" animBg="1"/>
      <p:bldP spid="22" grpId="0" animBg="1"/>
      <p:bldP spid="23" grpId="0" animBg="1"/>
      <p:bldP spid="24" grpId="0"/>
      <p:bldP spid="25" grpId="0"/>
      <p:bldP spid="26" grpId="0" animBg="1"/>
      <p:bldP spid="27" grpId="0"/>
      <p:bldP spid="103" grpId="0" animBg="1"/>
      <p:bldP spid="102" grpId="0" animBg="1"/>
      <p:bldP spid="101" grpId="0" animBg="1"/>
      <p:bldP spid="10" grpId="0" animBg="1"/>
      <p:bldP spid="5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3D3BA97A-3E75-4A82-A05C-E1C605FA0A84}"/>
              </a:ext>
            </a:extLst>
          </p:cNvPr>
          <p:cNvSpPr/>
          <p:nvPr/>
        </p:nvSpPr>
        <p:spPr bwMode="auto">
          <a:xfrm>
            <a:off x="-23001" y="1180923"/>
            <a:ext cx="5990901" cy="5668824"/>
          </a:xfrm>
          <a:prstGeom prst="rect">
            <a:avLst/>
          </a:prstGeom>
          <a:solidFill>
            <a:schemeClr val="bg1">
              <a:alpha val="68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9B79272-443F-47C3-9FC0-3B50645FEDD1}"/>
              </a:ext>
            </a:extLst>
          </p:cNvPr>
          <p:cNvSpPr/>
          <p:nvPr/>
        </p:nvSpPr>
        <p:spPr bwMode="auto">
          <a:xfrm>
            <a:off x="5967900" y="1180923"/>
            <a:ext cx="6234269" cy="5668824"/>
          </a:xfrm>
          <a:prstGeom prst="rect">
            <a:avLst/>
          </a:prstGeom>
          <a:solidFill>
            <a:schemeClr val="bg1">
              <a:lumMod val="85000"/>
              <a:alpha val="68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A6A8F59-6CBA-47C7-9F1A-7DAD887EC6FF}"/>
              </a:ext>
            </a:extLst>
          </p:cNvPr>
          <p:cNvSpPr>
            <a:spLocks noGrp="1"/>
          </p:cNvSpPr>
          <p:nvPr>
            <p:ph type="title"/>
          </p:nvPr>
        </p:nvSpPr>
        <p:spPr>
          <a:xfrm>
            <a:off x="300062" y="186771"/>
            <a:ext cx="11655840" cy="899665"/>
          </a:xfrm>
        </p:spPr>
        <p:txBody>
          <a:bodyPr/>
          <a:lstStyle/>
          <a:p>
            <a:pPr algn="ctr"/>
            <a:r>
              <a:rPr lang="de-DE" dirty="0"/>
              <a:t>       </a:t>
            </a:r>
            <a:r>
              <a:rPr lang="de-DE" dirty="0" err="1"/>
              <a:t>OnPrem</a:t>
            </a:r>
            <a:r>
              <a:rPr lang="de-DE" dirty="0"/>
              <a:t>  </a:t>
            </a:r>
            <a:r>
              <a:rPr lang="de-DE" dirty="0">
                <a:sym typeface="Wingdings" panose="05000000000000000000" pitchFamily="2" charset="2"/>
              </a:rPr>
              <a:t>&lt;----</a:t>
            </a:r>
            <a:r>
              <a:rPr lang="de-DE" dirty="0"/>
              <a:t>-&gt; Azure </a:t>
            </a:r>
            <a:r>
              <a:rPr lang="de-DE" sz="2800" dirty="0"/>
              <a:t>Demo </a:t>
            </a:r>
            <a:r>
              <a:rPr lang="de-DE" sz="2800" dirty="0" err="1"/>
              <a:t>Config</a:t>
            </a:r>
            <a:r>
              <a:rPr lang="de-DE" sz="2800" dirty="0"/>
              <a:t>               </a:t>
            </a:r>
          </a:p>
        </p:txBody>
      </p:sp>
      <p:grpSp>
        <p:nvGrpSpPr>
          <p:cNvPr id="24" name="Group 23">
            <a:extLst>
              <a:ext uri="{FF2B5EF4-FFF2-40B4-BE49-F238E27FC236}">
                <a16:creationId xmlns:a16="http://schemas.microsoft.com/office/drawing/2014/main" id="{9FAA8CDF-4BB0-4ED7-B068-6A29E190EA8C}"/>
              </a:ext>
            </a:extLst>
          </p:cNvPr>
          <p:cNvGrpSpPr/>
          <p:nvPr/>
        </p:nvGrpSpPr>
        <p:grpSpPr>
          <a:xfrm>
            <a:off x="1694494" y="1568479"/>
            <a:ext cx="1742309" cy="2518472"/>
            <a:chOff x="1694494" y="1568479"/>
            <a:chExt cx="1742309" cy="2518472"/>
          </a:xfrm>
        </p:grpSpPr>
        <p:grpSp>
          <p:nvGrpSpPr>
            <p:cNvPr id="35853" name="Group 35852">
              <a:extLst>
                <a:ext uri="{FF2B5EF4-FFF2-40B4-BE49-F238E27FC236}">
                  <a16:creationId xmlns:a16="http://schemas.microsoft.com/office/drawing/2014/main" id="{FC23BF2B-CE9B-45F1-BF13-F0E6A2206440}"/>
                </a:ext>
              </a:extLst>
            </p:cNvPr>
            <p:cNvGrpSpPr/>
            <p:nvPr/>
          </p:nvGrpSpPr>
          <p:grpSpPr>
            <a:xfrm>
              <a:off x="2687207" y="1568479"/>
              <a:ext cx="749596" cy="950063"/>
              <a:chOff x="2687207" y="1568479"/>
              <a:chExt cx="749596" cy="950063"/>
            </a:xfrm>
          </p:grpSpPr>
          <p:grpSp>
            <p:nvGrpSpPr>
              <p:cNvPr id="11" name="Group 10">
                <a:extLst>
                  <a:ext uri="{FF2B5EF4-FFF2-40B4-BE49-F238E27FC236}">
                    <a16:creationId xmlns:a16="http://schemas.microsoft.com/office/drawing/2014/main" id="{538C5491-383F-4A69-84E4-70DAAB0C8D1A}"/>
                  </a:ext>
                </a:extLst>
              </p:cNvPr>
              <p:cNvGrpSpPr/>
              <p:nvPr/>
            </p:nvGrpSpPr>
            <p:grpSpPr>
              <a:xfrm>
                <a:off x="2700263" y="1912258"/>
                <a:ext cx="736540" cy="606284"/>
                <a:chOff x="2881313" y="2389188"/>
                <a:chExt cx="493712" cy="406400"/>
              </a:xfrm>
            </p:grpSpPr>
            <p:sp>
              <p:nvSpPr>
                <p:cNvPr id="12" name="Freeform 91">
                  <a:extLst>
                    <a:ext uri="{FF2B5EF4-FFF2-40B4-BE49-F238E27FC236}">
                      <a16:creationId xmlns:a16="http://schemas.microsoft.com/office/drawing/2014/main" id="{8D43BA41-B19D-4BC1-8D6F-E02752D3E723}"/>
                    </a:ext>
                  </a:extLst>
                </p:cNvPr>
                <p:cNvSpPr>
                  <a:spLocks noEditPoints="1"/>
                </p:cNvSpPr>
                <p:nvPr/>
              </p:nvSpPr>
              <p:spPr bwMode="auto">
                <a:xfrm>
                  <a:off x="2946400" y="2590800"/>
                  <a:ext cx="363538" cy="92075"/>
                </a:xfrm>
                <a:custGeom>
                  <a:avLst/>
                  <a:gdLst>
                    <a:gd name="T0" fmla="*/ 897 w 942"/>
                    <a:gd name="T1" fmla="*/ 0 h 241"/>
                    <a:gd name="T2" fmla="*/ 46 w 942"/>
                    <a:gd name="T3" fmla="*/ 0 h 241"/>
                    <a:gd name="T4" fmla="*/ 0 w 942"/>
                    <a:gd name="T5" fmla="*/ 34 h 241"/>
                    <a:gd name="T6" fmla="*/ 0 w 942"/>
                    <a:gd name="T7" fmla="*/ 207 h 241"/>
                    <a:gd name="T8" fmla="*/ 46 w 942"/>
                    <a:gd name="T9" fmla="*/ 241 h 241"/>
                    <a:gd name="T10" fmla="*/ 897 w 942"/>
                    <a:gd name="T11" fmla="*/ 241 h 241"/>
                    <a:gd name="T12" fmla="*/ 942 w 942"/>
                    <a:gd name="T13" fmla="*/ 207 h 241"/>
                    <a:gd name="T14" fmla="*/ 942 w 942"/>
                    <a:gd name="T15" fmla="*/ 34 h 241"/>
                    <a:gd name="T16" fmla="*/ 897 w 942"/>
                    <a:gd name="T17" fmla="*/ 0 h 241"/>
                    <a:gd name="T18" fmla="*/ 145 w 942"/>
                    <a:gd name="T19" fmla="*/ 169 h 241"/>
                    <a:gd name="T20" fmla="*/ 97 w 942"/>
                    <a:gd name="T21" fmla="*/ 121 h 241"/>
                    <a:gd name="T22" fmla="*/ 145 w 942"/>
                    <a:gd name="T23" fmla="*/ 72 h 241"/>
                    <a:gd name="T24" fmla="*/ 194 w 942"/>
                    <a:gd name="T25" fmla="*/ 121 h 241"/>
                    <a:gd name="T26" fmla="*/ 145 w 942"/>
                    <a:gd name="T27" fmla="*/ 169 h 241"/>
                    <a:gd name="T28" fmla="*/ 363 w 942"/>
                    <a:gd name="T29" fmla="*/ 169 h 241"/>
                    <a:gd name="T30" fmla="*/ 314 w 942"/>
                    <a:gd name="T31" fmla="*/ 121 h 241"/>
                    <a:gd name="T32" fmla="*/ 363 w 942"/>
                    <a:gd name="T33" fmla="*/ 72 h 241"/>
                    <a:gd name="T34" fmla="*/ 411 w 942"/>
                    <a:gd name="T35" fmla="*/ 121 h 241"/>
                    <a:gd name="T36" fmla="*/ 363 w 942"/>
                    <a:gd name="T37" fmla="*/ 169 h 241"/>
                    <a:gd name="T38" fmla="*/ 580 w 942"/>
                    <a:gd name="T39" fmla="*/ 169 h 241"/>
                    <a:gd name="T40" fmla="*/ 532 w 942"/>
                    <a:gd name="T41" fmla="*/ 121 h 241"/>
                    <a:gd name="T42" fmla="*/ 580 w 942"/>
                    <a:gd name="T43" fmla="*/ 72 h 241"/>
                    <a:gd name="T44" fmla="*/ 628 w 942"/>
                    <a:gd name="T45" fmla="*/ 121 h 241"/>
                    <a:gd name="T46" fmla="*/ 580 w 942"/>
                    <a:gd name="T47" fmla="*/ 169 h 241"/>
                    <a:gd name="T48" fmla="*/ 797 w 942"/>
                    <a:gd name="T49" fmla="*/ 169 h 241"/>
                    <a:gd name="T50" fmla="*/ 749 w 942"/>
                    <a:gd name="T51" fmla="*/ 121 h 241"/>
                    <a:gd name="T52" fmla="*/ 797 w 942"/>
                    <a:gd name="T53" fmla="*/ 72 h 241"/>
                    <a:gd name="T54" fmla="*/ 846 w 942"/>
                    <a:gd name="T55" fmla="*/ 121 h 241"/>
                    <a:gd name="T56" fmla="*/ 797 w 942"/>
                    <a:gd name="T57" fmla="*/ 1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241">
                      <a:moveTo>
                        <a:pt x="897" y="0"/>
                      </a:moveTo>
                      <a:lnTo>
                        <a:pt x="46" y="0"/>
                      </a:lnTo>
                      <a:cubicBezTo>
                        <a:pt x="21" y="0"/>
                        <a:pt x="0" y="15"/>
                        <a:pt x="0" y="34"/>
                      </a:cubicBezTo>
                      <a:lnTo>
                        <a:pt x="0" y="207"/>
                      </a:lnTo>
                      <a:cubicBezTo>
                        <a:pt x="0" y="226"/>
                        <a:pt x="21" y="241"/>
                        <a:pt x="46" y="241"/>
                      </a:cubicBezTo>
                      <a:lnTo>
                        <a:pt x="897" y="241"/>
                      </a:lnTo>
                      <a:cubicBezTo>
                        <a:pt x="922" y="241"/>
                        <a:pt x="942" y="226"/>
                        <a:pt x="942" y="207"/>
                      </a:cubicBezTo>
                      <a:lnTo>
                        <a:pt x="942" y="34"/>
                      </a:lnTo>
                      <a:cubicBezTo>
                        <a:pt x="942" y="15"/>
                        <a:pt x="922" y="0"/>
                        <a:pt x="897" y="0"/>
                      </a:cubicBezTo>
                      <a:close/>
                      <a:moveTo>
                        <a:pt x="145" y="169"/>
                      </a:moveTo>
                      <a:cubicBezTo>
                        <a:pt x="119" y="169"/>
                        <a:pt x="97" y="147"/>
                        <a:pt x="97" y="121"/>
                      </a:cubicBezTo>
                      <a:cubicBezTo>
                        <a:pt x="97" y="94"/>
                        <a:pt x="119" y="72"/>
                        <a:pt x="145" y="72"/>
                      </a:cubicBezTo>
                      <a:cubicBezTo>
                        <a:pt x="172" y="72"/>
                        <a:pt x="194" y="94"/>
                        <a:pt x="194" y="121"/>
                      </a:cubicBezTo>
                      <a:cubicBezTo>
                        <a:pt x="194" y="147"/>
                        <a:pt x="172" y="169"/>
                        <a:pt x="145" y="169"/>
                      </a:cubicBezTo>
                      <a:close/>
                      <a:moveTo>
                        <a:pt x="363" y="169"/>
                      </a:moveTo>
                      <a:cubicBezTo>
                        <a:pt x="336" y="169"/>
                        <a:pt x="314" y="147"/>
                        <a:pt x="314" y="121"/>
                      </a:cubicBezTo>
                      <a:cubicBezTo>
                        <a:pt x="314" y="94"/>
                        <a:pt x="336" y="72"/>
                        <a:pt x="363" y="72"/>
                      </a:cubicBezTo>
                      <a:cubicBezTo>
                        <a:pt x="389" y="72"/>
                        <a:pt x="411" y="94"/>
                        <a:pt x="411" y="121"/>
                      </a:cubicBezTo>
                      <a:cubicBezTo>
                        <a:pt x="411" y="147"/>
                        <a:pt x="389" y="169"/>
                        <a:pt x="363" y="169"/>
                      </a:cubicBezTo>
                      <a:close/>
                      <a:moveTo>
                        <a:pt x="580" y="169"/>
                      </a:moveTo>
                      <a:cubicBezTo>
                        <a:pt x="553" y="169"/>
                        <a:pt x="532" y="147"/>
                        <a:pt x="532" y="121"/>
                      </a:cubicBezTo>
                      <a:cubicBezTo>
                        <a:pt x="532" y="94"/>
                        <a:pt x="553" y="72"/>
                        <a:pt x="580" y="72"/>
                      </a:cubicBezTo>
                      <a:cubicBezTo>
                        <a:pt x="607" y="72"/>
                        <a:pt x="628" y="94"/>
                        <a:pt x="628" y="121"/>
                      </a:cubicBezTo>
                      <a:cubicBezTo>
                        <a:pt x="628" y="147"/>
                        <a:pt x="607" y="169"/>
                        <a:pt x="580" y="169"/>
                      </a:cubicBezTo>
                      <a:close/>
                      <a:moveTo>
                        <a:pt x="797" y="169"/>
                      </a:moveTo>
                      <a:cubicBezTo>
                        <a:pt x="771" y="169"/>
                        <a:pt x="749" y="147"/>
                        <a:pt x="749" y="121"/>
                      </a:cubicBezTo>
                      <a:cubicBezTo>
                        <a:pt x="749" y="94"/>
                        <a:pt x="771" y="72"/>
                        <a:pt x="797" y="72"/>
                      </a:cubicBezTo>
                      <a:cubicBezTo>
                        <a:pt x="824" y="72"/>
                        <a:pt x="846" y="94"/>
                        <a:pt x="846" y="121"/>
                      </a:cubicBezTo>
                      <a:cubicBezTo>
                        <a:pt x="846" y="147"/>
                        <a:pt x="824" y="169"/>
                        <a:pt x="797" y="169"/>
                      </a:cubicBez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3" name="Freeform 92">
                  <a:extLst>
                    <a:ext uri="{FF2B5EF4-FFF2-40B4-BE49-F238E27FC236}">
                      <a16:creationId xmlns:a16="http://schemas.microsoft.com/office/drawing/2014/main" id="{805A9078-7900-4CC3-84F4-E489EE794642}"/>
                    </a:ext>
                  </a:extLst>
                </p:cNvPr>
                <p:cNvSpPr>
                  <a:spLocks/>
                </p:cNvSpPr>
                <p:nvPr/>
              </p:nvSpPr>
              <p:spPr bwMode="auto">
                <a:xfrm>
                  <a:off x="2946400" y="2497138"/>
                  <a:ext cx="363538" cy="65088"/>
                </a:xfrm>
                <a:custGeom>
                  <a:avLst/>
                  <a:gdLst>
                    <a:gd name="T0" fmla="*/ 187 w 229"/>
                    <a:gd name="T1" fmla="*/ 0 h 41"/>
                    <a:gd name="T2" fmla="*/ 43 w 229"/>
                    <a:gd name="T3" fmla="*/ 0 h 41"/>
                    <a:gd name="T4" fmla="*/ 0 w 229"/>
                    <a:gd name="T5" fmla="*/ 41 h 41"/>
                    <a:gd name="T6" fmla="*/ 229 w 229"/>
                    <a:gd name="T7" fmla="*/ 41 h 41"/>
                    <a:gd name="T8" fmla="*/ 187 w 229"/>
                    <a:gd name="T9" fmla="*/ 0 h 41"/>
                  </a:gdLst>
                  <a:ahLst/>
                  <a:cxnLst>
                    <a:cxn ang="0">
                      <a:pos x="T0" y="T1"/>
                    </a:cxn>
                    <a:cxn ang="0">
                      <a:pos x="T2" y="T3"/>
                    </a:cxn>
                    <a:cxn ang="0">
                      <a:pos x="T4" y="T5"/>
                    </a:cxn>
                    <a:cxn ang="0">
                      <a:pos x="T6" y="T7"/>
                    </a:cxn>
                    <a:cxn ang="0">
                      <a:pos x="T8" y="T9"/>
                    </a:cxn>
                  </a:cxnLst>
                  <a:rect l="0" t="0" r="r" b="b"/>
                  <a:pathLst>
                    <a:path w="229" h="41">
                      <a:moveTo>
                        <a:pt x="187" y="0"/>
                      </a:moveTo>
                      <a:lnTo>
                        <a:pt x="43" y="0"/>
                      </a:lnTo>
                      <a:lnTo>
                        <a:pt x="0" y="41"/>
                      </a:lnTo>
                      <a:lnTo>
                        <a:pt x="229" y="41"/>
                      </a:lnTo>
                      <a:lnTo>
                        <a:pt x="18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93">
                  <a:extLst>
                    <a:ext uri="{FF2B5EF4-FFF2-40B4-BE49-F238E27FC236}">
                      <a16:creationId xmlns:a16="http://schemas.microsoft.com/office/drawing/2014/main" id="{C7D57E66-13D0-4649-88BB-B4CFC17ECBC7}"/>
                    </a:ext>
                  </a:extLst>
                </p:cNvPr>
                <p:cNvSpPr>
                  <a:spLocks/>
                </p:cNvSpPr>
                <p:nvPr/>
              </p:nvSpPr>
              <p:spPr bwMode="auto">
                <a:xfrm>
                  <a:off x="3289300" y="2413000"/>
                  <a:ext cx="85725" cy="85725"/>
                </a:xfrm>
                <a:custGeom>
                  <a:avLst/>
                  <a:gdLst>
                    <a:gd name="T0" fmla="*/ 44 w 54"/>
                    <a:gd name="T1" fmla="*/ 19 h 54"/>
                    <a:gd name="T2" fmla="*/ 44 w 54"/>
                    <a:gd name="T3" fmla="*/ 52 h 54"/>
                    <a:gd name="T4" fmla="*/ 54 w 54"/>
                    <a:gd name="T5" fmla="*/ 42 h 54"/>
                    <a:gd name="T6" fmla="*/ 54 w 54"/>
                    <a:gd name="T7" fmla="*/ 0 h 54"/>
                    <a:gd name="T8" fmla="*/ 13 w 54"/>
                    <a:gd name="T9" fmla="*/ 0 h 54"/>
                    <a:gd name="T10" fmla="*/ 2 w 54"/>
                    <a:gd name="T11" fmla="*/ 11 h 54"/>
                    <a:gd name="T12" fmla="*/ 35 w 54"/>
                    <a:gd name="T13" fmla="*/ 11 h 54"/>
                    <a:gd name="T14" fmla="*/ 0 w 54"/>
                    <a:gd name="T15" fmla="*/ 46 h 54"/>
                    <a:gd name="T16" fmla="*/ 8 w 54"/>
                    <a:gd name="T17" fmla="*/ 54 h 54"/>
                    <a:gd name="T18" fmla="*/ 44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19"/>
                      </a:moveTo>
                      <a:lnTo>
                        <a:pt x="44" y="52"/>
                      </a:lnTo>
                      <a:lnTo>
                        <a:pt x="54" y="42"/>
                      </a:lnTo>
                      <a:lnTo>
                        <a:pt x="54" y="0"/>
                      </a:lnTo>
                      <a:lnTo>
                        <a:pt x="13" y="0"/>
                      </a:lnTo>
                      <a:lnTo>
                        <a:pt x="2" y="11"/>
                      </a:lnTo>
                      <a:lnTo>
                        <a:pt x="35" y="11"/>
                      </a:lnTo>
                      <a:lnTo>
                        <a:pt x="0" y="46"/>
                      </a:lnTo>
                      <a:lnTo>
                        <a:pt x="8" y="54"/>
                      </a:lnTo>
                      <a:lnTo>
                        <a:pt x="44"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94">
                  <a:extLst>
                    <a:ext uri="{FF2B5EF4-FFF2-40B4-BE49-F238E27FC236}">
                      <a16:creationId xmlns:a16="http://schemas.microsoft.com/office/drawing/2014/main" id="{BFEB09E0-5200-47A1-BCA1-ABBB8CE208F8}"/>
                    </a:ext>
                  </a:extLst>
                </p:cNvPr>
                <p:cNvSpPr>
                  <a:spLocks/>
                </p:cNvSpPr>
                <p:nvPr/>
              </p:nvSpPr>
              <p:spPr bwMode="auto">
                <a:xfrm>
                  <a:off x="3289300" y="2709863"/>
                  <a:ext cx="85725" cy="85725"/>
                </a:xfrm>
                <a:custGeom>
                  <a:avLst/>
                  <a:gdLst>
                    <a:gd name="T0" fmla="*/ 44 w 54"/>
                    <a:gd name="T1" fmla="*/ 35 h 54"/>
                    <a:gd name="T2" fmla="*/ 44 w 54"/>
                    <a:gd name="T3" fmla="*/ 2 h 54"/>
                    <a:gd name="T4" fmla="*/ 54 w 54"/>
                    <a:gd name="T5" fmla="*/ 12 h 54"/>
                    <a:gd name="T6" fmla="*/ 54 w 54"/>
                    <a:gd name="T7" fmla="*/ 54 h 54"/>
                    <a:gd name="T8" fmla="*/ 13 w 54"/>
                    <a:gd name="T9" fmla="*/ 54 h 54"/>
                    <a:gd name="T10" fmla="*/ 2 w 54"/>
                    <a:gd name="T11" fmla="*/ 43 h 54"/>
                    <a:gd name="T12" fmla="*/ 35 w 54"/>
                    <a:gd name="T13" fmla="*/ 43 h 54"/>
                    <a:gd name="T14" fmla="*/ 0 w 54"/>
                    <a:gd name="T15" fmla="*/ 8 h 54"/>
                    <a:gd name="T16" fmla="*/ 8 w 54"/>
                    <a:gd name="T17" fmla="*/ 0 h 54"/>
                    <a:gd name="T18" fmla="*/ 44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35"/>
                      </a:moveTo>
                      <a:lnTo>
                        <a:pt x="44" y="2"/>
                      </a:lnTo>
                      <a:lnTo>
                        <a:pt x="54" y="12"/>
                      </a:lnTo>
                      <a:lnTo>
                        <a:pt x="54" y="54"/>
                      </a:lnTo>
                      <a:lnTo>
                        <a:pt x="13" y="54"/>
                      </a:lnTo>
                      <a:lnTo>
                        <a:pt x="2" y="43"/>
                      </a:lnTo>
                      <a:lnTo>
                        <a:pt x="35" y="43"/>
                      </a:lnTo>
                      <a:lnTo>
                        <a:pt x="0" y="8"/>
                      </a:lnTo>
                      <a:lnTo>
                        <a:pt x="8" y="0"/>
                      </a:lnTo>
                      <a:lnTo>
                        <a:pt x="44"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5">
                  <a:extLst>
                    <a:ext uri="{FF2B5EF4-FFF2-40B4-BE49-F238E27FC236}">
                      <a16:creationId xmlns:a16="http://schemas.microsoft.com/office/drawing/2014/main" id="{2C35D20D-F35A-4241-A1BA-30B6213461C0}"/>
                    </a:ext>
                  </a:extLst>
                </p:cNvPr>
                <p:cNvSpPr>
                  <a:spLocks/>
                </p:cNvSpPr>
                <p:nvPr/>
              </p:nvSpPr>
              <p:spPr bwMode="auto">
                <a:xfrm>
                  <a:off x="2890838" y="2413000"/>
                  <a:ext cx="85725" cy="85725"/>
                </a:xfrm>
                <a:custGeom>
                  <a:avLst/>
                  <a:gdLst>
                    <a:gd name="T0" fmla="*/ 11 w 54"/>
                    <a:gd name="T1" fmla="*/ 19 h 54"/>
                    <a:gd name="T2" fmla="*/ 11 w 54"/>
                    <a:gd name="T3" fmla="*/ 52 h 54"/>
                    <a:gd name="T4" fmla="*/ 0 w 54"/>
                    <a:gd name="T5" fmla="*/ 42 h 54"/>
                    <a:gd name="T6" fmla="*/ 0 w 54"/>
                    <a:gd name="T7" fmla="*/ 0 h 54"/>
                    <a:gd name="T8" fmla="*/ 42 w 54"/>
                    <a:gd name="T9" fmla="*/ 0 h 54"/>
                    <a:gd name="T10" fmla="*/ 52 w 54"/>
                    <a:gd name="T11" fmla="*/ 11 h 54"/>
                    <a:gd name="T12" fmla="*/ 19 w 54"/>
                    <a:gd name="T13" fmla="*/ 11 h 54"/>
                    <a:gd name="T14" fmla="*/ 54 w 54"/>
                    <a:gd name="T15" fmla="*/ 46 h 54"/>
                    <a:gd name="T16" fmla="*/ 46 w 54"/>
                    <a:gd name="T17" fmla="*/ 54 h 54"/>
                    <a:gd name="T18" fmla="*/ 11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19"/>
                      </a:moveTo>
                      <a:lnTo>
                        <a:pt x="11" y="52"/>
                      </a:lnTo>
                      <a:lnTo>
                        <a:pt x="0" y="42"/>
                      </a:lnTo>
                      <a:lnTo>
                        <a:pt x="0" y="0"/>
                      </a:lnTo>
                      <a:lnTo>
                        <a:pt x="42" y="0"/>
                      </a:lnTo>
                      <a:lnTo>
                        <a:pt x="52" y="11"/>
                      </a:lnTo>
                      <a:lnTo>
                        <a:pt x="19" y="11"/>
                      </a:lnTo>
                      <a:lnTo>
                        <a:pt x="54" y="46"/>
                      </a:lnTo>
                      <a:lnTo>
                        <a:pt x="46" y="54"/>
                      </a:lnTo>
                      <a:lnTo>
                        <a:pt x="11"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96">
                  <a:extLst>
                    <a:ext uri="{FF2B5EF4-FFF2-40B4-BE49-F238E27FC236}">
                      <a16:creationId xmlns:a16="http://schemas.microsoft.com/office/drawing/2014/main" id="{70452FCB-09DD-4ABA-ADF1-48CC2C135E0C}"/>
                    </a:ext>
                  </a:extLst>
                </p:cNvPr>
                <p:cNvSpPr>
                  <a:spLocks noChangeArrowheads="1"/>
                </p:cNvSpPr>
                <p:nvPr/>
              </p:nvSpPr>
              <p:spPr bwMode="auto">
                <a:xfrm>
                  <a:off x="2936875" y="2389188"/>
                  <a:ext cx="1666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rgbClr val="00188F"/>
                      </a:solidFill>
                      <a:effectLst/>
                      <a:latin typeface="Segoe UI" panose="020B0502040204020203" pitchFamily="34" charset="0"/>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8" name="Freeform 97">
                  <a:extLst>
                    <a:ext uri="{FF2B5EF4-FFF2-40B4-BE49-F238E27FC236}">
                      <a16:creationId xmlns:a16="http://schemas.microsoft.com/office/drawing/2014/main" id="{196A0825-9F6A-4BE3-9BAD-59973C2388FC}"/>
                    </a:ext>
                  </a:extLst>
                </p:cNvPr>
                <p:cNvSpPr>
                  <a:spLocks/>
                </p:cNvSpPr>
                <p:nvPr/>
              </p:nvSpPr>
              <p:spPr bwMode="auto">
                <a:xfrm>
                  <a:off x="2881313" y="2709863"/>
                  <a:ext cx="85725" cy="85725"/>
                </a:xfrm>
                <a:custGeom>
                  <a:avLst/>
                  <a:gdLst>
                    <a:gd name="T0" fmla="*/ 11 w 54"/>
                    <a:gd name="T1" fmla="*/ 35 h 54"/>
                    <a:gd name="T2" fmla="*/ 11 w 54"/>
                    <a:gd name="T3" fmla="*/ 2 h 54"/>
                    <a:gd name="T4" fmla="*/ 0 w 54"/>
                    <a:gd name="T5" fmla="*/ 12 h 54"/>
                    <a:gd name="T6" fmla="*/ 0 w 54"/>
                    <a:gd name="T7" fmla="*/ 54 h 54"/>
                    <a:gd name="T8" fmla="*/ 42 w 54"/>
                    <a:gd name="T9" fmla="*/ 54 h 54"/>
                    <a:gd name="T10" fmla="*/ 52 w 54"/>
                    <a:gd name="T11" fmla="*/ 43 h 54"/>
                    <a:gd name="T12" fmla="*/ 19 w 54"/>
                    <a:gd name="T13" fmla="*/ 43 h 54"/>
                    <a:gd name="T14" fmla="*/ 54 w 54"/>
                    <a:gd name="T15" fmla="*/ 8 h 54"/>
                    <a:gd name="T16" fmla="*/ 46 w 54"/>
                    <a:gd name="T17" fmla="*/ 0 h 54"/>
                    <a:gd name="T18" fmla="*/ 11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35"/>
                      </a:moveTo>
                      <a:lnTo>
                        <a:pt x="11" y="2"/>
                      </a:lnTo>
                      <a:lnTo>
                        <a:pt x="0" y="12"/>
                      </a:lnTo>
                      <a:lnTo>
                        <a:pt x="0" y="54"/>
                      </a:lnTo>
                      <a:lnTo>
                        <a:pt x="42" y="54"/>
                      </a:lnTo>
                      <a:lnTo>
                        <a:pt x="52" y="43"/>
                      </a:lnTo>
                      <a:lnTo>
                        <a:pt x="19" y="43"/>
                      </a:lnTo>
                      <a:lnTo>
                        <a:pt x="54" y="8"/>
                      </a:lnTo>
                      <a:lnTo>
                        <a:pt x="46" y="0"/>
                      </a:lnTo>
                      <a:lnTo>
                        <a:pt x="11"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9" name="Rectangle 119">
                <a:extLst>
                  <a:ext uri="{FF2B5EF4-FFF2-40B4-BE49-F238E27FC236}">
                    <a16:creationId xmlns:a16="http://schemas.microsoft.com/office/drawing/2014/main" id="{FE7B5621-E8E0-4575-8309-7225791A23B2}"/>
                  </a:ext>
                </a:extLst>
              </p:cNvPr>
              <p:cNvSpPr>
                <a:spLocks noChangeArrowheads="1"/>
              </p:cNvSpPr>
              <p:nvPr/>
            </p:nvSpPr>
            <p:spPr bwMode="auto">
              <a:xfrm>
                <a:off x="2687207" y="1568479"/>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Router</a:t>
                </a:r>
              </a:p>
            </p:txBody>
          </p:sp>
        </p:grpSp>
        <p:grpSp>
          <p:nvGrpSpPr>
            <p:cNvPr id="35854" name="Group 35853">
              <a:extLst>
                <a:ext uri="{FF2B5EF4-FFF2-40B4-BE49-F238E27FC236}">
                  <a16:creationId xmlns:a16="http://schemas.microsoft.com/office/drawing/2014/main" id="{08906C8E-3F41-4F30-BE7E-FF78EB3E9DF5}"/>
                </a:ext>
              </a:extLst>
            </p:cNvPr>
            <p:cNvGrpSpPr/>
            <p:nvPr/>
          </p:nvGrpSpPr>
          <p:grpSpPr>
            <a:xfrm>
              <a:off x="1694494" y="2227375"/>
              <a:ext cx="893075" cy="1859576"/>
              <a:chOff x="1694494" y="2227375"/>
              <a:chExt cx="893075" cy="1859576"/>
            </a:xfrm>
          </p:grpSpPr>
          <p:sp>
            <p:nvSpPr>
              <p:cNvPr id="40" name="Line 107">
                <a:extLst>
                  <a:ext uri="{FF2B5EF4-FFF2-40B4-BE49-F238E27FC236}">
                    <a16:creationId xmlns:a16="http://schemas.microsoft.com/office/drawing/2014/main" id="{0F68313C-5635-49B8-AAC8-CAE135E79F9F}"/>
                  </a:ext>
                </a:extLst>
              </p:cNvPr>
              <p:cNvSpPr>
                <a:spLocks noChangeShapeType="1"/>
              </p:cNvSpPr>
              <p:nvPr/>
            </p:nvSpPr>
            <p:spPr bwMode="auto">
              <a:xfrm>
                <a:off x="1694494" y="2227377"/>
                <a:ext cx="893075"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Line 107">
                <a:extLst>
                  <a:ext uri="{FF2B5EF4-FFF2-40B4-BE49-F238E27FC236}">
                    <a16:creationId xmlns:a16="http://schemas.microsoft.com/office/drawing/2014/main" id="{DB22E155-58FF-45A4-B4FB-05871AD4AB09}"/>
                  </a:ext>
                </a:extLst>
              </p:cNvPr>
              <p:cNvSpPr>
                <a:spLocks noChangeShapeType="1"/>
              </p:cNvSpPr>
              <p:nvPr/>
            </p:nvSpPr>
            <p:spPr bwMode="auto">
              <a:xfrm flipH="1" flipV="1">
                <a:off x="1694495" y="2227375"/>
                <a:ext cx="24174" cy="1859576"/>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35841" name="Group 35840">
            <a:extLst>
              <a:ext uri="{FF2B5EF4-FFF2-40B4-BE49-F238E27FC236}">
                <a16:creationId xmlns:a16="http://schemas.microsoft.com/office/drawing/2014/main" id="{A277FAB1-C699-4302-92A8-D765948D28CA}"/>
              </a:ext>
            </a:extLst>
          </p:cNvPr>
          <p:cNvGrpSpPr/>
          <p:nvPr/>
        </p:nvGrpSpPr>
        <p:grpSpPr>
          <a:xfrm>
            <a:off x="10000411" y="3832995"/>
            <a:ext cx="1599145" cy="1699639"/>
            <a:chOff x="9541423" y="3738422"/>
            <a:chExt cx="1599145" cy="1699639"/>
          </a:xfrm>
        </p:grpSpPr>
        <p:pic>
          <p:nvPicPr>
            <p:cNvPr id="35842" name="Picture 2" descr="Bildergebnis für virtual machine azure">
              <a:extLst>
                <a:ext uri="{FF2B5EF4-FFF2-40B4-BE49-F238E27FC236}">
                  <a16:creationId xmlns:a16="http://schemas.microsoft.com/office/drawing/2014/main" id="{5DB1C70D-FF47-4737-A440-3A2207BCEF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1423" y="4135448"/>
              <a:ext cx="1599145" cy="839551"/>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119">
              <a:extLst>
                <a:ext uri="{FF2B5EF4-FFF2-40B4-BE49-F238E27FC236}">
                  <a16:creationId xmlns:a16="http://schemas.microsoft.com/office/drawing/2014/main" id="{A2A88F46-5CBE-426F-AB06-2FEB08C72C99}"/>
                </a:ext>
              </a:extLst>
            </p:cNvPr>
            <p:cNvSpPr>
              <a:spLocks noChangeArrowheads="1"/>
            </p:cNvSpPr>
            <p:nvPr/>
          </p:nvSpPr>
          <p:spPr bwMode="auto">
            <a:xfrm>
              <a:off x="9924214" y="5161062"/>
              <a:ext cx="833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10.1.0.4</a:t>
              </a:r>
            </a:p>
          </p:txBody>
        </p:sp>
        <p:sp>
          <p:nvSpPr>
            <p:cNvPr id="35840" name="Rectangle 35839">
              <a:extLst>
                <a:ext uri="{FF2B5EF4-FFF2-40B4-BE49-F238E27FC236}">
                  <a16:creationId xmlns:a16="http://schemas.microsoft.com/office/drawing/2014/main" id="{1B3083D6-0929-44F2-822C-20FCBD5743EB}"/>
                </a:ext>
              </a:extLst>
            </p:cNvPr>
            <p:cNvSpPr/>
            <p:nvPr/>
          </p:nvSpPr>
          <p:spPr>
            <a:xfrm>
              <a:off x="9769809" y="3738422"/>
              <a:ext cx="1114601" cy="369332"/>
            </a:xfrm>
            <a:prstGeom prst="rect">
              <a:avLst/>
            </a:prstGeom>
          </p:spPr>
          <p:txBody>
            <a:bodyPr wrap="none">
              <a:spAutoFit/>
            </a:bodyPr>
            <a:lstStyle/>
            <a:p>
              <a:r>
                <a:rPr lang="de-DE" dirty="0" err="1"/>
                <a:t>AzureVM</a:t>
              </a:r>
              <a:endParaRPr lang="de-DE" dirty="0"/>
            </a:p>
          </p:txBody>
        </p:sp>
      </p:grpSp>
      <p:sp>
        <p:nvSpPr>
          <p:cNvPr id="59" name="Line 107">
            <a:extLst>
              <a:ext uri="{FF2B5EF4-FFF2-40B4-BE49-F238E27FC236}">
                <a16:creationId xmlns:a16="http://schemas.microsoft.com/office/drawing/2014/main" id="{F4BFB5C3-2B10-4E7D-9220-2B8718C4BBA5}"/>
              </a:ext>
            </a:extLst>
          </p:cNvPr>
          <p:cNvSpPr>
            <a:spLocks noChangeShapeType="1"/>
          </p:cNvSpPr>
          <p:nvPr/>
        </p:nvSpPr>
        <p:spPr bwMode="auto">
          <a:xfrm flipH="1" flipV="1">
            <a:off x="10795619" y="2269869"/>
            <a:ext cx="0" cy="1454405"/>
          </a:xfrm>
          <a:prstGeom prst="line">
            <a:avLst/>
          </a:prstGeom>
          <a:noFill/>
          <a:ln w="38100"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5" name="Group 4">
            <a:extLst>
              <a:ext uri="{FF2B5EF4-FFF2-40B4-BE49-F238E27FC236}">
                <a16:creationId xmlns:a16="http://schemas.microsoft.com/office/drawing/2014/main" id="{8D36109A-7627-4EEE-BFA9-37CF61650BF8}"/>
              </a:ext>
            </a:extLst>
          </p:cNvPr>
          <p:cNvGrpSpPr/>
          <p:nvPr/>
        </p:nvGrpSpPr>
        <p:grpSpPr>
          <a:xfrm>
            <a:off x="903032" y="4135333"/>
            <a:ext cx="1977759" cy="1981095"/>
            <a:chOff x="903032" y="4135333"/>
            <a:chExt cx="1977759" cy="1981095"/>
          </a:xfrm>
        </p:grpSpPr>
        <p:sp>
          <p:nvSpPr>
            <p:cNvPr id="42" name="Rectangle 119">
              <a:extLst>
                <a:ext uri="{FF2B5EF4-FFF2-40B4-BE49-F238E27FC236}">
                  <a16:creationId xmlns:a16="http://schemas.microsoft.com/office/drawing/2014/main" id="{4F6375B4-4AF6-4FF8-9DB7-CF707EF29BE4}"/>
                </a:ext>
              </a:extLst>
            </p:cNvPr>
            <p:cNvSpPr>
              <a:spLocks noChangeArrowheads="1"/>
            </p:cNvSpPr>
            <p:nvPr/>
          </p:nvSpPr>
          <p:spPr bwMode="auto">
            <a:xfrm>
              <a:off x="961593" y="5839429"/>
              <a:ext cx="14747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192.168.205.2</a:t>
              </a:r>
            </a:p>
          </p:txBody>
        </p:sp>
        <p:grpSp>
          <p:nvGrpSpPr>
            <p:cNvPr id="3" name="Group 2">
              <a:extLst>
                <a:ext uri="{FF2B5EF4-FFF2-40B4-BE49-F238E27FC236}">
                  <a16:creationId xmlns:a16="http://schemas.microsoft.com/office/drawing/2014/main" id="{FD01698E-2DF3-479B-A7FE-C17274CE1C75}"/>
                </a:ext>
              </a:extLst>
            </p:cNvPr>
            <p:cNvGrpSpPr/>
            <p:nvPr/>
          </p:nvGrpSpPr>
          <p:grpSpPr>
            <a:xfrm>
              <a:off x="903032" y="4135333"/>
              <a:ext cx="1977759" cy="1611763"/>
              <a:chOff x="903032" y="4135333"/>
              <a:chExt cx="1977759" cy="1611763"/>
            </a:xfrm>
          </p:grpSpPr>
          <p:pic>
            <p:nvPicPr>
              <p:cNvPr id="6" name="Picture 5" descr="A close up of a device&#10;&#10;Description generated with very high confidence">
                <a:extLst>
                  <a:ext uri="{FF2B5EF4-FFF2-40B4-BE49-F238E27FC236}">
                    <a16:creationId xmlns:a16="http://schemas.microsoft.com/office/drawing/2014/main" id="{9DB168EE-21DB-4035-9708-FB4A5E704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032" y="4504665"/>
                <a:ext cx="1562566" cy="1242431"/>
              </a:xfrm>
              <a:prstGeom prst="rect">
                <a:avLst/>
              </a:prstGeom>
            </p:spPr>
          </p:pic>
          <p:sp>
            <p:nvSpPr>
              <p:cNvPr id="67" name="Rectangle 66">
                <a:extLst>
                  <a:ext uri="{FF2B5EF4-FFF2-40B4-BE49-F238E27FC236}">
                    <a16:creationId xmlns:a16="http://schemas.microsoft.com/office/drawing/2014/main" id="{E419CE1C-8CC7-4328-833C-C948775966DF}"/>
                  </a:ext>
                </a:extLst>
              </p:cNvPr>
              <p:cNvSpPr/>
              <p:nvPr/>
            </p:nvSpPr>
            <p:spPr>
              <a:xfrm>
                <a:off x="948787" y="4135333"/>
                <a:ext cx="1932004" cy="369332"/>
              </a:xfrm>
              <a:prstGeom prst="rect">
                <a:avLst/>
              </a:prstGeom>
            </p:spPr>
            <p:txBody>
              <a:bodyPr wrap="none">
                <a:spAutoFit/>
              </a:bodyPr>
              <a:lstStyle/>
              <a:p>
                <a:r>
                  <a:rPr lang="de-DE" dirty="0" err="1"/>
                  <a:t>OnPremiseServer</a:t>
                </a:r>
                <a:endParaRPr lang="de-DE" dirty="0"/>
              </a:p>
            </p:txBody>
          </p:sp>
        </p:grpSp>
      </p:grpSp>
      <p:grpSp>
        <p:nvGrpSpPr>
          <p:cNvPr id="25" name="Group 24">
            <a:extLst>
              <a:ext uri="{FF2B5EF4-FFF2-40B4-BE49-F238E27FC236}">
                <a16:creationId xmlns:a16="http://schemas.microsoft.com/office/drawing/2014/main" id="{673A42FC-99C8-45E7-B93C-E8BAE48E9DD6}"/>
              </a:ext>
            </a:extLst>
          </p:cNvPr>
          <p:cNvGrpSpPr/>
          <p:nvPr/>
        </p:nvGrpSpPr>
        <p:grpSpPr>
          <a:xfrm>
            <a:off x="3511770" y="1756615"/>
            <a:ext cx="7283849" cy="780832"/>
            <a:chOff x="3511770" y="1756615"/>
            <a:chExt cx="7283849" cy="780832"/>
          </a:xfrm>
        </p:grpSpPr>
        <p:grpSp>
          <p:nvGrpSpPr>
            <p:cNvPr id="19" name="Group 18">
              <a:extLst>
                <a:ext uri="{FF2B5EF4-FFF2-40B4-BE49-F238E27FC236}">
                  <a16:creationId xmlns:a16="http://schemas.microsoft.com/office/drawing/2014/main" id="{11F02E50-186B-4EF4-BA1B-251CD7D224F0}"/>
                </a:ext>
              </a:extLst>
            </p:cNvPr>
            <p:cNvGrpSpPr/>
            <p:nvPr/>
          </p:nvGrpSpPr>
          <p:grpSpPr>
            <a:xfrm>
              <a:off x="5531264" y="1756615"/>
              <a:ext cx="922223" cy="780832"/>
              <a:chOff x="4570413" y="1709738"/>
              <a:chExt cx="628650" cy="532269"/>
            </a:xfrm>
          </p:grpSpPr>
          <p:sp>
            <p:nvSpPr>
              <p:cNvPr id="7" name="Freeform 10">
                <a:extLst>
                  <a:ext uri="{FF2B5EF4-FFF2-40B4-BE49-F238E27FC236}">
                    <a16:creationId xmlns:a16="http://schemas.microsoft.com/office/drawing/2014/main" id="{BC6C4C0C-EEA1-4F35-9F60-BFD94FBA4583}"/>
                  </a:ext>
                </a:extLst>
              </p:cNvPr>
              <p:cNvSpPr>
                <a:spLocks/>
              </p:cNvSpPr>
              <p:nvPr/>
            </p:nvSpPr>
            <p:spPr bwMode="auto">
              <a:xfrm>
                <a:off x="4570413" y="1711325"/>
                <a:ext cx="628650" cy="384175"/>
              </a:xfrm>
              <a:custGeom>
                <a:avLst/>
                <a:gdLst>
                  <a:gd name="T0" fmla="*/ 1447 w 1630"/>
                  <a:gd name="T1" fmla="*/ 632 h 999"/>
                  <a:gd name="T2" fmla="*/ 1370 w 1630"/>
                  <a:gd name="T3" fmla="*/ 649 h 999"/>
                  <a:gd name="T4" fmla="*/ 981 w 1630"/>
                  <a:gd name="T5" fmla="*/ 260 h 999"/>
                  <a:gd name="T6" fmla="*/ 998 w 1630"/>
                  <a:gd name="T7" fmla="*/ 183 h 999"/>
                  <a:gd name="T8" fmla="*/ 816 w 1630"/>
                  <a:gd name="T9" fmla="*/ 0 h 999"/>
                  <a:gd name="T10" fmla="*/ 633 w 1630"/>
                  <a:gd name="T11" fmla="*/ 183 h 999"/>
                  <a:gd name="T12" fmla="*/ 650 w 1630"/>
                  <a:gd name="T13" fmla="*/ 260 h 999"/>
                  <a:gd name="T14" fmla="*/ 260 w 1630"/>
                  <a:gd name="T15" fmla="*/ 651 h 999"/>
                  <a:gd name="T16" fmla="*/ 183 w 1630"/>
                  <a:gd name="T17" fmla="*/ 634 h 999"/>
                  <a:gd name="T18" fmla="*/ 0 w 1630"/>
                  <a:gd name="T19" fmla="*/ 816 h 999"/>
                  <a:gd name="T20" fmla="*/ 183 w 1630"/>
                  <a:gd name="T21" fmla="*/ 999 h 999"/>
                  <a:gd name="T22" fmla="*/ 354 w 1630"/>
                  <a:gd name="T23" fmla="*/ 880 h 999"/>
                  <a:gd name="T24" fmla="*/ 1277 w 1630"/>
                  <a:gd name="T25" fmla="*/ 880 h 999"/>
                  <a:gd name="T26" fmla="*/ 1447 w 1630"/>
                  <a:gd name="T27" fmla="*/ 997 h 999"/>
                  <a:gd name="T28" fmla="*/ 1630 w 1630"/>
                  <a:gd name="T29" fmla="*/ 814 h 999"/>
                  <a:gd name="T30" fmla="*/ 1447 w 1630"/>
                  <a:gd name="T31" fmla="*/ 63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0" h="999">
                    <a:moveTo>
                      <a:pt x="1447" y="632"/>
                    </a:moveTo>
                    <a:cubicBezTo>
                      <a:pt x="1420" y="632"/>
                      <a:pt x="1394" y="638"/>
                      <a:pt x="1370" y="649"/>
                    </a:cubicBezTo>
                    <a:lnTo>
                      <a:pt x="981" y="260"/>
                    </a:lnTo>
                    <a:cubicBezTo>
                      <a:pt x="992" y="237"/>
                      <a:pt x="998" y="211"/>
                      <a:pt x="998" y="183"/>
                    </a:cubicBezTo>
                    <a:cubicBezTo>
                      <a:pt x="998" y="82"/>
                      <a:pt x="917" y="0"/>
                      <a:pt x="816" y="0"/>
                    </a:cubicBezTo>
                    <a:cubicBezTo>
                      <a:pt x="715" y="0"/>
                      <a:pt x="633" y="82"/>
                      <a:pt x="633" y="183"/>
                    </a:cubicBezTo>
                    <a:cubicBezTo>
                      <a:pt x="633" y="211"/>
                      <a:pt x="640" y="237"/>
                      <a:pt x="650" y="260"/>
                    </a:cubicBezTo>
                    <a:lnTo>
                      <a:pt x="260" y="651"/>
                    </a:lnTo>
                    <a:cubicBezTo>
                      <a:pt x="236" y="640"/>
                      <a:pt x="210" y="634"/>
                      <a:pt x="183" y="634"/>
                    </a:cubicBezTo>
                    <a:cubicBezTo>
                      <a:pt x="82" y="634"/>
                      <a:pt x="0" y="715"/>
                      <a:pt x="0" y="816"/>
                    </a:cubicBezTo>
                    <a:cubicBezTo>
                      <a:pt x="0" y="917"/>
                      <a:pt x="82" y="999"/>
                      <a:pt x="183" y="999"/>
                    </a:cubicBezTo>
                    <a:cubicBezTo>
                      <a:pt x="261" y="999"/>
                      <a:pt x="328" y="949"/>
                      <a:pt x="354" y="880"/>
                    </a:cubicBezTo>
                    <a:lnTo>
                      <a:pt x="1277" y="880"/>
                    </a:lnTo>
                    <a:cubicBezTo>
                      <a:pt x="1303" y="948"/>
                      <a:pt x="1369" y="997"/>
                      <a:pt x="1447" y="997"/>
                    </a:cubicBezTo>
                    <a:cubicBezTo>
                      <a:pt x="1548" y="997"/>
                      <a:pt x="1630" y="915"/>
                      <a:pt x="1630" y="814"/>
                    </a:cubicBezTo>
                    <a:cubicBezTo>
                      <a:pt x="1630" y="713"/>
                      <a:pt x="1548" y="632"/>
                      <a:pt x="1447" y="63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 name="Freeform 11">
                <a:extLst>
                  <a:ext uri="{FF2B5EF4-FFF2-40B4-BE49-F238E27FC236}">
                    <a16:creationId xmlns:a16="http://schemas.microsoft.com/office/drawing/2014/main" id="{DEC23EA0-9304-468A-BAD3-BDFA39B139EF}"/>
                  </a:ext>
                </a:extLst>
              </p:cNvPr>
              <p:cNvSpPr>
                <a:spLocks/>
              </p:cNvSpPr>
              <p:nvPr/>
            </p:nvSpPr>
            <p:spPr bwMode="auto">
              <a:xfrm>
                <a:off x="4570413" y="1709738"/>
                <a:ext cx="628650" cy="385763"/>
              </a:xfrm>
              <a:custGeom>
                <a:avLst/>
                <a:gdLst>
                  <a:gd name="T0" fmla="*/ 1447 w 1630"/>
                  <a:gd name="T1" fmla="*/ 632 h 999"/>
                  <a:gd name="T2" fmla="*/ 1370 w 1630"/>
                  <a:gd name="T3" fmla="*/ 649 h 999"/>
                  <a:gd name="T4" fmla="*/ 981 w 1630"/>
                  <a:gd name="T5" fmla="*/ 260 h 999"/>
                  <a:gd name="T6" fmla="*/ 998 w 1630"/>
                  <a:gd name="T7" fmla="*/ 183 h 999"/>
                  <a:gd name="T8" fmla="*/ 816 w 1630"/>
                  <a:gd name="T9" fmla="*/ 0 h 999"/>
                  <a:gd name="T10" fmla="*/ 633 w 1630"/>
                  <a:gd name="T11" fmla="*/ 183 h 999"/>
                  <a:gd name="T12" fmla="*/ 650 w 1630"/>
                  <a:gd name="T13" fmla="*/ 260 h 999"/>
                  <a:gd name="T14" fmla="*/ 260 w 1630"/>
                  <a:gd name="T15" fmla="*/ 651 h 999"/>
                  <a:gd name="T16" fmla="*/ 183 w 1630"/>
                  <a:gd name="T17" fmla="*/ 634 h 999"/>
                  <a:gd name="T18" fmla="*/ 0 w 1630"/>
                  <a:gd name="T19" fmla="*/ 816 h 999"/>
                  <a:gd name="T20" fmla="*/ 183 w 1630"/>
                  <a:gd name="T21" fmla="*/ 999 h 999"/>
                  <a:gd name="T22" fmla="*/ 354 w 1630"/>
                  <a:gd name="T23" fmla="*/ 880 h 999"/>
                  <a:gd name="T24" fmla="*/ 1277 w 1630"/>
                  <a:gd name="T25" fmla="*/ 880 h 999"/>
                  <a:gd name="T26" fmla="*/ 1447 w 1630"/>
                  <a:gd name="T27" fmla="*/ 997 h 999"/>
                  <a:gd name="T28" fmla="*/ 1630 w 1630"/>
                  <a:gd name="T29" fmla="*/ 814 h 999"/>
                  <a:gd name="T30" fmla="*/ 1447 w 1630"/>
                  <a:gd name="T31" fmla="*/ 63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0" h="999">
                    <a:moveTo>
                      <a:pt x="1447" y="632"/>
                    </a:moveTo>
                    <a:cubicBezTo>
                      <a:pt x="1420" y="632"/>
                      <a:pt x="1394" y="638"/>
                      <a:pt x="1370" y="649"/>
                    </a:cubicBezTo>
                    <a:lnTo>
                      <a:pt x="981" y="260"/>
                    </a:lnTo>
                    <a:cubicBezTo>
                      <a:pt x="992" y="237"/>
                      <a:pt x="998" y="211"/>
                      <a:pt x="998" y="183"/>
                    </a:cubicBezTo>
                    <a:cubicBezTo>
                      <a:pt x="998" y="82"/>
                      <a:pt x="917" y="0"/>
                      <a:pt x="816" y="0"/>
                    </a:cubicBezTo>
                    <a:cubicBezTo>
                      <a:pt x="715" y="0"/>
                      <a:pt x="633" y="82"/>
                      <a:pt x="633" y="183"/>
                    </a:cubicBezTo>
                    <a:cubicBezTo>
                      <a:pt x="633" y="211"/>
                      <a:pt x="640" y="237"/>
                      <a:pt x="650" y="260"/>
                    </a:cubicBezTo>
                    <a:lnTo>
                      <a:pt x="260" y="651"/>
                    </a:lnTo>
                    <a:cubicBezTo>
                      <a:pt x="236" y="640"/>
                      <a:pt x="210" y="634"/>
                      <a:pt x="183" y="634"/>
                    </a:cubicBezTo>
                    <a:cubicBezTo>
                      <a:pt x="82" y="634"/>
                      <a:pt x="0" y="715"/>
                      <a:pt x="0" y="816"/>
                    </a:cubicBezTo>
                    <a:cubicBezTo>
                      <a:pt x="0" y="917"/>
                      <a:pt x="82" y="999"/>
                      <a:pt x="183" y="999"/>
                    </a:cubicBezTo>
                    <a:cubicBezTo>
                      <a:pt x="261" y="999"/>
                      <a:pt x="328" y="949"/>
                      <a:pt x="354" y="880"/>
                    </a:cubicBezTo>
                    <a:lnTo>
                      <a:pt x="1277" y="880"/>
                    </a:lnTo>
                    <a:cubicBezTo>
                      <a:pt x="1303" y="948"/>
                      <a:pt x="1369" y="997"/>
                      <a:pt x="1447" y="997"/>
                    </a:cubicBezTo>
                    <a:cubicBezTo>
                      <a:pt x="1548" y="997"/>
                      <a:pt x="1630" y="915"/>
                      <a:pt x="1630" y="814"/>
                    </a:cubicBezTo>
                    <a:cubicBezTo>
                      <a:pt x="1630" y="713"/>
                      <a:pt x="1548" y="632"/>
                      <a:pt x="1447" y="632"/>
                    </a:cubicBezTo>
                    <a:close/>
                  </a:path>
                </a:pathLst>
              </a:custGeom>
              <a:noFill/>
              <a:ln w="254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 name="Freeform 12">
                <a:extLst>
                  <a:ext uri="{FF2B5EF4-FFF2-40B4-BE49-F238E27FC236}">
                    <a16:creationId xmlns:a16="http://schemas.microsoft.com/office/drawing/2014/main" id="{DA80CC26-7CDB-4C48-913A-16C2F0AC83CE}"/>
                  </a:ext>
                </a:extLst>
              </p:cNvPr>
              <p:cNvSpPr>
                <a:spLocks noEditPoints="1"/>
              </p:cNvSpPr>
              <p:nvPr/>
            </p:nvSpPr>
            <p:spPr bwMode="auto">
              <a:xfrm>
                <a:off x="4570413" y="1711325"/>
                <a:ext cx="628650" cy="384175"/>
              </a:xfrm>
              <a:custGeom>
                <a:avLst/>
                <a:gdLst>
                  <a:gd name="T0" fmla="*/ 1447 w 1630"/>
                  <a:gd name="T1" fmla="*/ 632 h 999"/>
                  <a:gd name="T2" fmla="*/ 1370 w 1630"/>
                  <a:gd name="T3" fmla="*/ 649 h 999"/>
                  <a:gd name="T4" fmla="*/ 981 w 1630"/>
                  <a:gd name="T5" fmla="*/ 260 h 999"/>
                  <a:gd name="T6" fmla="*/ 998 w 1630"/>
                  <a:gd name="T7" fmla="*/ 183 h 999"/>
                  <a:gd name="T8" fmla="*/ 816 w 1630"/>
                  <a:gd name="T9" fmla="*/ 0 h 999"/>
                  <a:gd name="T10" fmla="*/ 633 w 1630"/>
                  <a:gd name="T11" fmla="*/ 183 h 999"/>
                  <a:gd name="T12" fmla="*/ 650 w 1630"/>
                  <a:gd name="T13" fmla="*/ 260 h 999"/>
                  <a:gd name="T14" fmla="*/ 260 w 1630"/>
                  <a:gd name="T15" fmla="*/ 651 h 999"/>
                  <a:gd name="T16" fmla="*/ 183 w 1630"/>
                  <a:gd name="T17" fmla="*/ 634 h 999"/>
                  <a:gd name="T18" fmla="*/ 0 w 1630"/>
                  <a:gd name="T19" fmla="*/ 816 h 999"/>
                  <a:gd name="T20" fmla="*/ 183 w 1630"/>
                  <a:gd name="T21" fmla="*/ 999 h 999"/>
                  <a:gd name="T22" fmla="*/ 354 w 1630"/>
                  <a:gd name="T23" fmla="*/ 880 h 999"/>
                  <a:gd name="T24" fmla="*/ 1277 w 1630"/>
                  <a:gd name="T25" fmla="*/ 880 h 999"/>
                  <a:gd name="T26" fmla="*/ 1447 w 1630"/>
                  <a:gd name="T27" fmla="*/ 997 h 999"/>
                  <a:gd name="T28" fmla="*/ 1630 w 1630"/>
                  <a:gd name="T29" fmla="*/ 814 h 999"/>
                  <a:gd name="T30" fmla="*/ 1447 w 1630"/>
                  <a:gd name="T31" fmla="*/ 632 h 999"/>
                  <a:gd name="T32" fmla="*/ 183 w 1630"/>
                  <a:gd name="T33" fmla="*/ 876 h 999"/>
                  <a:gd name="T34" fmla="*/ 123 w 1630"/>
                  <a:gd name="T35" fmla="*/ 816 h 999"/>
                  <a:gd name="T36" fmla="*/ 183 w 1630"/>
                  <a:gd name="T37" fmla="*/ 756 h 999"/>
                  <a:gd name="T38" fmla="*/ 243 w 1630"/>
                  <a:gd name="T39" fmla="*/ 816 h 999"/>
                  <a:gd name="T40" fmla="*/ 183 w 1630"/>
                  <a:gd name="T41" fmla="*/ 876 h 999"/>
                  <a:gd name="T42" fmla="*/ 816 w 1630"/>
                  <a:gd name="T43" fmla="*/ 123 h 999"/>
                  <a:gd name="T44" fmla="*/ 876 w 1630"/>
                  <a:gd name="T45" fmla="*/ 183 h 999"/>
                  <a:gd name="T46" fmla="*/ 816 w 1630"/>
                  <a:gd name="T47" fmla="*/ 243 h 999"/>
                  <a:gd name="T48" fmla="*/ 756 w 1630"/>
                  <a:gd name="T49" fmla="*/ 183 h 999"/>
                  <a:gd name="T50" fmla="*/ 816 w 1630"/>
                  <a:gd name="T51" fmla="*/ 123 h 999"/>
                  <a:gd name="T52" fmla="*/ 1275 w 1630"/>
                  <a:gd name="T53" fmla="*/ 754 h 999"/>
                  <a:gd name="T54" fmla="*/ 354 w 1630"/>
                  <a:gd name="T55" fmla="*/ 754 h 999"/>
                  <a:gd name="T56" fmla="*/ 348 w 1630"/>
                  <a:gd name="T57" fmla="*/ 740 h 999"/>
                  <a:gd name="T58" fmla="*/ 739 w 1630"/>
                  <a:gd name="T59" fmla="*/ 349 h 999"/>
                  <a:gd name="T60" fmla="*/ 816 w 1630"/>
                  <a:gd name="T61" fmla="*/ 366 h 999"/>
                  <a:gd name="T62" fmla="*/ 893 w 1630"/>
                  <a:gd name="T63" fmla="*/ 349 h 999"/>
                  <a:gd name="T64" fmla="*/ 1282 w 1630"/>
                  <a:gd name="T65" fmla="*/ 738 h 999"/>
                  <a:gd name="T66" fmla="*/ 1275 w 1630"/>
                  <a:gd name="T67" fmla="*/ 754 h 999"/>
                  <a:gd name="T68" fmla="*/ 1447 w 1630"/>
                  <a:gd name="T69" fmla="*/ 874 h 999"/>
                  <a:gd name="T70" fmla="*/ 1387 w 1630"/>
                  <a:gd name="T71" fmla="*/ 814 h 999"/>
                  <a:gd name="T72" fmla="*/ 1447 w 1630"/>
                  <a:gd name="T73" fmla="*/ 755 h 999"/>
                  <a:gd name="T74" fmla="*/ 1507 w 1630"/>
                  <a:gd name="T75" fmla="*/ 814 h 999"/>
                  <a:gd name="T76" fmla="*/ 1447 w 1630"/>
                  <a:gd name="T77" fmla="*/ 874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0" h="999">
                    <a:moveTo>
                      <a:pt x="1447" y="632"/>
                    </a:moveTo>
                    <a:cubicBezTo>
                      <a:pt x="1420" y="632"/>
                      <a:pt x="1394" y="638"/>
                      <a:pt x="1370" y="649"/>
                    </a:cubicBezTo>
                    <a:lnTo>
                      <a:pt x="981" y="260"/>
                    </a:lnTo>
                    <a:cubicBezTo>
                      <a:pt x="992" y="237"/>
                      <a:pt x="998" y="211"/>
                      <a:pt x="998" y="183"/>
                    </a:cubicBezTo>
                    <a:cubicBezTo>
                      <a:pt x="998" y="82"/>
                      <a:pt x="917" y="0"/>
                      <a:pt x="816" y="0"/>
                    </a:cubicBezTo>
                    <a:cubicBezTo>
                      <a:pt x="715" y="0"/>
                      <a:pt x="633" y="82"/>
                      <a:pt x="633" y="183"/>
                    </a:cubicBezTo>
                    <a:cubicBezTo>
                      <a:pt x="633" y="211"/>
                      <a:pt x="640" y="237"/>
                      <a:pt x="650" y="260"/>
                    </a:cubicBezTo>
                    <a:lnTo>
                      <a:pt x="260" y="651"/>
                    </a:lnTo>
                    <a:cubicBezTo>
                      <a:pt x="236" y="640"/>
                      <a:pt x="210" y="634"/>
                      <a:pt x="183" y="634"/>
                    </a:cubicBezTo>
                    <a:cubicBezTo>
                      <a:pt x="82" y="634"/>
                      <a:pt x="0" y="715"/>
                      <a:pt x="0" y="816"/>
                    </a:cubicBezTo>
                    <a:cubicBezTo>
                      <a:pt x="0" y="917"/>
                      <a:pt x="82" y="999"/>
                      <a:pt x="183" y="999"/>
                    </a:cubicBezTo>
                    <a:cubicBezTo>
                      <a:pt x="261" y="999"/>
                      <a:pt x="328" y="949"/>
                      <a:pt x="354" y="880"/>
                    </a:cubicBezTo>
                    <a:lnTo>
                      <a:pt x="1277" y="880"/>
                    </a:lnTo>
                    <a:cubicBezTo>
                      <a:pt x="1303" y="948"/>
                      <a:pt x="1369" y="997"/>
                      <a:pt x="1447" y="997"/>
                    </a:cubicBezTo>
                    <a:cubicBezTo>
                      <a:pt x="1548" y="997"/>
                      <a:pt x="1630" y="915"/>
                      <a:pt x="1630" y="814"/>
                    </a:cubicBezTo>
                    <a:cubicBezTo>
                      <a:pt x="1630" y="713"/>
                      <a:pt x="1548" y="632"/>
                      <a:pt x="1447" y="632"/>
                    </a:cubicBezTo>
                    <a:close/>
                    <a:moveTo>
                      <a:pt x="183" y="876"/>
                    </a:moveTo>
                    <a:cubicBezTo>
                      <a:pt x="150" y="876"/>
                      <a:pt x="123" y="849"/>
                      <a:pt x="123" y="816"/>
                    </a:cubicBezTo>
                    <a:cubicBezTo>
                      <a:pt x="123" y="783"/>
                      <a:pt x="150" y="756"/>
                      <a:pt x="183" y="756"/>
                    </a:cubicBezTo>
                    <a:cubicBezTo>
                      <a:pt x="216" y="756"/>
                      <a:pt x="243" y="783"/>
                      <a:pt x="243" y="816"/>
                    </a:cubicBezTo>
                    <a:cubicBezTo>
                      <a:pt x="243" y="849"/>
                      <a:pt x="216" y="876"/>
                      <a:pt x="183" y="876"/>
                    </a:cubicBezTo>
                    <a:close/>
                    <a:moveTo>
                      <a:pt x="816" y="123"/>
                    </a:moveTo>
                    <a:cubicBezTo>
                      <a:pt x="849" y="123"/>
                      <a:pt x="876" y="150"/>
                      <a:pt x="876" y="183"/>
                    </a:cubicBezTo>
                    <a:cubicBezTo>
                      <a:pt x="876" y="216"/>
                      <a:pt x="849" y="243"/>
                      <a:pt x="816" y="243"/>
                    </a:cubicBezTo>
                    <a:cubicBezTo>
                      <a:pt x="783" y="243"/>
                      <a:pt x="756" y="216"/>
                      <a:pt x="756" y="183"/>
                    </a:cubicBezTo>
                    <a:cubicBezTo>
                      <a:pt x="756" y="150"/>
                      <a:pt x="783" y="123"/>
                      <a:pt x="816" y="123"/>
                    </a:cubicBezTo>
                    <a:close/>
                    <a:moveTo>
                      <a:pt x="1275" y="754"/>
                    </a:moveTo>
                    <a:lnTo>
                      <a:pt x="354" y="754"/>
                    </a:lnTo>
                    <a:cubicBezTo>
                      <a:pt x="352" y="749"/>
                      <a:pt x="351" y="744"/>
                      <a:pt x="348" y="740"/>
                    </a:cubicBezTo>
                    <a:lnTo>
                      <a:pt x="739" y="349"/>
                    </a:lnTo>
                    <a:cubicBezTo>
                      <a:pt x="763" y="360"/>
                      <a:pt x="789" y="366"/>
                      <a:pt x="816" y="366"/>
                    </a:cubicBezTo>
                    <a:cubicBezTo>
                      <a:pt x="843" y="366"/>
                      <a:pt x="869" y="360"/>
                      <a:pt x="893" y="349"/>
                    </a:cubicBezTo>
                    <a:lnTo>
                      <a:pt x="1282" y="738"/>
                    </a:lnTo>
                    <a:cubicBezTo>
                      <a:pt x="1279" y="743"/>
                      <a:pt x="1277" y="749"/>
                      <a:pt x="1275" y="754"/>
                    </a:cubicBezTo>
                    <a:close/>
                    <a:moveTo>
                      <a:pt x="1447" y="874"/>
                    </a:moveTo>
                    <a:cubicBezTo>
                      <a:pt x="1414" y="874"/>
                      <a:pt x="1387" y="847"/>
                      <a:pt x="1387" y="814"/>
                    </a:cubicBezTo>
                    <a:cubicBezTo>
                      <a:pt x="1387" y="781"/>
                      <a:pt x="1414" y="755"/>
                      <a:pt x="1447" y="755"/>
                    </a:cubicBezTo>
                    <a:cubicBezTo>
                      <a:pt x="1480" y="755"/>
                      <a:pt x="1507" y="781"/>
                      <a:pt x="1507" y="814"/>
                    </a:cubicBezTo>
                    <a:cubicBezTo>
                      <a:pt x="1507" y="847"/>
                      <a:pt x="1480" y="874"/>
                      <a:pt x="1447" y="87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13">
                <a:extLst>
                  <a:ext uri="{FF2B5EF4-FFF2-40B4-BE49-F238E27FC236}">
                    <a16:creationId xmlns:a16="http://schemas.microsoft.com/office/drawing/2014/main" id="{2B1832DD-43B6-4F84-883A-E4D5F4089077}"/>
                  </a:ext>
                </a:extLst>
              </p:cNvPr>
              <p:cNvSpPr>
                <a:spLocks noChangeArrowheads="1"/>
              </p:cNvSpPr>
              <p:nvPr/>
            </p:nvSpPr>
            <p:spPr bwMode="auto">
              <a:xfrm>
                <a:off x="4577318" y="2116126"/>
                <a:ext cx="611047" cy="12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err="1">
                    <a:ln>
                      <a:noFill/>
                    </a:ln>
                    <a:solidFill>
                      <a:srgbClr val="0078D7"/>
                    </a:solidFill>
                    <a:effectLst/>
                    <a:latin typeface="Segoe UI" panose="020B0502040204020203" pitchFamily="34" charset="0"/>
                  </a:rPr>
                  <a:t>ExpressRoute</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grpSp>
        <p:sp>
          <p:nvSpPr>
            <p:cNvPr id="20" name="Line 85">
              <a:extLst>
                <a:ext uri="{FF2B5EF4-FFF2-40B4-BE49-F238E27FC236}">
                  <a16:creationId xmlns:a16="http://schemas.microsoft.com/office/drawing/2014/main" id="{0CBF44E3-908F-478B-B2CE-86AE16BB9AFF}"/>
                </a:ext>
              </a:extLst>
            </p:cNvPr>
            <p:cNvSpPr>
              <a:spLocks noChangeShapeType="1"/>
            </p:cNvSpPr>
            <p:nvPr/>
          </p:nvSpPr>
          <p:spPr bwMode="auto">
            <a:xfrm flipV="1">
              <a:off x="6519053" y="2232983"/>
              <a:ext cx="1588069" cy="3782"/>
            </a:xfrm>
            <a:prstGeom prst="line">
              <a:avLst/>
            </a:prstGeom>
            <a:noFill/>
            <a:ln w="38100"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 name="Line 107">
              <a:extLst>
                <a:ext uri="{FF2B5EF4-FFF2-40B4-BE49-F238E27FC236}">
                  <a16:creationId xmlns:a16="http://schemas.microsoft.com/office/drawing/2014/main" id="{8F5EFAA4-2282-4309-84CB-E8BA8B880303}"/>
                </a:ext>
              </a:extLst>
            </p:cNvPr>
            <p:cNvSpPr>
              <a:spLocks noChangeShapeType="1"/>
            </p:cNvSpPr>
            <p:nvPr/>
          </p:nvSpPr>
          <p:spPr bwMode="auto">
            <a:xfrm flipV="1">
              <a:off x="3511770" y="2231157"/>
              <a:ext cx="2019494" cy="5608"/>
            </a:xfrm>
            <a:prstGeom prst="line">
              <a:avLst/>
            </a:prstGeom>
            <a:noFill/>
            <a:ln w="38100"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1" name="Group 30">
              <a:extLst>
                <a:ext uri="{FF2B5EF4-FFF2-40B4-BE49-F238E27FC236}">
                  <a16:creationId xmlns:a16="http://schemas.microsoft.com/office/drawing/2014/main" id="{5854EA25-BCF8-42F0-AD3B-1CBA9155DE01}"/>
                </a:ext>
              </a:extLst>
            </p:cNvPr>
            <p:cNvGrpSpPr/>
            <p:nvPr/>
          </p:nvGrpSpPr>
          <p:grpSpPr>
            <a:xfrm>
              <a:off x="8185366" y="1909889"/>
              <a:ext cx="736540" cy="606284"/>
              <a:chOff x="2881313" y="2389188"/>
              <a:chExt cx="493712" cy="406400"/>
            </a:xfrm>
          </p:grpSpPr>
          <p:sp>
            <p:nvSpPr>
              <p:cNvPr id="32" name="Freeform 91">
                <a:extLst>
                  <a:ext uri="{FF2B5EF4-FFF2-40B4-BE49-F238E27FC236}">
                    <a16:creationId xmlns:a16="http://schemas.microsoft.com/office/drawing/2014/main" id="{1DE07EB3-709C-470B-8EAF-0048F1D76128}"/>
                  </a:ext>
                </a:extLst>
              </p:cNvPr>
              <p:cNvSpPr>
                <a:spLocks noEditPoints="1"/>
              </p:cNvSpPr>
              <p:nvPr/>
            </p:nvSpPr>
            <p:spPr bwMode="auto">
              <a:xfrm>
                <a:off x="2946400" y="2590800"/>
                <a:ext cx="363538" cy="92075"/>
              </a:xfrm>
              <a:custGeom>
                <a:avLst/>
                <a:gdLst>
                  <a:gd name="T0" fmla="*/ 897 w 942"/>
                  <a:gd name="T1" fmla="*/ 0 h 241"/>
                  <a:gd name="T2" fmla="*/ 46 w 942"/>
                  <a:gd name="T3" fmla="*/ 0 h 241"/>
                  <a:gd name="T4" fmla="*/ 0 w 942"/>
                  <a:gd name="T5" fmla="*/ 34 h 241"/>
                  <a:gd name="T6" fmla="*/ 0 w 942"/>
                  <a:gd name="T7" fmla="*/ 207 h 241"/>
                  <a:gd name="T8" fmla="*/ 46 w 942"/>
                  <a:gd name="T9" fmla="*/ 241 h 241"/>
                  <a:gd name="T10" fmla="*/ 897 w 942"/>
                  <a:gd name="T11" fmla="*/ 241 h 241"/>
                  <a:gd name="T12" fmla="*/ 942 w 942"/>
                  <a:gd name="T13" fmla="*/ 207 h 241"/>
                  <a:gd name="T14" fmla="*/ 942 w 942"/>
                  <a:gd name="T15" fmla="*/ 34 h 241"/>
                  <a:gd name="T16" fmla="*/ 897 w 942"/>
                  <a:gd name="T17" fmla="*/ 0 h 241"/>
                  <a:gd name="T18" fmla="*/ 145 w 942"/>
                  <a:gd name="T19" fmla="*/ 169 h 241"/>
                  <a:gd name="T20" fmla="*/ 97 w 942"/>
                  <a:gd name="T21" fmla="*/ 121 h 241"/>
                  <a:gd name="T22" fmla="*/ 145 w 942"/>
                  <a:gd name="T23" fmla="*/ 72 h 241"/>
                  <a:gd name="T24" fmla="*/ 194 w 942"/>
                  <a:gd name="T25" fmla="*/ 121 h 241"/>
                  <a:gd name="T26" fmla="*/ 145 w 942"/>
                  <a:gd name="T27" fmla="*/ 169 h 241"/>
                  <a:gd name="T28" fmla="*/ 363 w 942"/>
                  <a:gd name="T29" fmla="*/ 169 h 241"/>
                  <a:gd name="T30" fmla="*/ 314 w 942"/>
                  <a:gd name="T31" fmla="*/ 121 h 241"/>
                  <a:gd name="T32" fmla="*/ 363 w 942"/>
                  <a:gd name="T33" fmla="*/ 72 h 241"/>
                  <a:gd name="T34" fmla="*/ 411 w 942"/>
                  <a:gd name="T35" fmla="*/ 121 h 241"/>
                  <a:gd name="T36" fmla="*/ 363 w 942"/>
                  <a:gd name="T37" fmla="*/ 169 h 241"/>
                  <a:gd name="T38" fmla="*/ 580 w 942"/>
                  <a:gd name="T39" fmla="*/ 169 h 241"/>
                  <a:gd name="T40" fmla="*/ 532 w 942"/>
                  <a:gd name="T41" fmla="*/ 121 h 241"/>
                  <a:gd name="T42" fmla="*/ 580 w 942"/>
                  <a:gd name="T43" fmla="*/ 72 h 241"/>
                  <a:gd name="T44" fmla="*/ 628 w 942"/>
                  <a:gd name="T45" fmla="*/ 121 h 241"/>
                  <a:gd name="T46" fmla="*/ 580 w 942"/>
                  <a:gd name="T47" fmla="*/ 169 h 241"/>
                  <a:gd name="T48" fmla="*/ 797 w 942"/>
                  <a:gd name="T49" fmla="*/ 169 h 241"/>
                  <a:gd name="T50" fmla="*/ 749 w 942"/>
                  <a:gd name="T51" fmla="*/ 121 h 241"/>
                  <a:gd name="T52" fmla="*/ 797 w 942"/>
                  <a:gd name="T53" fmla="*/ 72 h 241"/>
                  <a:gd name="T54" fmla="*/ 846 w 942"/>
                  <a:gd name="T55" fmla="*/ 121 h 241"/>
                  <a:gd name="T56" fmla="*/ 797 w 942"/>
                  <a:gd name="T57" fmla="*/ 1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241">
                    <a:moveTo>
                      <a:pt x="897" y="0"/>
                    </a:moveTo>
                    <a:lnTo>
                      <a:pt x="46" y="0"/>
                    </a:lnTo>
                    <a:cubicBezTo>
                      <a:pt x="21" y="0"/>
                      <a:pt x="0" y="15"/>
                      <a:pt x="0" y="34"/>
                    </a:cubicBezTo>
                    <a:lnTo>
                      <a:pt x="0" y="207"/>
                    </a:lnTo>
                    <a:cubicBezTo>
                      <a:pt x="0" y="226"/>
                      <a:pt x="21" y="241"/>
                      <a:pt x="46" y="241"/>
                    </a:cubicBezTo>
                    <a:lnTo>
                      <a:pt x="897" y="241"/>
                    </a:lnTo>
                    <a:cubicBezTo>
                      <a:pt x="922" y="241"/>
                      <a:pt x="942" y="226"/>
                      <a:pt x="942" y="207"/>
                    </a:cubicBezTo>
                    <a:lnTo>
                      <a:pt x="942" y="34"/>
                    </a:lnTo>
                    <a:cubicBezTo>
                      <a:pt x="942" y="15"/>
                      <a:pt x="922" y="0"/>
                      <a:pt x="897" y="0"/>
                    </a:cubicBezTo>
                    <a:close/>
                    <a:moveTo>
                      <a:pt x="145" y="169"/>
                    </a:moveTo>
                    <a:cubicBezTo>
                      <a:pt x="119" y="169"/>
                      <a:pt x="97" y="147"/>
                      <a:pt x="97" y="121"/>
                    </a:cubicBezTo>
                    <a:cubicBezTo>
                      <a:pt x="97" y="94"/>
                      <a:pt x="119" y="72"/>
                      <a:pt x="145" y="72"/>
                    </a:cubicBezTo>
                    <a:cubicBezTo>
                      <a:pt x="172" y="72"/>
                      <a:pt x="194" y="94"/>
                      <a:pt x="194" y="121"/>
                    </a:cubicBezTo>
                    <a:cubicBezTo>
                      <a:pt x="194" y="147"/>
                      <a:pt x="172" y="169"/>
                      <a:pt x="145" y="169"/>
                    </a:cubicBezTo>
                    <a:close/>
                    <a:moveTo>
                      <a:pt x="363" y="169"/>
                    </a:moveTo>
                    <a:cubicBezTo>
                      <a:pt x="336" y="169"/>
                      <a:pt x="314" y="147"/>
                      <a:pt x="314" y="121"/>
                    </a:cubicBezTo>
                    <a:cubicBezTo>
                      <a:pt x="314" y="94"/>
                      <a:pt x="336" y="72"/>
                      <a:pt x="363" y="72"/>
                    </a:cubicBezTo>
                    <a:cubicBezTo>
                      <a:pt x="389" y="72"/>
                      <a:pt x="411" y="94"/>
                      <a:pt x="411" y="121"/>
                    </a:cubicBezTo>
                    <a:cubicBezTo>
                      <a:pt x="411" y="147"/>
                      <a:pt x="389" y="169"/>
                      <a:pt x="363" y="169"/>
                    </a:cubicBezTo>
                    <a:close/>
                    <a:moveTo>
                      <a:pt x="580" y="169"/>
                    </a:moveTo>
                    <a:cubicBezTo>
                      <a:pt x="553" y="169"/>
                      <a:pt x="532" y="147"/>
                      <a:pt x="532" y="121"/>
                    </a:cubicBezTo>
                    <a:cubicBezTo>
                      <a:pt x="532" y="94"/>
                      <a:pt x="553" y="72"/>
                      <a:pt x="580" y="72"/>
                    </a:cubicBezTo>
                    <a:cubicBezTo>
                      <a:pt x="607" y="72"/>
                      <a:pt x="628" y="94"/>
                      <a:pt x="628" y="121"/>
                    </a:cubicBezTo>
                    <a:cubicBezTo>
                      <a:pt x="628" y="147"/>
                      <a:pt x="607" y="169"/>
                      <a:pt x="580" y="169"/>
                    </a:cubicBezTo>
                    <a:close/>
                    <a:moveTo>
                      <a:pt x="797" y="169"/>
                    </a:moveTo>
                    <a:cubicBezTo>
                      <a:pt x="771" y="169"/>
                      <a:pt x="749" y="147"/>
                      <a:pt x="749" y="121"/>
                    </a:cubicBezTo>
                    <a:cubicBezTo>
                      <a:pt x="749" y="94"/>
                      <a:pt x="771" y="72"/>
                      <a:pt x="797" y="72"/>
                    </a:cubicBezTo>
                    <a:cubicBezTo>
                      <a:pt x="824" y="72"/>
                      <a:pt x="846" y="94"/>
                      <a:pt x="846" y="121"/>
                    </a:cubicBezTo>
                    <a:cubicBezTo>
                      <a:pt x="846" y="147"/>
                      <a:pt x="824" y="169"/>
                      <a:pt x="797" y="169"/>
                    </a:cubicBez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3" name="Freeform 92">
                <a:extLst>
                  <a:ext uri="{FF2B5EF4-FFF2-40B4-BE49-F238E27FC236}">
                    <a16:creationId xmlns:a16="http://schemas.microsoft.com/office/drawing/2014/main" id="{6F9A0E9F-36DC-4F23-888F-BE61C7159B03}"/>
                  </a:ext>
                </a:extLst>
              </p:cNvPr>
              <p:cNvSpPr>
                <a:spLocks/>
              </p:cNvSpPr>
              <p:nvPr/>
            </p:nvSpPr>
            <p:spPr bwMode="auto">
              <a:xfrm>
                <a:off x="2946400" y="2497138"/>
                <a:ext cx="363538" cy="65088"/>
              </a:xfrm>
              <a:custGeom>
                <a:avLst/>
                <a:gdLst>
                  <a:gd name="T0" fmla="*/ 187 w 229"/>
                  <a:gd name="T1" fmla="*/ 0 h 41"/>
                  <a:gd name="T2" fmla="*/ 43 w 229"/>
                  <a:gd name="T3" fmla="*/ 0 h 41"/>
                  <a:gd name="T4" fmla="*/ 0 w 229"/>
                  <a:gd name="T5" fmla="*/ 41 h 41"/>
                  <a:gd name="T6" fmla="*/ 229 w 229"/>
                  <a:gd name="T7" fmla="*/ 41 h 41"/>
                  <a:gd name="T8" fmla="*/ 187 w 229"/>
                  <a:gd name="T9" fmla="*/ 0 h 41"/>
                </a:gdLst>
                <a:ahLst/>
                <a:cxnLst>
                  <a:cxn ang="0">
                    <a:pos x="T0" y="T1"/>
                  </a:cxn>
                  <a:cxn ang="0">
                    <a:pos x="T2" y="T3"/>
                  </a:cxn>
                  <a:cxn ang="0">
                    <a:pos x="T4" y="T5"/>
                  </a:cxn>
                  <a:cxn ang="0">
                    <a:pos x="T6" y="T7"/>
                  </a:cxn>
                  <a:cxn ang="0">
                    <a:pos x="T8" y="T9"/>
                  </a:cxn>
                </a:cxnLst>
                <a:rect l="0" t="0" r="r" b="b"/>
                <a:pathLst>
                  <a:path w="229" h="41">
                    <a:moveTo>
                      <a:pt x="187" y="0"/>
                    </a:moveTo>
                    <a:lnTo>
                      <a:pt x="43" y="0"/>
                    </a:lnTo>
                    <a:lnTo>
                      <a:pt x="0" y="41"/>
                    </a:lnTo>
                    <a:lnTo>
                      <a:pt x="229" y="41"/>
                    </a:lnTo>
                    <a:lnTo>
                      <a:pt x="18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93">
                <a:extLst>
                  <a:ext uri="{FF2B5EF4-FFF2-40B4-BE49-F238E27FC236}">
                    <a16:creationId xmlns:a16="http://schemas.microsoft.com/office/drawing/2014/main" id="{E818B348-019D-4346-B386-37D7AC142FA3}"/>
                  </a:ext>
                </a:extLst>
              </p:cNvPr>
              <p:cNvSpPr>
                <a:spLocks/>
              </p:cNvSpPr>
              <p:nvPr/>
            </p:nvSpPr>
            <p:spPr bwMode="auto">
              <a:xfrm>
                <a:off x="3289300" y="2413000"/>
                <a:ext cx="85725" cy="85725"/>
              </a:xfrm>
              <a:custGeom>
                <a:avLst/>
                <a:gdLst>
                  <a:gd name="T0" fmla="*/ 44 w 54"/>
                  <a:gd name="T1" fmla="*/ 19 h 54"/>
                  <a:gd name="T2" fmla="*/ 44 w 54"/>
                  <a:gd name="T3" fmla="*/ 52 h 54"/>
                  <a:gd name="T4" fmla="*/ 54 w 54"/>
                  <a:gd name="T5" fmla="*/ 42 h 54"/>
                  <a:gd name="T6" fmla="*/ 54 w 54"/>
                  <a:gd name="T7" fmla="*/ 0 h 54"/>
                  <a:gd name="T8" fmla="*/ 13 w 54"/>
                  <a:gd name="T9" fmla="*/ 0 h 54"/>
                  <a:gd name="T10" fmla="*/ 2 w 54"/>
                  <a:gd name="T11" fmla="*/ 11 h 54"/>
                  <a:gd name="T12" fmla="*/ 35 w 54"/>
                  <a:gd name="T13" fmla="*/ 11 h 54"/>
                  <a:gd name="T14" fmla="*/ 0 w 54"/>
                  <a:gd name="T15" fmla="*/ 46 h 54"/>
                  <a:gd name="T16" fmla="*/ 8 w 54"/>
                  <a:gd name="T17" fmla="*/ 54 h 54"/>
                  <a:gd name="T18" fmla="*/ 44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19"/>
                    </a:moveTo>
                    <a:lnTo>
                      <a:pt x="44" y="52"/>
                    </a:lnTo>
                    <a:lnTo>
                      <a:pt x="54" y="42"/>
                    </a:lnTo>
                    <a:lnTo>
                      <a:pt x="54" y="0"/>
                    </a:lnTo>
                    <a:lnTo>
                      <a:pt x="13" y="0"/>
                    </a:lnTo>
                    <a:lnTo>
                      <a:pt x="2" y="11"/>
                    </a:lnTo>
                    <a:lnTo>
                      <a:pt x="35" y="11"/>
                    </a:lnTo>
                    <a:lnTo>
                      <a:pt x="0" y="46"/>
                    </a:lnTo>
                    <a:lnTo>
                      <a:pt x="8" y="54"/>
                    </a:lnTo>
                    <a:lnTo>
                      <a:pt x="44"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94">
                <a:extLst>
                  <a:ext uri="{FF2B5EF4-FFF2-40B4-BE49-F238E27FC236}">
                    <a16:creationId xmlns:a16="http://schemas.microsoft.com/office/drawing/2014/main" id="{3435C241-6D07-4619-97CE-9AEED964FBCB}"/>
                  </a:ext>
                </a:extLst>
              </p:cNvPr>
              <p:cNvSpPr>
                <a:spLocks/>
              </p:cNvSpPr>
              <p:nvPr/>
            </p:nvSpPr>
            <p:spPr bwMode="auto">
              <a:xfrm>
                <a:off x="3289300" y="2709863"/>
                <a:ext cx="85725" cy="85725"/>
              </a:xfrm>
              <a:custGeom>
                <a:avLst/>
                <a:gdLst>
                  <a:gd name="T0" fmla="*/ 44 w 54"/>
                  <a:gd name="T1" fmla="*/ 35 h 54"/>
                  <a:gd name="T2" fmla="*/ 44 w 54"/>
                  <a:gd name="T3" fmla="*/ 2 h 54"/>
                  <a:gd name="T4" fmla="*/ 54 w 54"/>
                  <a:gd name="T5" fmla="*/ 12 h 54"/>
                  <a:gd name="T6" fmla="*/ 54 w 54"/>
                  <a:gd name="T7" fmla="*/ 54 h 54"/>
                  <a:gd name="T8" fmla="*/ 13 w 54"/>
                  <a:gd name="T9" fmla="*/ 54 h 54"/>
                  <a:gd name="T10" fmla="*/ 2 w 54"/>
                  <a:gd name="T11" fmla="*/ 43 h 54"/>
                  <a:gd name="T12" fmla="*/ 35 w 54"/>
                  <a:gd name="T13" fmla="*/ 43 h 54"/>
                  <a:gd name="T14" fmla="*/ 0 w 54"/>
                  <a:gd name="T15" fmla="*/ 8 h 54"/>
                  <a:gd name="T16" fmla="*/ 8 w 54"/>
                  <a:gd name="T17" fmla="*/ 0 h 54"/>
                  <a:gd name="T18" fmla="*/ 44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35"/>
                    </a:moveTo>
                    <a:lnTo>
                      <a:pt x="44" y="2"/>
                    </a:lnTo>
                    <a:lnTo>
                      <a:pt x="54" y="12"/>
                    </a:lnTo>
                    <a:lnTo>
                      <a:pt x="54" y="54"/>
                    </a:lnTo>
                    <a:lnTo>
                      <a:pt x="13" y="54"/>
                    </a:lnTo>
                    <a:lnTo>
                      <a:pt x="2" y="43"/>
                    </a:lnTo>
                    <a:lnTo>
                      <a:pt x="35" y="43"/>
                    </a:lnTo>
                    <a:lnTo>
                      <a:pt x="0" y="8"/>
                    </a:lnTo>
                    <a:lnTo>
                      <a:pt x="8" y="0"/>
                    </a:lnTo>
                    <a:lnTo>
                      <a:pt x="44"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95">
                <a:extLst>
                  <a:ext uri="{FF2B5EF4-FFF2-40B4-BE49-F238E27FC236}">
                    <a16:creationId xmlns:a16="http://schemas.microsoft.com/office/drawing/2014/main" id="{F65BF136-2230-4B30-AA33-42DFA9EF48AE}"/>
                  </a:ext>
                </a:extLst>
              </p:cNvPr>
              <p:cNvSpPr>
                <a:spLocks/>
              </p:cNvSpPr>
              <p:nvPr/>
            </p:nvSpPr>
            <p:spPr bwMode="auto">
              <a:xfrm>
                <a:off x="2890838" y="2413000"/>
                <a:ext cx="85725" cy="85725"/>
              </a:xfrm>
              <a:custGeom>
                <a:avLst/>
                <a:gdLst>
                  <a:gd name="T0" fmla="*/ 11 w 54"/>
                  <a:gd name="T1" fmla="*/ 19 h 54"/>
                  <a:gd name="T2" fmla="*/ 11 w 54"/>
                  <a:gd name="T3" fmla="*/ 52 h 54"/>
                  <a:gd name="T4" fmla="*/ 0 w 54"/>
                  <a:gd name="T5" fmla="*/ 42 h 54"/>
                  <a:gd name="T6" fmla="*/ 0 w 54"/>
                  <a:gd name="T7" fmla="*/ 0 h 54"/>
                  <a:gd name="T8" fmla="*/ 42 w 54"/>
                  <a:gd name="T9" fmla="*/ 0 h 54"/>
                  <a:gd name="T10" fmla="*/ 52 w 54"/>
                  <a:gd name="T11" fmla="*/ 11 h 54"/>
                  <a:gd name="T12" fmla="*/ 19 w 54"/>
                  <a:gd name="T13" fmla="*/ 11 h 54"/>
                  <a:gd name="T14" fmla="*/ 54 w 54"/>
                  <a:gd name="T15" fmla="*/ 46 h 54"/>
                  <a:gd name="T16" fmla="*/ 46 w 54"/>
                  <a:gd name="T17" fmla="*/ 54 h 54"/>
                  <a:gd name="T18" fmla="*/ 11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19"/>
                    </a:moveTo>
                    <a:lnTo>
                      <a:pt x="11" y="52"/>
                    </a:lnTo>
                    <a:lnTo>
                      <a:pt x="0" y="42"/>
                    </a:lnTo>
                    <a:lnTo>
                      <a:pt x="0" y="0"/>
                    </a:lnTo>
                    <a:lnTo>
                      <a:pt x="42" y="0"/>
                    </a:lnTo>
                    <a:lnTo>
                      <a:pt x="52" y="11"/>
                    </a:lnTo>
                    <a:lnTo>
                      <a:pt x="19" y="11"/>
                    </a:lnTo>
                    <a:lnTo>
                      <a:pt x="54" y="46"/>
                    </a:lnTo>
                    <a:lnTo>
                      <a:pt x="46" y="54"/>
                    </a:lnTo>
                    <a:lnTo>
                      <a:pt x="11"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96">
                <a:extLst>
                  <a:ext uri="{FF2B5EF4-FFF2-40B4-BE49-F238E27FC236}">
                    <a16:creationId xmlns:a16="http://schemas.microsoft.com/office/drawing/2014/main" id="{F30CC9C8-C9FE-47C0-9C44-C518A9FAD477}"/>
                  </a:ext>
                </a:extLst>
              </p:cNvPr>
              <p:cNvSpPr>
                <a:spLocks noChangeArrowheads="1"/>
              </p:cNvSpPr>
              <p:nvPr/>
            </p:nvSpPr>
            <p:spPr bwMode="auto">
              <a:xfrm>
                <a:off x="2936875" y="2389188"/>
                <a:ext cx="1666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rgbClr val="00188F"/>
                    </a:solidFill>
                    <a:effectLst/>
                    <a:latin typeface="Segoe UI" panose="020B0502040204020203" pitchFamily="34" charset="0"/>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8" name="Freeform 97">
                <a:extLst>
                  <a:ext uri="{FF2B5EF4-FFF2-40B4-BE49-F238E27FC236}">
                    <a16:creationId xmlns:a16="http://schemas.microsoft.com/office/drawing/2014/main" id="{74D665C5-2DEC-43C3-803E-602A2EF00C3E}"/>
                  </a:ext>
                </a:extLst>
              </p:cNvPr>
              <p:cNvSpPr>
                <a:spLocks/>
              </p:cNvSpPr>
              <p:nvPr/>
            </p:nvSpPr>
            <p:spPr bwMode="auto">
              <a:xfrm>
                <a:off x="2881313" y="2709863"/>
                <a:ext cx="85725" cy="85725"/>
              </a:xfrm>
              <a:custGeom>
                <a:avLst/>
                <a:gdLst>
                  <a:gd name="T0" fmla="*/ 11 w 54"/>
                  <a:gd name="T1" fmla="*/ 35 h 54"/>
                  <a:gd name="T2" fmla="*/ 11 w 54"/>
                  <a:gd name="T3" fmla="*/ 2 h 54"/>
                  <a:gd name="T4" fmla="*/ 0 w 54"/>
                  <a:gd name="T5" fmla="*/ 12 h 54"/>
                  <a:gd name="T6" fmla="*/ 0 w 54"/>
                  <a:gd name="T7" fmla="*/ 54 h 54"/>
                  <a:gd name="T8" fmla="*/ 42 w 54"/>
                  <a:gd name="T9" fmla="*/ 54 h 54"/>
                  <a:gd name="T10" fmla="*/ 52 w 54"/>
                  <a:gd name="T11" fmla="*/ 43 h 54"/>
                  <a:gd name="T12" fmla="*/ 19 w 54"/>
                  <a:gd name="T13" fmla="*/ 43 h 54"/>
                  <a:gd name="T14" fmla="*/ 54 w 54"/>
                  <a:gd name="T15" fmla="*/ 8 h 54"/>
                  <a:gd name="T16" fmla="*/ 46 w 54"/>
                  <a:gd name="T17" fmla="*/ 0 h 54"/>
                  <a:gd name="T18" fmla="*/ 11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35"/>
                    </a:moveTo>
                    <a:lnTo>
                      <a:pt x="11" y="2"/>
                    </a:lnTo>
                    <a:lnTo>
                      <a:pt x="0" y="12"/>
                    </a:lnTo>
                    <a:lnTo>
                      <a:pt x="0" y="54"/>
                    </a:lnTo>
                    <a:lnTo>
                      <a:pt x="42" y="54"/>
                    </a:lnTo>
                    <a:lnTo>
                      <a:pt x="52" y="43"/>
                    </a:lnTo>
                    <a:lnTo>
                      <a:pt x="19" y="43"/>
                    </a:lnTo>
                    <a:lnTo>
                      <a:pt x="54" y="8"/>
                    </a:lnTo>
                    <a:lnTo>
                      <a:pt x="46" y="0"/>
                    </a:lnTo>
                    <a:lnTo>
                      <a:pt x="11"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3" name="Line 85">
              <a:extLst>
                <a:ext uri="{FF2B5EF4-FFF2-40B4-BE49-F238E27FC236}">
                  <a16:creationId xmlns:a16="http://schemas.microsoft.com/office/drawing/2014/main" id="{78D39230-BD58-425D-8225-8C0ED5A91AC6}"/>
                </a:ext>
              </a:extLst>
            </p:cNvPr>
            <p:cNvSpPr>
              <a:spLocks noChangeShapeType="1"/>
            </p:cNvSpPr>
            <p:nvPr/>
          </p:nvSpPr>
          <p:spPr bwMode="auto">
            <a:xfrm>
              <a:off x="8921907" y="2236765"/>
              <a:ext cx="1873712" cy="0"/>
            </a:xfrm>
            <a:prstGeom prst="line">
              <a:avLst/>
            </a:prstGeom>
            <a:noFill/>
            <a:ln w="38100"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Tree>
    <p:custDataLst>
      <p:tags r:id="rId1"/>
    </p:custDataLst>
    <p:extLst>
      <p:ext uri="{BB962C8B-B14F-4D97-AF65-F5344CB8AC3E}">
        <p14:creationId xmlns:p14="http://schemas.microsoft.com/office/powerpoint/2010/main" val="905957884"/>
      </p:ext>
    </p:extLst>
  </p:cSld>
  <p:clrMapOvr>
    <a:masterClrMapping/>
  </p:clrMapOvr>
  <p:transition advTm="5172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1"/>
                                        </p:tgtEl>
                                        <p:attrNameLst>
                                          <p:attrName>style.visibility</p:attrName>
                                        </p:attrNameLst>
                                      </p:cBhvr>
                                      <p:to>
                                        <p:strVal val="visible"/>
                                      </p:to>
                                    </p:set>
                                    <p:animEffect transition="in" filter="fade">
                                      <p:cBhvr>
                                        <p:cTn id="7" dur="500"/>
                                        <p:tgtEl>
                                          <p:spTgt spid="358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up)">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61D6501-0B08-43FA-BA53-22E2742AA239}"/>
              </a:ext>
            </a:extLst>
          </p:cNvPr>
          <p:cNvSpPr/>
          <p:nvPr/>
        </p:nvSpPr>
        <p:spPr bwMode="auto">
          <a:xfrm>
            <a:off x="7679656" y="3701188"/>
            <a:ext cx="1916868" cy="217183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A6A8F59-6CBA-47C7-9F1A-7DAD887EC6FF}"/>
              </a:ext>
            </a:extLst>
          </p:cNvPr>
          <p:cNvSpPr>
            <a:spLocks noGrp="1"/>
          </p:cNvSpPr>
          <p:nvPr>
            <p:ph type="title"/>
          </p:nvPr>
        </p:nvSpPr>
        <p:spPr>
          <a:xfrm>
            <a:off x="460183" y="187334"/>
            <a:ext cx="10379957" cy="899665"/>
          </a:xfrm>
        </p:spPr>
        <p:txBody>
          <a:bodyPr>
            <a:normAutofit fontScale="90000"/>
          </a:bodyPr>
          <a:lstStyle/>
          <a:p>
            <a:pPr algn="ctr"/>
            <a:r>
              <a:rPr lang="de-DE" dirty="0" err="1"/>
              <a:t>OnPrem</a:t>
            </a:r>
            <a:r>
              <a:rPr lang="de-DE" dirty="0"/>
              <a:t>  </a:t>
            </a:r>
            <a:r>
              <a:rPr lang="de-DE" dirty="0">
                <a:sym typeface="Wingdings" panose="05000000000000000000" pitchFamily="2" charset="2"/>
              </a:rPr>
              <a:t>&lt;----</a:t>
            </a:r>
            <a:r>
              <a:rPr lang="de-DE" dirty="0"/>
              <a:t>-&gt; Azure</a:t>
            </a:r>
            <a:br>
              <a:rPr lang="de-DE" dirty="0"/>
            </a:br>
            <a:r>
              <a:rPr lang="de-DE" sz="2800" dirty="0"/>
              <a:t>         Demo </a:t>
            </a:r>
            <a:r>
              <a:rPr lang="de-DE" sz="2800" dirty="0" err="1"/>
              <a:t>Config</a:t>
            </a:r>
            <a:r>
              <a:rPr lang="de-DE" sz="2800" dirty="0"/>
              <a:t> </a:t>
            </a:r>
            <a:r>
              <a:rPr lang="de-DE" sz="2800" dirty="0" err="1"/>
              <a:t>with</a:t>
            </a:r>
            <a:r>
              <a:rPr lang="de-DE" sz="2800" dirty="0"/>
              <a:t> Private </a:t>
            </a:r>
            <a:r>
              <a:rPr lang="de-DE" sz="2800" dirty="0" err="1"/>
              <a:t>Peering</a:t>
            </a:r>
            <a:endParaRPr lang="de-DE" sz="2800" dirty="0"/>
          </a:p>
        </p:txBody>
      </p:sp>
      <p:pic>
        <p:nvPicPr>
          <p:cNvPr id="6" name="Picture 5" descr="A close up of a device&#10;&#10;Description generated with very high confidence">
            <a:extLst>
              <a:ext uri="{FF2B5EF4-FFF2-40B4-BE49-F238E27FC236}">
                <a16:creationId xmlns:a16="http://schemas.microsoft.com/office/drawing/2014/main" id="{9DB168EE-21DB-4035-9708-FB4A5E704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465" y="3847585"/>
            <a:ext cx="1562566" cy="1242431"/>
          </a:xfrm>
          <a:prstGeom prst="rect">
            <a:avLst/>
          </a:prstGeom>
        </p:spPr>
      </p:pic>
      <p:grpSp>
        <p:nvGrpSpPr>
          <p:cNvPr id="19" name="Group 18">
            <a:extLst>
              <a:ext uri="{FF2B5EF4-FFF2-40B4-BE49-F238E27FC236}">
                <a16:creationId xmlns:a16="http://schemas.microsoft.com/office/drawing/2014/main" id="{11F02E50-186B-4EF4-BA1B-251CD7D224F0}"/>
              </a:ext>
            </a:extLst>
          </p:cNvPr>
          <p:cNvGrpSpPr/>
          <p:nvPr/>
        </p:nvGrpSpPr>
        <p:grpSpPr>
          <a:xfrm>
            <a:off x="5442166" y="1779987"/>
            <a:ext cx="922223" cy="780832"/>
            <a:chOff x="4570413" y="1709738"/>
            <a:chExt cx="628650" cy="532269"/>
          </a:xfrm>
        </p:grpSpPr>
        <p:sp>
          <p:nvSpPr>
            <p:cNvPr id="7" name="Freeform 10">
              <a:extLst>
                <a:ext uri="{FF2B5EF4-FFF2-40B4-BE49-F238E27FC236}">
                  <a16:creationId xmlns:a16="http://schemas.microsoft.com/office/drawing/2014/main" id="{BC6C4C0C-EEA1-4F35-9F60-BFD94FBA4583}"/>
                </a:ext>
              </a:extLst>
            </p:cNvPr>
            <p:cNvSpPr>
              <a:spLocks/>
            </p:cNvSpPr>
            <p:nvPr/>
          </p:nvSpPr>
          <p:spPr bwMode="auto">
            <a:xfrm>
              <a:off x="4570413" y="1711325"/>
              <a:ext cx="628650" cy="384175"/>
            </a:xfrm>
            <a:custGeom>
              <a:avLst/>
              <a:gdLst>
                <a:gd name="T0" fmla="*/ 1447 w 1630"/>
                <a:gd name="T1" fmla="*/ 632 h 999"/>
                <a:gd name="T2" fmla="*/ 1370 w 1630"/>
                <a:gd name="T3" fmla="*/ 649 h 999"/>
                <a:gd name="T4" fmla="*/ 981 w 1630"/>
                <a:gd name="T5" fmla="*/ 260 h 999"/>
                <a:gd name="T6" fmla="*/ 998 w 1630"/>
                <a:gd name="T7" fmla="*/ 183 h 999"/>
                <a:gd name="T8" fmla="*/ 816 w 1630"/>
                <a:gd name="T9" fmla="*/ 0 h 999"/>
                <a:gd name="T10" fmla="*/ 633 w 1630"/>
                <a:gd name="T11" fmla="*/ 183 h 999"/>
                <a:gd name="T12" fmla="*/ 650 w 1630"/>
                <a:gd name="T13" fmla="*/ 260 h 999"/>
                <a:gd name="T14" fmla="*/ 260 w 1630"/>
                <a:gd name="T15" fmla="*/ 651 h 999"/>
                <a:gd name="T16" fmla="*/ 183 w 1630"/>
                <a:gd name="T17" fmla="*/ 634 h 999"/>
                <a:gd name="T18" fmla="*/ 0 w 1630"/>
                <a:gd name="T19" fmla="*/ 816 h 999"/>
                <a:gd name="T20" fmla="*/ 183 w 1630"/>
                <a:gd name="T21" fmla="*/ 999 h 999"/>
                <a:gd name="T22" fmla="*/ 354 w 1630"/>
                <a:gd name="T23" fmla="*/ 880 h 999"/>
                <a:gd name="T24" fmla="*/ 1277 w 1630"/>
                <a:gd name="T25" fmla="*/ 880 h 999"/>
                <a:gd name="T26" fmla="*/ 1447 w 1630"/>
                <a:gd name="T27" fmla="*/ 997 h 999"/>
                <a:gd name="T28" fmla="*/ 1630 w 1630"/>
                <a:gd name="T29" fmla="*/ 814 h 999"/>
                <a:gd name="T30" fmla="*/ 1447 w 1630"/>
                <a:gd name="T31" fmla="*/ 63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0" h="999">
                  <a:moveTo>
                    <a:pt x="1447" y="632"/>
                  </a:moveTo>
                  <a:cubicBezTo>
                    <a:pt x="1420" y="632"/>
                    <a:pt x="1394" y="638"/>
                    <a:pt x="1370" y="649"/>
                  </a:cubicBezTo>
                  <a:lnTo>
                    <a:pt x="981" y="260"/>
                  </a:lnTo>
                  <a:cubicBezTo>
                    <a:pt x="992" y="237"/>
                    <a:pt x="998" y="211"/>
                    <a:pt x="998" y="183"/>
                  </a:cubicBezTo>
                  <a:cubicBezTo>
                    <a:pt x="998" y="82"/>
                    <a:pt x="917" y="0"/>
                    <a:pt x="816" y="0"/>
                  </a:cubicBezTo>
                  <a:cubicBezTo>
                    <a:pt x="715" y="0"/>
                    <a:pt x="633" y="82"/>
                    <a:pt x="633" y="183"/>
                  </a:cubicBezTo>
                  <a:cubicBezTo>
                    <a:pt x="633" y="211"/>
                    <a:pt x="640" y="237"/>
                    <a:pt x="650" y="260"/>
                  </a:cubicBezTo>
                  <a:lnTo>
                    <a:pt x="260" y="651"/>
                  </a:lnTo>
                  <a:cubicBezTo>
                    <a:pt x="236" y="640"/>
                    <a:pt x="210" y="634"/>
                    <a:pt x="183" y="634"/>
                  </a:cubicBezTo>
                  <a:cubicBezTo>
                    <a:pt x="82" y="634"/>
                    <a:pt x="0" y="715"/>
                    <a:pt x="0" y="816"/>
                  </a:cubicBezTo>
                  <a:cubicBezTo>
                    <a:pt x="0" y="917"/>
                    <a:pt x="82" y="999"/>
                    <a:pt x="183" y="999"/>
                  </a:cubicBezTo>
                  <a:cubicBezTo>
                    <a:pt x="261" y="999"/>
                    <a:pt x="328" y="949"/>
                    <a:pt x="354" y="880"/>
                  </a:cubicBezTo>
                  <a:lnTo>
                    <a:pt x="1277" y="880"/>
                  </a:lnTo>
                  <a:cubicBezTo>
                    <a:pt x="1303" y="948"/>
                    <a:pt x="1369" y="997"/>
                    <a:pt x="1447" y="997"/>
                  </a:cubicBezTo>
                  <a:cubicBezTo>
                    <a:pt x="1548" y="997"/>
                    <a:pt x="1630" y="915"/>
                    <a:pt x="1630" y="814"/>
                  </a:cubicBezTo>
                  <a:cubicBezTo>
                    <a:pt x="1630" y="713"/>
                    <a:pt x="1548" y="632"/>
                    <a:pt x="1447" y="63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 name="Freeform 11">
              <a:extLst>
                <a:ext uri="{FF2B5EF4-FFF2-40B4-BE49-F238E27FC236}">
                  <a16:creationId xmlns:a16="http://schemas.microsoft.com/office/drawing/2014/main" id="{DEC23EA0-9304-468A-BAD3-BDFA39B139EF}"/>
                </a:ext>
              </a:extLst>
            </p:cNvPr>
            <p:cNvSpPr>
              <a:spLocks/>
            </p:cNvSpPr>
            <p:nvPr/>
          </p:nvSpPr>
          <p:spPr bwMode="auto">
            <a:xfrm>
              <a:off x="4570413" y="1709738"/>
              <a:ext cx="628650" cy="385763"/>
            </a:xfrm>
            <a:custGeom>
              <a:avLst/>
              <a:gdLst>
                <a:gd name="T0" fmla="*/ 1447 w 1630"/>
                <a:gd name="T1" fmla="*/ 632 h 999"/>
                <a:gd name="T2" fmla="*/ 1370 w 1630"/>
                <a:gd name="T3" fmla="*/ 649 h 999"/>
                <a:gd name="T4" fmla="*/ 981 w 1630"/>
                <a:gd name="T5" fmla="*/ 260 h 999"/>
                <a:gd name="T6" fmla="*/ 998 w 1630"/>
                <a:gd name="T7" fmla="*/ 183 h 999"/>
                <a:gd name="T8" fmla="*/ 816 w 1630"/>
                <a:gd name="T9" fmla="*/ 0 h 999"/>
                <a:gd name="T10" fmla="*/ 633 w 1630"/>
                <a:gd name="T11" fmla="*/ 183 h 999"/>
                <a:gd name="T12" fmla="*/ 650 w 1630"/>
                <a:gd name="T13" fmla="*/ 260 h 999"/>
                <a:gd name="T14" fmla="*/ 260 w 1630"/>
                <a:gd name="T15" fmla="*/ 651 h 999"/>
                <a:gd name="T16" fmla="*/ 183 w 1630"/>
                <a:gd name="T17" fmla="*/ 634 h 999"/>
                <a:gd name="T18" fmla="*/ 0 w 1630"/>
                <a:gd name="T19" fmla="*/ 816 h 999"/>
                <a:gd name="T20" fmla="*/ 183 w 1630"/>
                <a:gd name="T21" fmla="*/ 999 h 999"/>
                <a:gd name="T22" fmla="*/ 354 w 1630"/>
                <a:gd name="T23" fmla="*/ 880 h 999"/>
                <a:gd name="T24" fmla="*/ 1277 w 1630"/>
                <a:gd name="T25" fmla="*/ 880 h 999"/>
                <a:gd name="T26" fmla="*/ 1447 w 1630"/>
                <a:gd name="T27" fmla="*/ 997 h 999"/>
                <a:gd name="T28" fmla="*/ 1630 w 1630"/>
                <a:gd name="T29" fmla="*/ 814 h 999"/>
                <a:gd name="T30" fmla="*/ 1447 w 1630"/>
                <a:gd name="T31" fmla="*/ 63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0" h="999">
                  <a:moveTo>
                    <a:pt x="1447" y="632"/>
                  </a:moveTo>
                  <a:cubicBezTo>
                    <a:pt x="1420" y="632"/>
                    <a:pt x="1394" y="638"/>
                    <a:pt x="1370" y="649"/>
                  </a:cubicBezTo>
                  <a:lnTo>
                    <a:pt x="981" y="260"/>
                  </a:lnTo>
                  <a:cubicBezTo>
                    <a:pt x="992" y="237"/>
                    <a:pt x="998" y="211"/>
                    <a:pt x="998" y="183"/>
                  </a:cubicBezTo>
                  <a:cubicBezTo>
                    <a:pt x="998" y="82"/>
                    <a:pt x="917" y="0"/>
                    <a:pt x="816" y="0"/>
                  </a:cubicBezTo>
                  <a:cubicBezTo>
                    <a:pt x="715" y="0"/>
                    <a:pt x="633" y="82"/>
                    <a:pt x="633" y="183"/>
                  </a:cubicBezTo>
                  <a:cubicBezTo>
                    <a:pt x="633" y="211"/>
                    <a:pt x="640" y="237"/>
                    <a:pt x="650" y="260"/>
                  </a:cubicBezTo>
                  <a:lnTo>
                    <a:pt x="260" y="651"/>
                  </a:lnTo>
                  <a:cubicBezTo>
                    <a:pt x="236" y="640"/>
                    <a:pt x="210" y="634"/>
                    <a:pt x="183" y="634"/>
                  </a:cubicBezTo>
                  <a:cubicBezTo>
                    <a:pt x="82" y="634"/>
                    <a:pt x="0" y="715"/>
                    <a:pt x="0" y="816"/>
                  </a:cubicBezTo>
                  <a:cubicBezTo>
                    <a:pt x="0" y="917"/>
                    <a:pt x="82" y="999"/>
                    <a:pt x="183" y="999"/>
                  </a:cubicBezTo>
                  <a:cubicBezTo>
                    <a:pt x="261" y="999"/>
                    <a:pt x="328" y="949"/>
                    <a:pt x="354" y="880"/>
                  </a:cubicBezTo>
                  <a:lnTo>
                    <a:pt x="1277" y="880"/>
                  </a:lnTo>
                  <a:cubicBezTo>
                    <a:pt x="1303" y="948"/>
                    <a:pt x="1369" y="997"/>
                    <a:pt x="1447" y="997"/>
                  </a:cubicBezTo>
                  <a:cubicBezTo>
                    <a:pt x="1548" y="997"/>
                    <a:pt x="1630" y="915"/>
                    <a:pt x="1630" y="814"/>
                  </a:cubicBezTo>
                  <a:cubicBezTo>
                    <a:pt x="1630" y="713"/>
                    <a:pt x="1548" y="632"/>
                    <a:pt x="1447" y="632"/>
                  </a:cubicBezTo>
                  <a:close/>
                </a:path>
              </a:pathLst>
            </a:custGeom>
            <a:noFill/>
            <a:ln w="254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 name="Freeform 12">
              <a:extLst>
                <a:ext uri="{FF2B5EF4-FFF2-40B4-BE49-F238E27FC236}">
                  <a16:creationId xmlns:a16="http://schemas.microsoft.com/office/drawing/2014/main" id="{DA80CC26-7CDB-4C48-913A-16C2F0AC83CE}"/>
                </a:ext>
              </a:extLst>
            </p:cNvPr>
            <p:cNvSpPr>
              <a:spLocks noEditPoints="1"/>
            </p:cNvSpPr>
            <p:nvPr/>
          </p:nvSpPr>
          <p:spPr bwMode="auto">
            <a:xfrm>
              <a:off x="4570413" y="1711325"/>
              <a:ext cx="628650" cy="384175"/>
            </a:xfrm>
            <a:custGeom>
              <a:avLst/>
              <a:gdLst>
                <a:gd name="T0" fmla="*/ 1447 w 1630"/>
                <a:gd name="T1" fmla="*/ 632 h 999"/>
                <a:gd name="T2" fmla="*/ 1370 w 1630"/>
                <a:gd name="T3" fmla="*/ 649 h 999"/>
                <a:gd name="T4" fmla="*/ 981 w 1630"/>
                <a:gd name="T5" fmla="*/ 260 h 999"/>
                <a:gd name="T6" fmla="*/ 998 w 1630"/>
                <a:gd name="T7" fmla="*/ 183 h 999"/>
                <a:gd name="T8" fmla="*/ 816 w 1630"/>
                <a:gd name="T9" fmla="*/ 0 h 999"/>
                <a:gd name="T10" fmla="*/ 633 w 1630"/>
                <a:gd name="T11" fmla="*/ 183 h 999"/>
                <a:gd name="T12" fmla="*/ 650 w 1630"/>
                <a:gd name="T13" fmla="*/ 260 h 999"/>
                <a:gd name="T14" fmla="*/ 260 w 1630"/>
                <a:gd name="T15" fmla="*/ 651 h 999"/>
                <a:gd name="T16" fmla="*/ 183 w 1630"/>
                <a:gd name="T17" fmla="*/ 634 h 999"/>
                <a:gd name="T18" fmla="*/ 0 w 1630"/>
                <a:gd name="T19" fmla="*/ 816 h 999"/>
                <a:gd name="T20" fmla="*/ 183 w 1630"/>
                <a:gd name="T21" fmla="*/ 999 h 999"/>
                <a:gd name="T22" fmla="*/ 354 w 1630"/>
                <a:gd name="T23" fmla="*/ 880 h 999"/>
                <a:gd name="T24" fmla="*/ 1277 w 1630"/>
                <a:gd name="T25" fmla="*/ 880 h 999"/>
                <a:gd name="T26" fmla="*/ 1447 w 1630"/>
                <a:gd name="T27" fmla="*/ 997 h 999"/>
                <a:gd name="T28" fmla="*/ 1630 w 1630"/>
                <a:gd name="T29" fmla="*/ 814 h 999"/>
                <a:gd name="T30" fmla="*/ 1447 w 1630"/>
                <a:gd name="T31" fmla="*/ 632 h 999"/>
                <a:gd name="T32" fmla="*/ 183 w 1630"/>
                <a:gd name="T33" fmla="*/ 876 h 999"/>
                <a:gd name="T34" fmla="*/ 123 w 1630"/>
                <a:gd name="T35" fmla="*/ 816 h 999"/>
                <a:gd name="T36" fmla="*/ 183 w 1630"/>
                <a:gd name="T37" fmla="*/ 756 h 999"/>
                <a:gd name="T38" fmla="*/ 243 w 1630"/>
                <a:gd name="T39" fmla="*/ 816 h 999"/>
                <a:gd name="T40" fmla="*/ 183 w 1630"/>
                <a:gd name="T41" fmla="*/ 876 h 999"/>
                <a:gd name="T42" fmla="*/ 816 w 1630"/>
                <a:gd name="T43" fmla="*/ 123 h 999"/>
                <a:gd name="T44" fmla="*/ 876 w 1630"/>
                <a:gd name="T45" fmla="*/ 183 h 999"/>
                <a:gd name="T46" fmla="*/ 816 w 1630"/>
                <a:gd name="T47" fmla="*/ 243 h 999"/>
                <a:gd name="T48" fmla="*/ 756 w 1630"/>
                <a:gd name="T49" fmla="*/ 183 h 999"/>
                <a:gd name="T50" fmla="*/ 816 w 1630"/>
                <a:gd name="T51" fmla="*/ 123 h 999"/>
                <a:gd name="T52" fmla="*/ 1275 w 1630"/>
                <a:gd name="T53" fmla="*/ 754 h 999"/>
                <a:gd name="T54" fmla="*/ 354 w 1630"/>
                <a:gd name="T55" fmla="*/ 754 h 999"/>
                <a:gd name="T56" fmla="*/ 348 w 1630"/>
                <a:gd name="T57" fmla="*/ 740 h 999"/>
                <a:gd name="T58" fmla="*/ 739 w 1630"/>
                <a:gd name="T59" fmla="*/ 349 h 999"/>
                <a:gd name="T60" fmla="*/ 816 w 1630"/>
                <a:gd name="T61" fmla="*/ 366 h 999"/>
                <a:gd name="T62" fmla="*/ 893 w 1630"/>
                <a:gd name="T63" fmla="*/ 349 h 999"/>
                <a:gd name="T64" fmla="*/ 1282 w 1630"/>
                <a:gd name="T65" fmla="*/ 738 h 999"/>
                <a:gd name="T66" fmla="*/ 1275 w 1630"/>
                <a:gd name="T67" fmla="*/ 754 h 999"/>
                <a:gd name="T68" fmla="*/ 1447 w 1630"/>
                <a:gd name="T69" fmla="*/ 874 h 999"/>
                <a:gd name="T70" fmla="*/ 1387 w 1630"/>
                <a:gd name="T71" fmla="*/ 814 h 999"/>
                <a:gd name="T72" fmla="*/ 1447 w 1630"/>
                <a:gd name="T73" fmla="*/ 755 h 999"/>
                <a:gd name="T74" fmla="*/ 1507 w 1630"/>
                <a:gd name="T75" fmla="*/ 814 h 999"/>
                <a:gd name="T76" fmla="*/ 1447 w 1630"/>
                <a:gd name="T77" fmla="*/ 874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0" h="999">
                  <a:moveTo>
                    <a:pt x="1447" y="632"/>
                  </a:moveTo>
                  <a:cubicBezTo>
                    <a:pt x="1420" y="632"/>
                    <a:pt x="1394" y="638"/>
                    <a:pt x="1370" y="649"/>
                  </a:cubicBezTo>
                  <a:lnTo>
                    <a:pt x="981" y="260"/>
                  </a:lnTo>
                  <a:cubicBezTo>
                    <a:pt x="992" y="237"/>
                    <a:pt x="998" y="211"/>
                    <a:pt x="998" y="183"/>
                  </a:cubicBezTo>
                  <a:cubicBezTo>
                    <a:pt x="998" y="82"/>
                    <a:pt x="917" y="0"/>
                    <a:pt x="816" y="0"/>
                  </a:cubicBezTo>
                  <a:cubicBezTo>
                    <a:pt x="715" y="0"/>
                    <a:pt x="633" y="82"/>
                    <a:pt x="633" y="183"/>
                  </a:cubicBezTo>
                  <a:cubicBezTo>
                    <a:pt x="633" y="211"/>
                    <a:pt x="640" y="237"/>
                    <a:pt x="650" y="260"/>
                  </a:cubicBezTo>
                  <a:lnTo>
                    <a:pt x="260" y="651"/>
                  </a:lnTo>
                  <a:cubicBezTo>
                    <a:pt x="236" y="640"/>
                    <a:pt x="210" y="634"/>
                    <a:pt x="183" y="634"/>
                  </a:cubicBezTo>
                  <a:cubicBezTo>
                    <a:pt x="82" y="634"/>
                    <a:pt x="0" y="715"/>
                    <a:pt x="0" y="816"/>
                  </a:cubicBezTo>
                  <a:cubicBezTo>
                    <a:pt x="0" y="917"/>
                    <a:pt x="82" y="999"/>
                    <a:pt x="183" y="999"/>
                  </a:cubicBezTo>
                  <a:cubicBezTo>
                    <a:pt x="261" y="999"/>
                    <a:pt x="328" y="949"/>
                    <a:pt x="354" y="880"/>
                  </a:cubicBezTo>
                  <a:lnTo>
                    <a:pt x="1277" y="880"/>
                  </a:lnTo>
                  <a:cubicBezTo>
                    <a:pt x="1303" y="948"/>
                    <a:pt x="1369" y="997"/>
                    <a:pt x="1447" y="997"/>
                  </a:cubicBezTo>
                  <a:cubicBezTo>
                    <a:pt x="1548" y="997"/>
                    <a:pt x="1630" y="915"/>
                    <a:pt x="1630" y="814"/>
                  </a:cubicBezTo>
                  <a:cubicBezTo>
                    <a:pt x="1630" y="713"/>
                    <a:pt x="1548" y="632"/>
                    <a:pt x="1447" y="632"/>
                  </a:cubicBezTo>
                  <a:close/>
                  <a:moveTo>
                    <a:pt x="183" y="876"/>
                  </a:moveTo>
                  <a:cubicBezTo>
                    <a:pt x="150" y="876"/>
                    <a:pt x="123" y="849"/>
                    <a:pt x="123" y="816"/>
                  </a:cubicBezTo>
                  <a:cubicBezTo>
                    <a:pt x="123" y="783"/>
                    <a:pt x="150" y="756"/>
                    <a:pt x="183" y="756"/>
                  </a:cubicBezTo>
                  <a:cubicBezTo>
                    <a:pt x="216" y="756"/>
                    <a:pt x="243" y="783"/>
                    <a:pt x="243" y="816"/>
                  </a:cubicBezTo>
                  <a:cubicBezTo>
                    <a:pt x="243" y="849"/>
                    <a:pt x="216" y="876"/>
                    <a:pt x="183" y="876"/>
                  </a:cubicBezTo>
                  <a:close/>
                  <a:moveTo>
                    <a:pt x="816" y="123"/>
                  </a:moveTo>
                  <a:cubicBezTo>
                    <a:pt x="849" y="123"/>
                    <a:pt x="876" y="150"/>
                    <a:pt x="876" y="183"/>
                  </a:cubicBezTo>
                  <a:cubicBezTo>
                    <a:pt x="876" y="216"/>
                    <a:pt x="849" y="243"/>
                    <a:pt x="816" y="243"/>
                  </a:cubicBezTo>
                  <a:cubicBezTo>
                    <a:pt x="783" y="243"/>
                    <a:pt x="756" y="216"/>
                    <a:pt x="756" y="183"/>
                  </a:cubicBezTo>
                  <a:cubicBezTo>
                    <a:pt x="756" y="150"/>
                    <a:pt x="783" y="123"/>
                    <a:pt x="816" y="123"/>
                  </a:cubicBezTo>
                  <a:close/>
                  <a:moveTo>
                    <a:pt x="1275" y="754"/>
                  </a:moveTo>
                  <a:lnTo>
                    <a:pt x="354" y="754"/>
                  </a:lnTo>
                  <a:cubicBezTo>
                    <a:pt x="352" y="749"/>
                    <a:pt x="351" y="744"/>
                    <a:pt x="348" y="740"/>
                  </a:cubicBezTo>
                  <a:lnTo>
                    <a:pt x="739" y="349"/>
                  </a:lnTo>
                  <a:cubicBezTo>
                    <a:pt x="763" y="360"/>
                    <a:pt x="789" y="366"/>
                    <a:pt x="816" y="366"/>
                  </a:cubicBezTo>
                  <a:cubicBezTo>
                    <a:pt x="843" y="366"/>
                    <a:pt x="869" y="360"/>
                    <a:pt x="893" y="349"/>
                  </a:cubicBezTo>
                  <a:lnTo>
                    <a:pt x="1282" y="738"/>
                  </a:lnTo>
                  <a:cubicBezTo>
                    <a:pt x="1279" y="743"/>
                    <a:pt x="1277" y="749"/>
                    <a:pt x="1275" y="754"/>
                  </a:cubicBezTo>
                  <a:close/>
                  <a:moveTo>
                    <a:pt x="1447" y="874"/>
                  </a:moveTo>
                  <a:cubicBezTo>
                    <a:pt x="1414" y="874"/>
                    <a:pt x="1387" y="847"/>
                    <a:pt x="1387" y="814"/>
                  </a:cubicBezTo>
                  <a:cubicBezTo>
                    <a:pt x="1387" y="781"/>
                    <a:pt x="1414" y="755"/>
                    <a:pt x="1447" y="755"/>
                  </a:cubicBezTo>
                  <a:cubicBezTo>
                    <a:pt x="1480" y="755"/>
                    <a:pt x="1507" y="781"/>
                    <a:pt x="1507" y="814"/>
                  </a:cubicBezTo>
                  <a:cubicBezTo>
                    <a:pt x="1507" y="847"/>
                    <a:pt x="1480" y="874"/>
                    <a:pt x="1447" y="87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13">
              <a:extLst>
                <a:ext uri="{FF2B5EF4-FFF2-40B4-BE49-F238E27FC236}">
                  <a16:creationId xmlns:a16="http://schemas.microsoft.com/office/drawing/2014/main" id="{2B1832DD-43B6-4F84-883A-E4D5F4089077}"/>
                </a:ext>
              </a:extLst>
            </p:cNvPr>
            <p:cNvSpPr>
              <a:spLocks noChangeArrowheads="1"/>
            </p:cNvSpPr>
            <p:nvPr/>
          </p:nvSpPr>
          <p:spPr bwMode="auto">
            <a:xfrm>
              <a:off x="4577318" y="2116126"/>
              <a:ext cx="611047" cy="12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err="1">
                  <a:ln>
                    <a:noFill/>
                  </a:ln>
                  <a:solidFill>
                    <a:srgbClr val="0078D7"/>
                  </a:solidFill>
                  <a:effectLst/>
                  <a:latin typeface="Segoe UI" panose="020B0502040204020203" pitchFamily="34" charset="0"/>
                </a:rPr>
                <a:t>ExpressRoute</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grpSp>
      <p:grpSp>
        <p:nvGrpSpPr>
          <p:cNvPr id="35851" name="Group 35850">
            <a:extLst>
              <a:ext uri="{FF2B5EF4-FFF2-40B4-BE49-F238E27FC236}">
                <a16:creationId xmlns:a16="http://schemas.microsoft.com/office/drawing/2014/main" id="{6A0DEE70-EB67-43C2-8BED-80D56A51B45E}"/>
              </a:ext>
            </a:extLst>
          </p:cNvPr>
          <p:cNvGrpSpPr/>
          <p:nvPr/>
        </p:nvGrpSpPr>
        <p:grpSpPr>
          <a:xfrm>
            <a:off x="6378447" y="2116566"/>
            <a:ext cx="1824217" cy="246221"/>
            <a:chOff x="6120033" y="2116566"/>
            <a:chExt cx="1987089" cy="246221"/>
          </a:xfrm>
        </p:grpSpPr>
        <p:sp>
          <p:nvSpPr>
            <p:cNvPr id="20" name="Line 85">
              <a:extLst>
                <a:ext uri="{FF2B5EF4-FFF2-40B4-BE49-F238E27FC236}">
                  <a16:creationId xmlns:a16="http://schemas.microsoft.com/office/drawing/2014/main" id="{0CBF44E3-908F-478B-B2CE-86AE16BB9AFF}"/>
                </a:ext>
              </a:extLst>
            </p:cNvPr>
            <p:cNvSpPr>
              <a:spLocks noChangeShapeType="1"/>
            </p:cNvSpPr>
            <p:nvPr/>
          </p:nvSpPr>
          <p:spPr bwMode="auto">
            <a:xfrm>
              <a:off x="6120033" y="2232983"/>
              <a:ext cx="1987089"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Rectangle 87">
              <a:extLst>
                <a:ext uri="{FF2B5EF4-FFF2-40B4-BE49-F238E27FC236}">
                  <a16:creationId xmlns:a16="http://schemas.microsoft.com/office/drawing/2014/main" id="{FE6EE71B-BD4B-4970-B503-6DFE8102144C}"/>
                </a:ext>
              </a:extLst>
            </p:cNvPr>
            <p:cNvSpPr>
              <a:spLocks noChangeArrowheads="1"/>
            </p:cNvSpPr>
            <p:nvPr/>
          </p:nvSpPr>
          <p:spPr bwMode="auto">
            <a:xfrm>
              <a:off x="6432737" y="2116566"/>
              <a:ext cx="1244358" cy="246221"/>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de-DE" altLang="de-DE" sz="1600" dirty="0">
                  <a:solidFill>
                    <a:srgbClr val="000000"/>
                  </a:solidFill>
                  <a:latin typeface="Calibri" panose="020F0502020204030204" pitchFamily="34" charset="0"/>
                </a:rPr>
                <a:t>VLANID:101</a:t>
              </a:r>
              <a:endParaRPr lang="de-DE" altLang="de-DE" sz="3600" dirty="0"/>
            </a:p>
          </p:txBody>
        </p:sp>
      </p:grpSp>
      <p:grpSp>
        <p:nvGrpSpPr>
          <p:cNvPr id="35850" name="Group 35849">
            <a:extLst>
              <a:ext uri="{FF2B5EF4-FFF2-40B4-BE49-F238E27FC236}">
                <a16:creationId xmlns:a16="http://schemas.microsoft.com/office/drawing/2014/main" id="{38932A76-47C0-4D7D-AF9D-DC861FF05536}"/>
              </a:ext>
            </a:extLst>
          </p:cNvPr>
          <p:cNvGrpSpPr/>
          <p:nvPr/>
        </p:nvGrpSpPr>
        <p:grpSpPr>
          <a:xfrm>
            <a:off x="3511770" y="2116566"/>
            <a:ext cx="1908064" cy="246221"/>
            <a:chOff x="3511770" y="2116566"/>
            <a:chExt cx="1692276" cy="246221"/>
          </a:xfrm>
        </p:grpSpPr>
        <p:sp>
          <p:nvSpPr>
            <p:cNvPr id="22" name="Line 107">
              <a:extLst>
                <a:ext uri="{FF2B5EF4-FFF2-40B4-BE49-F238E27FC236}">
                  <a16:creationId xmlns:a16="http://schemas.microsoft.com/office/drawing/2014/main" id="{8F5EFAA4-2282-4309-84CB-E8BA8B880303}"/>
                </a:ext>
              </a:extLst>
            </p:cNvPr>
            <p:cNvSpPr>
              <a:spLocks noChangeShapeType="1"/>
            </p:cNvSpPr>
            <p:nvPr/>
          </p:nvSpPr>
          <p:spPr bwMode="auto">
            <a:xfrm>
              <a:off x="3511770" y="2232983"/>
              <a:ext cx="1692276"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Rectangle 109">
              <a:extLst>
                <a:ext uri="{FF2B5EF4-FFF2-40B4-BE49-F238E27FC236}">
                  <a16:creationId xmlns:a16="http://schemas.microsoft.com/office/drawing/2014/main" id="{9E1C9D6C-6325-44AB-ACDC-23E34080E1BA}"/>
                </a:ext>
              </a:extLst>
            </p:cNvPr>
            <p:cNvSpPr>
              <a:spLocks noChangeArrowheads="1"/>
            </p:cNvSpPr>
            <p:nvPr/>
          </p:nvSpPr>
          <p:spPr bwMode="auto">
            <a:xfrm>
              <a:off x="3835598" y="2116566"/>
              <a:ext cx="1045658" cy="246221"/>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0000"/>
                  </a:solidFill>
                  <a:effectLst/>
                  <a:latin typeface="Calibri" panose="020F0502020204030204" pitchFamily="34" charset="0"/>
                </a:rPr>
                <a:t>VLANID:101</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grpSp>
      <p:sp>
        <p:nvSpPr>
          <p:cNvPr id="28" name="Rectangle 119">
            <a:extLst>
              <a:ext uri="{FF2B5EF4-FFF2-40B4-BE49-F238E27FC236}">
                <a16:creationId xmlns:a16="http://schemas.microsoft.com/office/drawing/2014/main" id="{6BDE2779-87C1-489A-B390-B9DB30565872}"/>
              </a:ext>
            </a:extLst>
          </p:cNvPr>
          <p:cNvSpPr>
            <a:spLocks noChangeArrowheads="1"/>
          </p:cNvSpPr>
          <p:nvPr/>
        </p:nvSpPr>
        <p:spPr bwMode="auto">
          <a:xfrm>
            <a:off x="3214133" y="2556527"/>
            <a:ext cx="16671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 172.16.22.1/30 </a:t>
            </a:r>
          </a:p>
        </p:txBody>
      </p:sp>
      <p:sp>
        <p:nvSpPr>
          <p:cNvPr id="30" name="Rectangle 119">
            <a:extLst>
              <a:ext uri="{FF2B5EF4-FFF2-40B4-BE49-F238E27FC236}">
                <a16:creationId xmlns:a16="http://schemas.microsoft.com/office/drawing/2014/main" id="{BAB673D9-BFF8-4417-9C21-97ED9384170F}"/>
              </a:ext>
            </a:extLst>
          </p:cNvPr>
          <p:cNvSpPr>
            <a:spLocks noChangeArrowheads="1"/>
          </p:cNvSpPr>
          <p:nvPr/>
        </p:nvSpPr>
        <p:spPr bwMode="auto">
          <a:xfrm>
            <a:off x="6943854" y="1616597"/>
            <a:ext cx="16318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sz="800" dirty="0"/>
              <a:t> </a:t>
            </a:r>
            <a:r>
              <a:rPr lang="de-DE" dirty="0"/>
              <a:t>172.16.22.2/30 </a:t>
            </a:r>
          </a:p>
        </p:txBody>
      </p:sp>
      <p:grpSp>
        <p:nvGrpSpPr>
          <p:cNvPr id="31" name="Group 30">
            <a:extLst>
              <a:ext uri="{FF2B5EF4-FFF2-40B4-BE49-F238E27FC236}">
                <a16:creationId xmlns:a16="http://schemas.microsoft.com/office/drawing/2014/main" id="{5854EA25-BCF8-42F0-AD3B-1CBA9155DE01}"/>
              </a:ext>
            </a:extLst>
          </p:cNvPr>
          <p:cNvGrpSpPr/>
          <p:nvPr/>
        </p:nvGrpSpPr>
        <p:grpSpPr>
          <a:xfrm>
            <a:off x="8185366" y="1909889"/>
            <a:ext cx="736540" cy="606284"/>
            <a:chOff x="2881313" y="2389188"/>
            <a:chExt cx="493712" cy="406400"/>
          </a:xfrm>
        </p:grpSpPr>
        <p:sp>
          <p:nvSpPr>
            <p:cNvPr id="32" name="Freeform 91">
              <a:extLst>
                <a:ext uri="{FF2B5EF4-FFF2-40B4-BE49-F238E27FC236}">
                  <a16:creationId xmlns:a16="http://schemas.microsoft.com/office/drawing/2014/main" id="{1DE07EB3-709C-470B-8EAF-0048F1D76128}"/>
                </a:ext>
              </a:extLst>
            </p:cNvPr>
            <p:cNvSpPr>
              <a:spLocks noEditPoints="1"/>
            </p:cNvSpPr>
            <p:nvPr/>
          </p:nvSpPr>
          <p:spPr bwMode="auto">
            <a:xfrm>
              <a:off x="2946400" y="2590800"/>
              <a:ext cx="363538" cy="92075"/>
            </a:xfrm>
            <a:custGeom>
              <a:avLst/>
              <a:gdLst>
                <a:gd name="T0" fmla="*/ 897 w 942"/>
                <a:gd name="T1" fmla="*/ 0 h 241"/>
                <a:gd name="T2" fmla="*/ 46 w 942"/>
                <a:gd name="T3" fmla="*/ 0 h 241"/>
                <a:gd name="T4" fmla="*/ 0 w 942"/>
                <a:gd name="T5" fmla="*/ 34 h 241"/>
                <a:gd name="T6" fmla="*/ 0 w 942"/>
                <a:gd name="T7" fmla="*/ 207 h 241"/>
                <a:gd name="T8" fmla="*/ 46 w 942"/>
                <a:gd name="T9" fmla="*/ 241 h 241"/>
                <a:gd name="T10" fmla="*/ 897 w 942"/>
                <a:gd name="T11" fmla="*/ 241 h 241"/>
                <a:gd name="T12" fmla="*/ 942 w 942"/>
                <a:gd name="T13" fmla="*/ 207 h 241"/>
                <a:gd name="T14" fmla="*/ 942 w 942"/>
                <a:gd name="T15" fmla="*/ 34 h 241"/>
                <a:gd name="T16" fmla="*/ 897 w 942"/>
                <a:gd name="T17" fmla="*/ 0 h 241"/>
                <a:gd name="T18" fmla="*/ 145 w 942"/>
                <a:gd name="T19" fmla="*/ 169 h 241"/>
                <a:gd name="T20" fmla="*/ 97 w 942"/>
                <a:gd name="T21" fmla="*/ 121 h 241"/>
                <a:gd name="T22" fmla="*/ 145 w 942"/>
                <a:gd name="T23" fmla="*/ 72 h 241"/>
                <a:gd name="T24" fmla="*/ 194 w 942"/>
                <a:gd name="T25" fmla="*/ 121 h 241"/>
                <a:gd name="T26" fmla="*/ 145 w 942"/>
                <a:gd name="T27" fmla="*/ 169 h 241"/>
                <a:gd name="T28" fmla="*/ 363 w 942"/>
                <a:gd name="T29" fmla="*/ 169 h 241"/>
                <a:gd name="T30" fmla="*/ 314 w 942"/>
                <a:gd name="T31" fmla="*/ 121 h 241"/>
                <a:gd name="T32" fmla="*/ 363 w 942"/>
                <a:gd name="T33" fmla="*/ 72 h 241"/>
                <a:gd name="T34" fmla="*/ 411 w 942"/>
                <a:gd name="T35" fmla="*/ 121 h 241"/>
                <a:gd name="T36" fmla="*/ 363 w 942"/>
                <a:gd name="T37" fmla="*/ 169 h 241"/>
                <a:gd name="T38" fmla="*/ 580 w 942"/>
                <a:gd name="T39" fmla="*/ 169 h 241"/>
                <a:gd name="T40" fmla="*/ 532 w 942"/>
                <a:gd name="T41" fmla="*/ 121 h 241"/>
                <a:gd name="T42" fmla="*/ 580 w 942"/>
                <a:gd name="T43" fmla="*/ 72 h 241"/>
                <a:gd name="T44" fmla="*/ 628 w 942"/>
                <a:gd name="T45" fmla="*/ 121 h 241"/>
                <a:gd name="T46" fmla="*/ 580 w 942"/>
                <a:gd name="T47" fmla="*/ 169 h 241"/>
                <a:gd name="T48" fmla="*/ 797 w 942"/>
                <a:gd name="T49" fmla="*/ 169 h 241"/>
                <a:gd name="T50" fmla="*/ 749 w 942"/>
                <a:gd name="T51" fmla="*/ 121 h 241"/>
                <a:gd name="T52" fmla="*/ 797 w 942"/>
                <a:gd name="T53" fmla="*/ 72 h 241"/>
                <a:gd name="T54" fmla="*/ 846 w 942"/>
                <a:gd name="T55" fmla="*/ 121 h 241"/>
                <a:gd name="T56" fmla="*/ 797 w 942"/>
                <a:gd name="T57" fmla="*/ 1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241">
                  <a:moveTo>
                    <a:pt x="897" y="0"/>
                  </a:moveTo>
                  <a:lnTo>
                    <a:pt x="46" y="0"/>
                  </a:lnTo>
                  <a:cubicBezTo>
                    <a:pt x="21" y="0"/>
                    <a:pt x="0" y="15"/>
                    <a:pt x="0" y="34"/>
                  </a:cubicBezTo>
                  <a:lnTo>
                    <a:pt x="0" y="207"/>
                  </a:lnTo>
                  <a:cubicBezTo>
                    <a:pt x="0" y="226"/>
                    <a:pt x="21" y="241"/>
                    <a:pt x="46" y="241"/>
                  </a:cubicBezTo>
                  <a:lnTo>
                    <a:pt x="897" y="241"/>
                  </a:lnTo>
                  <a:cubicBezTo>
                    <a:pt x="922" y="241"/>
                    <a:pt x="942" y="226"/>
                    <a:pt x="942" y="207"/>
                  </a:cubicBezTo>
                  <a:lnTo>
                    <a:pt x="942" y="34"/>
                  </a:lnTo>
                  <a:cubicBezTo>
                    <a:pt x="942" y="15"/>
                    <a:pt x="922" y="0"/>
                    <a:pt x="897" y="0"/>
                  </a:cubicBezTo>
                  <a:close/>
                  <a:moveTo>
                    <a:pt x="145" y="169"/>
                  </a:moveTo>
                  <a:cubicBezTo>
                    <a:pt x="119" y="169"/>
                    <a:pt x="97" y="147"/>
                    <a:pt x="97" y="121"/>
                  </a:cubicBezTo>
                  <a:cubicBezTo>
                    <a:pt x="97" y="94"/>
                    <a:pt x="119" y="72"/>
                    <a:pt x="145" y="72"/>
                  </a:cubicBezTo>
                  <a:cubicBezTo>
                    <a:pt x="172" y="72"/>
                    <a:pt x="194" y="94"/>
                    <a:pt x="194" y="121"/>
                  </a:cubicBezTo>
                  <a:cubicBezTo>
                    <a:pt x="194" y="147"/>
                    <a:pt x="172" y="169"/>
                    <a:pt x="145" y="169"/>
                  </a:cubicBezTo>
                  <a:close/>
                  <a:moveTo>
                    <a:pt x="363" y="169"/>
                  </a:moveTo>
                  <a:cubicBezTo>
                    <a:pt x="336" y="169"/>
                    <a:pt x="314" y="147"/>
                    <a:pt x="314" y="121"/>
                  </a:cubicBezTo>
                  <a:cubicBezTo>
                    <a:pt x="314" y="94"/>
                    <a:pt x="336" y="72"/>
                    <a:pt x="363" y="72"/>
                  </a:cubicBezTo>
                  <a:cubicBezTo>
                    <a:pt x="389" y="72"/>
                    <a:pt x="411" y="94"/>
                    <a:pt x="411" y="121"/>
                  </a:cubicBezTo>
                  <a:cubicBezTo>
                    <a:pt x="411" y="147"/>
                    <a:pt x="389" y="169"/>
                    <a:pt x="363" y="169"/>
                  </a:cubicBezTo>
                  <a:close/>
                  <a:moveTo>
                    <a:pt x="580" y="169"/>
                  </a:moveTo>
                  <a:cubicBezTo>
                    <a:pt x="553" y="169"/>
                    <a:pt x="532" y="147"/>
                    <a:pt x="532" y="121"/>
                  </a:cubicBezTo>
                  <a:cubicBezTo>
                    <a:pt x="532" y="94"/>
                    <a:pt x="553" y="72"/>
                    <a:pt x="580" y="72"/>
                  </a:cubicBezTo>
                  <a:cubicBezTo>
                    <a:pt x="607" y="72"/>
                    <a:pt x="628" y="94"/>
                    <a:pt x="628" y="121"/>
                  </a:cubicBezTo>
                  <a:cubicBezTo>
                    <a:pt x="628" y="147"/>
                    <a:pt x="607" y="169"/>
                    <a:pt x="580" y="169"/>
                  </a:cubicBezTo>
                  <a:close/>
                  <a:moveTo>
                    <a:pt x="797" y="169"/>
                  </a:moveTo>
                  <a:cubicBezTo>
                    <a:pt x="771" y="169"/>
                    <a:pt x="749" y="147"/>
                    <a:pt x="749" y="121"/>
                  </a:cubicBezTo>
                  <a:cubicBezTo>
                    <a:pt x="749" y="94"/>
                    <a:pt x="771" y="72"/>
                    <a:pt x="797" y="72"/>
                  </a:cubicBezTo>
                  <a:cubicBezTo>
                    <a:pt x="824" y="72"/>
                    <a:pt x="846" y="94"/>
                    <a:pt x="846" y="121"/>
                  </a:cubicBezTo>
                  <a:cubicBezTo>
                    <a:pt x="846" y="147"/>
                    <a:pt x="824" y="169"/>
                    <a:pt x="797" y="169"/>
                  </a:cubicBez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3" name="Freeform 92">
              <a:extLst>
                <a:ext uri="{FF2B5EF4-FFF2-40B4-BE49-F238E27FC236}">
                  <a16:creationId xmlns:a16="http://schemas.microsoft.com/office/drawing/2014/main" id="{6F9A0E9F-36DC-4F23-888F-BE61C7159B03}"/>
                </a:ext>
              </a:extLst>
            </p:cNvPr>
            <p:cNvSpPr>
              <a:spLocks/>
            </p:cNvSpPr>
            <p:nvPr/>
          </p:nvSpPr>
          <p:spPr bwMode="auto">
            <a:xfrm>
              <a:off x="2946400" y="2497138"/>
              <a:ext cx="363538" cy="65088"/>
            </a:xfrm>
            <a:custGeom>
              <a:avLst/>
              <a:gdLst>
                <a:gd name="T0" fmla="*/ 187 w 229"/>
                <a:gd name="T1" fmla="*/ 0 h 41"/>
                <a:gd name="T2" fmla="*/ 43 w 229"/>
                <a:gd name="T3" fmla="*/ 0 h 41"/>
                <a:gd name="T4" fmla="*/ 0 w 229"/>
                <a:gd name="T5" fmla="*/ 41 h 41"/>
                <a:gd name="T6" fmla="*/ 229 w 229"/>
                <a:gd name="T7" fmla="*/ 41 h 41"/>
                <a:gd name="T8" fmla="*/ 187 w 229"/>
                <a:gd name="T9" fmla="*/ 0 h 41"/>
              </a:gdLst>
              <a:ahLst/>
              <a:cxnLst>
                <a:cxn ang="0">
                  <a:pos x="T0" y="T1"/>
                </a:cxn>
                <a:cxn ang="0">
                  <a:pos x="T2" y="T3"/>
                </a:cxn>
                <a:cxn ang="0">
                  <a:pos x="T4" y="T5"/>
                </a:cxn>
                <a:cxn ang="0">
                  <a:pos x="T6" y="T7"/>
                </a:cxn>
                <a:cxn ang="0">
                  <a:pos x="T8" y="T9"/>
                </a:cxn>
              </a:cxnLst>
              <a:rect l="0" t="0" r="r" b="b"/>
              <a:pathLst>
                <a:path w="229" h="41">
                  <a:moveTo>
                    <a:pt x="187" y="0"/>
                  </a:moveTo>
                  <a:lnTo>
                    <a:pt x="43" y="0"/>
                  </a:lnTo>
                  <a:lnTo>
                    <a:pt x="0" y="41"/>
                  </a:lnTo>
                  <a:lnTo>
                    <a:pt x="229" y="41"/>
                  </a:lnTo>
                  <a:lnTo>
                    <a:pt x="18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93">
              <a:extLst>
                <a:ext uri="{FF2B5EF4-FFF2-40B4-BE49-F238E27FC236}">
                  <a16:creationId xmlns:a16="http://schemas.microsoft.com/office/drawing/2014/main" id="{E818B348-019D-4346-B386-37D7AC142FA3}"/>
                </a:ext>
              </a:extLst>
            </p:cNvPr>
            <p:cNvSpPr>
              <a:spLocks/>
            </p:cNvSpPr>
            <p:nvPr/>
          </p:nvSpPr>
          <p:spPr bwMode="auto">
            <a:xfrm>
              <a:off x="3289300" y="2413000"/>
              <a:ext cx="85725" cy="85725"/>
            </a:xfrm>
            <a:custGeom>
              <a:avLst/>
              <a:gdLst>
                <a:gd name="T0" fmla="*/ 44 w 54"/>
                <a:gd name="T1" fmla="*/ 19 h 54"/>
                <a:gd name="T2" fmla="*/ 44 w 54"/>
                <a:gd name="T3" fmla="*/ 52 h 54"/>
                <a:gd name="T4" fmla="*/ 54 w 54"/>
                <a:gd name="T5" fmla="*/ 42 h 54"/>
                <a:gd name="T6" fmla="*/ 54 w 54"/>
                <a:gd name="T7" fmla="*/ 0 h 54"/>
                <a:gd name="T8" fmla="*/ 13 w 54"/>
                <a:gd name="T9" fmla="*/ 0 h 54"/>
                <a:gd name="T10" fmla="*/ 2 w 54"/>
                <a:gd name="T11" fmla="*/ 11 h 54"/>
                <a:gd name="T12" fmla="*/ 35 w 54"/>
                <a:gd name="T13" fmla="*/ 11 h 54"/>
                <a:gd name="T14" fmla="*/ 0 w 54"/>
                <a:gd name="T15" fmla="*/ 46 h 54"/>
                <a:gd name="T16" fmla="*/ 8 w 54"/>
                <a:gd name="T17" fmla="*/ 54 h 54"/>
                <a:gd name="T18" fmla="*/ 44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19"/>
                  </a:moveTo>
                  <a:lnTo>
                    <a:pt x="44" y="52"/>
                  </a:lnTo>
                  <a:lnTo>
                    <a:pt x="54" y="42"/>
                  </a:lnTo>
                  <a:lnTo>
                    <a:pt x="54" y="0"/>
                  </a:lnTo>
                  <a:lnTo>
                    <a:pt x="13" y="0"/>
                  </a:lnTo>
                  <a:lnTo>
                    <a:pt x="2" y="11"/>
                  </a:lnTo>
                  <a:lnTo>
                    <a:pt x="35" y="11"/>
                  </a:lnTo>
                  <a:lnTo>
                    <a:pt x="0" y="46"/>
                  </a:lnTo>
                  <a:lnTo>
                    <a:pt x="8" y="54"/>
                  </a:lnTo>
                  <a:lnTo>
                    <a:pt x="44"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94">
              <a:extLst>
                <a:ext uri="{FF2B5EF4-FFF2-40B4-BE49-F238E27FC236}">
                  <a16:creationId xmlns:a16="http://schemas.microsoft.com/office/drawing/2014/main" id="{3435C241-6D07-4619-97CE-9AEED964FBCB}"/>
                </a:ext>
              </a:extLst>
            </p:cNvPr>
            <p:cNvSpPr>
              <a:spLocks/>
            </p:cNvSpPr>
            <p:nvPr/>
          </p:nvSpPr>
          <p:spPr bwMode="auto">
            <a:xfrm>
              <a:off x="3289300" y="2709863"/>
              <a:ext cx="85725" cy="85725"/>
            </a:xfrm>
            <a:custGeom>
              <a:avLst/>
              <a:gdLst>
                <a:gd name="T0" fmla="*/ 44 w 54"/>
                <a:gd name="T1" fmla="*/ 35 h 54"/>
                <a:gd name="T2" fmla="*/ 44 w 54"/>
                <a:gd name="T3" fmla="*/ 2 h 54"/>
                <a:gd name="T4" fmla="*/ 54 w 54"/>
                <a:gd name="T5" fmla="*/ 12 h 54"/>
                <a:gd name="T6" fmla="*/ 54 w 54"/>
                <a:gd name="T7" fmla="*/ 54 h 54"/>
                <a:gd name="T8" fmla="*/ 13 w 54"/>
                <a:gd name="T9" fmla="*/ 54 h 54"/>
                <a:gd name="T10" fmla="*/ 2 w 54"/>
                <a:gd name="T11" fmla="*/ 43 h 54"/>
                <a:gd name="T12" fmla="*/ 35 w 54"/>
                <a:gd name="T13" fmla="*/ 43 h 54"/>
                <a:gd name="T14" fmla="*/ 0 w 54"/>
                <a:gd name="T15" fmla="*/ 8 h 54"/>
                <a:gd name="T16" fmla="*/ 8 w 54"/>
                <a:gd name="T17" fmla="*/ 0 h 54"/>
                <a:gd name="T18" fmla="*/ 44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35"/>
                  </a:moveTo>
                  <a:lnTo>
                    <a:pt x="44" y="2"/>
                  </a:lnTo>
                  <a:lnTo>
                    <a:pt x="54" y="12"/>
                  </a:lnTo>
                  <a:lnTo>
                    <a:pt x="54" y="54"/>
                  </a:lnTo>
                  <a:lnTo>
                    <a:pt x="13" y="54"/>
                  </a:lnTo>
                  <a:lnTo>
                    <a:pt x="2" y="43"/>
                  </a:lnTo>
                  <a:lnTo>
                    <a:pt x="35" y="43"/>
                  </a:lnTo>
                  <a:lnTo>
                    <a:pt x="0" y="8"/>
                  </a:lnTo>
                  <a:lnTo>
                    <a:pt x="8" y="0"/>
                  </a:lnTo>
                  <a:lnTo>
                    <a:pt x="44"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95">
              <a:extLst>
                <a:ext uri="{FF2B5EF4-FFF2-40B4-BE49-F238E27FC236}">
                  <a16:creationId xmlns:a16="http://schemas.microsoft.com/office/drawing/2014/main" id="{F65BF136-2230-4B30-AA33-42DFA9EF48AE}"/>
                </a:ext>
              </a:extLst>
            </p:cNvPr>
            <p:cNvSpPr>
              <a:spLocks/>
            </p:cNvSpPr>
            <p:nvPr/>
          </p:nvSpPr>
          <p:spPr bwMode="auto">
            <a:xfrm>
              <a:off x="2890838" y="2413000"/>
              <a:ext cx="85725" cy="85725"/>
            </a:xfrm>
            <a:custGeom>
              <a:avLst/>
              <a:gdLst>
                <a:gd name="T0" fmla="*/ 11 w 54"/>
                <a:gd name="T1" fmla="*/ 19 h 54"/>
                <a:gd name="T2" fmla="*/ 11 w 54"/>
                <a:gd name="T3" fmla="*/ 52 h 54"/>
                <a:gd name="T4" fmla="*/ 0 w 54"/>
                <a:gd name="T5" fmla="*/ 42 h 54"/>
                <a:gd name="T6" fmla="*/ 0 w 54"/>
                <a:gd name="T7" fmla="*/ 0 h 54"/>
                <a:gd name="T8" fmla="*/ 42 w 54"/>
                <a:gd name="T9" fmla="*/ 0 h 54"/>
                <a:gd name="T10" fmla="*/ 52 w 54"/>
                <a:gd name="T11" fmla="*/ 11 h 54"/>
                <a:gd name="T12" fmla="*/ 19 w 54"/>
                <a:gd name="T13" fmla="*/ 11 h 54"/>
                <a:gd name="T14" fmla="*/ 54 w 54"/>
                <a:gd name="T15" fmla="*/ 46 h 54"/>
                <a:gd name="T16" fmla="*/ 46 w 54"/>
                <a:gd name="T17" fmla="*/ 54 h 54"/>
                <a:gd name="T18" fmla="*/ 11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19"/>
                  </a:moveTo>
                  <a:lnTo>
                    <a:pt x="11" y="52"/>
                  </a:lnTo>
                  <a:lnTo>
                    <a:pt x="0" y="42"/>
                  </a:lnTo>
                  <a:lnTo>
                    <a:pt x="0" y="0"/>
                  </a:lnTo>
                  <a:lnTo>
                    <a:pt x="42" y="0"/>
                  </a:lnTo>
                  <a:lnTo>
                    <a:pt x="52" y="11"/>
                  </a:lnTo>
                  <a:lnTo>
                    <a:pt x="19" y="11"/>
                  </a:lnTo>
                  <a:lnTo>
                    <a:pt x="54" y="46"/>
                  </a:lnTo>
                  <a:lnTo>
                    <a:pt x="46" y="54"/>
                  </a:lnTo>
                  <a:lnTo>
                    <a:pt x="11"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96">
              <a:extLst>
                <a:ext uri="{FF2B5EF4-FFF2-40B4-BE49-F238E27FC236}">
                  <a16:creationId xmlns:a16="http://schemas.microsoft.com/office/drawing/2014/main" id="{F30CC9C8-C9FE-47C0-9C44-C518A9FAD477}"/>
                </a:ext>
              </a:extLst>
            </p:cNvPr>
            <p:cNvSpPr>
              <a:spLocks noChangeArrowheads="1"/>
            </p:cNvSpPr>
            <p:nvPr/>
          </p:nvSpPr>
          <p:spPr bwMode="auto">
            <a:xfrm>
              <a:off x="2936875" y="2389188"/>
              <a:ext cx="1666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rgbClr val="00188F"/>
                  </a:solidFill>
                  <a:effectLst/>
                  <a:latin typeface="Segoe UI" panose="020B0502040204020203" pitchFamily="34" charset="0"/>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8" name="Freeform 97">
              <a:extLst>
                <a:ext uri="{FF2B5EF4-FFF2-40B4-BE49-F238E27FC236}">
                  <a16:creationId xmlns:a16="http://schemas.microsoft.com/office/drawing/2014/main" id="{74D665C5-2DEC-43C3-803E-602A2EF00C3E}"/>
                </a:ext>
              </a:extLst>
            </p:cNvPr>
            <p:cNvSpPr>
              <a:spLocks/>
            </p:cNvSpPr>
            <p:nvPr/>
          </p:nvSpPr>
          <p:spPr bwMode="auto">
            <a:xfrm>
              <a:off x="2881313" y="2709863"/>
              <a:ext cx="85725" cy="85725"/>
            </a:xfrm>
            <a:custGeom>
              <a:avLst/>
              <a:gdLst>
                <a:gd name="T0" fmla="*/ 11 w 54"/>
                <a:gd name="T1" fmla="*/ 35 h 54"/>
                <a:gd name="T2" fmla="*/ 11 w 54"/>
                <a:gd name="T3" fmla="*/ 2 h 54"/>
                <a:gd name="T4" fmla="*/ 0 w 54"/>
                <a:gd name="T5" fmla="*/ 12 h 54"/>
                <a:gd name="T6" fmla="*/ 0 w 54"/>
                <a:gd name="T7" fmla="*/ 54 h 54"/>
                <a:gd name="T8" fmla="*/ 42 w 54"/>
                <a:gd name="T9" fmla="*/ 54 h 54"/>
                <a:gd name="T10" fmla="*/ 52 w 54"/>
                <a:gd name="T11" fmla="*/ 43 h 54"/>
                <a:gd name="T12" fmla="*/ 19 w 54"/>
                <a:gd name="T13" fmla="*/ 43 h 54"/>
                <a:gd name="T14" fmla="*/ 54 w 54"/>
                <a:gd name="T15" fmla="*/ 8 h 54"/>
                <a:gd name="T16" fmla="*/ 46 w 54"/>
                <a:gd name="T17" fmla="*/ 0 h 54"/>
                <a:gd name="T18" fmla="*/ 11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35"/>
                  </a:moveTo>
                  <a:lnTo>
                    <a:pt x="11" y="2"/>
                  </a:lnTo>
                  <a:lnTo>
                    <a:pt x="0" y="12"/>
                  </a:lnTo>
                  <a:lnTo>
                    <a:pt x="0" y="54"/>
                  </a:lnTo>
                  <a:lnTo>
                    <a:pt x="42" y="54"/>
                  </a:lnTo>
                  <a:lnTo>
                    <a:pt x="52" y="43"/>
                  </a:lnTo>
                  <a:lnTo>
                    <a:pt x="19" y="43"/>
                  </a:lnTo>
                  <a:lnTo>
                    <a:pt x="54" y="8"/>
                  </a:lnTo>
                  <a:lnTo>
                    <a:pt x="46" y="0"/>
                  </a:lnTo>
                  <a:lnTo>
                    <a:pt x="11"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35853" name="Group 35852">
            <a:extLst>
              <a:ext uri="{FF2B5EF4-FFF2-40B4-BE49-F238E27FC236}">
                <a16:creationId xmlns:a16="http://schemas.microsoft.com/office/drawing/2014/main" id="{FC23BF2B-CE9B-45F1-BF13-F0E6A2206440}"/>
              </a:ext>
            </a:extLst>
          </p:cNvPr>
          <p:cNvGrpSpPr/>
          <p:nvPr/>
        </p:nvGrpSpPr>
        <p:grpSpPr>
          <a:xfrm>
            <a:off x="2476991" y="1568528"/>
            <a:ext cx="1179810" cy="950014"/>
            <a:chOff x="2476991" y="1568528"/>
            <a:chExt cx="1179810" cy="950014"/>
          </a:xfrm>
        </p:grpSpPr>
        <p:grpSp>
          <p:nvGrpSpPr>
            <p:cNvPr id="11" name="Group 10">
              <a:extLst>
                <a:ext uri="{FF2B5EF4-FFF2-40B4-BE49-F238E27FC236}">
                  <a16:creationId xmlns:a16="http://schemas.microsoft.com/office/drawing/2014/main" id="{538C5491-383F-4A69-84E4-70DAAB0C8D1A}"/>
                </a:ext>
              </a:extLst>
            </p:cNvPr>
            <p:cNvGrpSpPr/>
            <p:nvPr/>
          </p:nvGrpSpPr>
          <p:grpSpPr>
            <a:xfrm>
              <a:off x="2700263" y="1912258"/>
              <a:ext cx="736540" cy="606284"/>
              <a:chOff x="2881313" y="2389188"/>
              <a:chExt cx="493712" cy="406400"/>
            </a:xfrm>
          </p:grpSpPr>
          <p:sp>
            <p:nvSpPr>
              <p:cNvPr id="12" name="Freeform 91">
                <a:extLst>
                  <a:ext uri="{FF2B5EF4-FFF2-40B4-BE49-F238E27FC236}">
                    <a16:creationId xmlns:a16="http://schemas.microsoft.com/office/drawing/2014/main" id="{8D43BA41-B19D-4BC1-8D6F-E02752D3E723}"/>
                  </a:ext>
                </a:extLst>
              </p:cNvPr>
              <p:cNvSpPr>
                <a:spLocks noEditPoints="1"/>
              </p:cNvSpPr>
              <p:nvPr/>
            </p:nvSpPr>
            <p:spPr bwMode="auto">
              <a:xfrm>
                <a:off x="2946400" y="2590800"/>
                <a:ext cx="363538" cy="92075"/>
              </a:xfrm>
              <a:custGeom>
                <a:avLst/>
                <a:gdLst>
                  <a:gd name="T0" fmla="*/ 897 w 942"/>
                  <a:gd name="T1" fmla="*/ 0 h 241"/>
                  <a:gd name="T2" fmla="*/ 46 w 942"/>
                  <a:gd name="T3" fmla="*/ 0 h 241"/>
                  <a:gd name="T4" fmla="*/ 0 w 942"/>
                  <a:gd name="T5" fmla="*/ 34 h 241"/>
                  <a:gd name="T6" fmla="*/ 0 w 942"/>
                  <a:gd name="T7" fmla="*/ 207 h 241"/>
                  <a:gd name="T8" fmla="*/ 46 w 942"/>
                  <a:gd name="T9" fmla="*/ 241 h 241"/>
                  <a:gd name="T10" fmla="*/ 897 w 942"/>
                  <a:gd name="T11" fmla="*/ 241 h 241"/>
                  <a:gd name="T12" fmla="*/ 942 w 942"/>
                  <a:gd name="T13" fmla="*/ 207 h 241"/>
                  <a:gd name="T14" fmla="*/ 942 w 942"/>
                  <a:gd name="T15" fmla="*/ 34 h 241"/>
                  <a:gd name="T16" fmla="*/ 897 w 942"/>
                  <a:gd name="T17" fmla="*/ 0 h 241"/>
                  <a:gd name="T18" fmla="*/ 145 w 942"/>
                  <a:gd name="T19" fmla="*/ 169 h 241"/>
                  <a:gd name="T20" fmla="*/ 97 w 942"/>
                  <a:gd name="T21" fmla="*/ 121 h 241"/>
                  <a:gd name="T22" fmla="*/ 145 w 942"/>
                  <a:gd name="T23" fmla="*/ 72 h 241"/>
                  <a:gd name="T24" fmla="*/ 194 w 942"/>
                  <a:gd name="T25" fmla="*/ 121 h 241"/>
                  <a:gd name="T26" fmla="*/ 145 w 942"/>
                  <a:gd name="T27" fmla="*/ 169 h 241"/>
                  <a:gd name="T28" fmla="*/ 363 w 942"/>
                  <a:gd name="T29" fmla="*/ 169 h 241"/>
                  <a:gd name="T30" fmla="*/ 314 w 942"/>
                  <a:gd name="T31" fmla="*/ 121 h 241"/>
                  <a:gd name="T32" fmla="*/ 363 w 942"/>
                  <a:gd name="T33" fmla="*/ 72 h 241"/>
                  <a:gd name="T34" fmla="*/ 411 w 942"/>
                  <a:gd name="T35" fmla="*/ 121 h 241"/>
                  <a:gd name="T36" fmla="*/ 363 w 942"/>
                  <a:gd name="T37" fmla="*/ 169 h 241"/>
                  <a:gd name="T38" fmla="*/ 580 w 942"/>
                  <a:gd name="T39" fmla="*/ 169 h 241"/>
                  <a:gd name="T40" fmla="*/ 532 w 942"/>
                  <a:gd name="T41" fmla="*/ 121 h 241"/>
                  <a:gd name="T42" fmla="*/ 580 w 942"/>
                  <a:gd name="T43" fmla="*/ 72 h 241"/>
                  <a:gd name="T44" fmla="*/ 628 w 942"/>
                  <a:gd name="T45" fmla="*/ 121 h 241"/>
                  <a:gd name="T46" fmla="*/ 580 w 942"/>
                  <a:gd name="T47" fmla="*/ 169 h 241"/>
                  <a:gd name="T48" fmla="*/ 797 w 942"/>
                  <a:gd name="T49" fmla="*/ 169 h 241"/>
                  <a:gd name="T50" fmla="*/ 749 w 942"/>
                  <a:gd name="T51" fmla="*/ 121 h 241"/>
                  <a:gd name="T52" fmla="*/ 797 w 942"/>
                  <a:gd name="T53" fmla="*/ 72 h 241"/>
                  <a:gd name="T54" fmla="*/ 846 w 942"/>
                  <a:gd name="T55" fmla="*/ 121 h 241"/>
                  <a:gd name="T56" fmla="*/ 797 w 942"/>
                  <a:gd name="T57" fmla="*/ 1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241">
                    <a:moveTo>
                      <a:pt x="897" y="0"/>
                    </a:moveTo>
                    <a:lnTo>
                      <a:pt x="46" y="0"/>
                    </a:lnTo>
                    <a:cubicBezTo>
                      <a:pt x="21" y="0"/>
                      <a:pt x="0" y="15"/>
                      <a:pt x="0" y="34"/>
                    </a:cubicBezTo>
                    <a:lnTo>
                      <a:pt x="0" y="207"/>
                    </a:lnTo>
                    <a:cubicBezTo>
                      <a:pt x="0" y="226"/>
                      <a:pt x="21" y="241"/>
                      <a:pt x="46" y="241"/>
                    </a:cubicBezTo>
                    <a:lnTo>
                      <a:pt x="897" y="241"/>
                    </a:lnTo>
                    <a:cubicBezTo>
                      <a:pt x="922" y="241"/>
                      <a:pt x="942" y="226"/>
                      <a:pt x="942" y="207"/>
                    </a:cubicBezTo>
                    <a:lnTo>
                      <a:pt x="942" y="34"/>
                    </a:lnTo>
                    <a:cubicBezTo>
                      <a:pt x="942" y="15"/>
                      <a:pt x="922" y="0"/>
                      <a:pt x="897" y="0"/>
                    </a:cubicBezTo>
                    <a:close/>
                    <a:moveTo>
                      <a:pt x="145" y="169"/>
                    </a:moveTo>
                    <a:cubicBezTo>
                      <a:pt x="119" y="169"/>
                      <a:pt x="97" y="147"/>
                      <a:pt x="97" y="121"/>
                    </a:cubicBezTo>
                    <a:cubicBezTo>
                      <a:pt x="97" y="94"/>
                      <a:pt x="119" y="72"/>
                      <a:pt x="145" y="72"/>
                    </a:cubicBezTo>
                    <a:cubicBezTo>
                      <a:pt x="172" y="72"/>
                      <a:pt x="194" y="94"/>
                      <a:pt x="194" y="121"/>
                    </a:cubicBezTo>
                    <a:cubicBezTo>
                      <a:pt x="194" y="147"/>
                      <a:pt x="172" y="169"/>
                      <a:pt x="145" y="169"/>
                    </a:cubicBezTo>
                    <a:close/>
                    <a:moveTo>
                      <a:pt x="363" y="169"/>
                    </a:moveTo>
                    <a:cubicBezTo>
                      <a:pt x="336" y="169"/>
                      <a:pt x="314" y="147"/>
                      <a:pt x="314" y="121"/>
                    </a:cubicBezTo>
                    <a:cubicBezTo>
                      <a:pt x="314" y="94"/>
                      <a:pt x="336" y="72"/>
                      <a:pt x="363" y="72"/>
                    </a:cubicBezTo>
                    <a:cubicBezTo>
                      <a:pt x="389" y="72"/>
                      <a:pt x="411" y="94"/>
                      <a:pt x="411" y="121"/>
                    </a:cubicBezTo>
                    <a:cubicBezTo>
                      <a:pt x="411" y="147"/>
                      <a:pt x="389" y="169"/>
                      <a:pt x="363" y="169"/>
                    </a:cubicBezTo>
                    <a:close/>
                    <a:moveTo>
                      <a:pt x="580" y="169"/>
                    </a:moveTo>
                    <a:cubicBezTo>
                      <a:pt x="553" y="169"/>
                      <a:pt x="532" y="147"/>
                      <a:pt x="532" y="121"/>
                    </a:cubicBezTo>
                    <a:cubicBezTo>
                      <a:pt x="532" y="94"/>
                      <a:pt x="553" y="72"/>
                      <a:pt x="580" y="72"/>
                    </a:cubicBezTo>
                    <a:cubicBezTo>
                      <a:pt x="607" y="72"/>
                      <a:pt x="628" y="94"/>
                      <a:pt x="628" y="121"/>
                    </a:cubicBezTo>
                    <a:cubicBezTo>
                      <a:pt x="628" y="147"/>
                      <a:pt x="607" y="169"/>
                      <a:pt x="580" y="169"/>
                    </a:cubicBezTo>
                    <a:close/>
                    <a:moveTo>
                      <a:pt x="797" y="169"/>
                    </a:moveTo>
                    <a:cubicBezTo>
                      <a:pt x="771" y="169"/>
                      <a:pt x="749" y="147"/>
                      <a:pt x="749" y="121"/>
                    </a:cubicBezTo>
                    <a:cubicBezTo>
                      <a:pt x="749" y="94"/>
                      <a:pt x="771" y="72"/>
                      <a:pt x="797" y="72"/>
                    </a:cubicBezTo>
                    <a:cubicBezTo>
                      <a:pt x="824" y="72"/>
                      <a:pt x="846" y="94"/>
                      <a:pt x="846" y="121"/>
                    </a:cubicBezTo>
                    <a:cubicBezTo>
                      <a:pt x="846" y="147"/>
                      <a:pt x="824" y="169"/>
                      <a:pt x="797" y="169"/>
                    </a:cubicBez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3" name="Freeform 92">
                <a:extLst>
                  <a:ext uri="{FF2B5EF4-FFF2-40B4-BE49-F238E27FC236}">
                    <a16:creationId xmlns:a16="http://schemas.microsoft.com/office/drawing/2014/main" id="{805A9078-7900-4CC3-84F4-E489EE794642}"/>
                  </a:ext>
                </a:extLst>
              </p:cNvPr>
              <p:cNvSpPr>
                <a:spLocks/>
              </p:cNvSpPr>
              <p:nvPr/>
            </p:nvSpPr>
            <p:spPr bwMode="auto">
              <a:xfrm>
                <a:off x="2946400" y="2497138"/>
                <a:ext cx="363538" cy="65088"/>
              </a:xfrm>
              <a:custGeom>
                <a:avLst/>
                <a:gdLst>
                  <a:gd name="T0" fmla="*/ 187 w 229"/>
                  <a:gd name="T1" fmla="*/ 0 h 41"/>
                  <a:gd name="T2" fmla="*/ 43 w 229"/>
                  <a:gd name="T3" fmla="*/ 0 h 41"/>
                  <a:gd name="T4" fmla="*/ 0 w 229"/>
                  <a:gd name="T5" fmla="*/ 41 h 41"/>
                  <a:gd name="T6" fmla="*/ 229 w 229"/>
                  <a:gd name="T7" fmla="*/ 41 h 41"/>
                  <a:gd name="T8" fmla="*/ 187 w 229"/>
                  <a:gd name="T9" fmla="*/ 0 h 41"/>
                </a:gdLst>
                <a:ahLst/>
                <a:cxnLst>
                  <a:cxn ang="0">
                    <a:pos x="T0" y="T1"/>
                  </a:cxn>
                  <a:cxn ang="0">
                    <a:pos x="T2" y="T3"/>
                  </a:cxn>
                  <a:cxn ang="0">
                    <a:pos x="T4" y="T5"/>
                  </a:cxn>
                  <a:cxn ang="0">
                    <a:pos x="T6" y="T7"/>
                  </a:cxn>
                  <a:cxn ang="0">
                    <a:pos x="T8" y="T9"/>
                  </a:cxn>
                </a:cxnLst>
                <a:rect l="0" t="0" r="r" b="b"/>
                <a:pathLst>
                  <a:path w="229" h="41">
                    <a:moveTo>
                      <a:pt x="187" y="0"/>
                    </a:moveTo>
                    <a:lnTo>
                      <a:pt x="43" y="0"/>
                    </a:lnTo>
                    <a:lnTo>
                      <a:pt x="0" y="41"/>
                    </a:lnTo>
                    <a:lnTo>
                      <a:pt x="229" y="41"/>
                    </a:lnTo>
                    <a:lnTo>
                      <a:pt x="18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93">
                <a:extLst>
                  <a:ext uri="{FF2B5EF4-FFF2-40B4-BE49-F238E27FC236}">
                    <a16:creationId xmlns:a16="http://schemas.microsoft.com/office/drawing/2014/main" id="{C7D57E66-13D0-4649-88BB-B4CFC17ECBC7}"/>
                  </a:ext>
                </a:extLst>
              </p:cNvPr>
              <p:cNvSpPr>
                <a:spLocks/>
              </p:cNvSpPr>
              <p:nvPr/>
            </p:nvSpPr>
            <p:spPr bwMode="auto">
              <a:xfrm>
                <a:off x="3289300" y="2413000"/>
                <a:ext cx="85725" cy="85725"/>
              </a:xfrm>
              <a:custGeom>
                <a:avLst/>
                <a:gdLst>
                  <a:gd name="T0" fmla="*/ 44 w 54"/>
                  <a:gd name="T1" fmla="*/ 19 h 54"/>
                  <a:gd name="T2" fmla="*/ 44 w 54"/>
                  <a:gd name="T3" fmla="*/ 52 h 54"/>
                  <a:gd name="T4" fmla="*/ 54 w 54"/>
                  <a:gd name="T5" fmla="*/ 42 h 54"/>
                  <a:gd name="T6" fmla="*/ 54 w 54"/>
                  <a:gd name="T7" fmla="*/ 0 h 54"/>
                  <a:gd name="T8" fmla="*/ 13 w 54"/>
                  <a:gd name="T9" fmla="*/ 0 h 54"/>
                  <a:gd name="T10" fmla="*/ 2 w 54"/>
                  <a:gd name="T11" fmla="*/ 11 h 54"/>
                  <a:gd name="T12" fmla="*/ 35 w 54"/>
                  <a:gd name="T13" fmla="*/ 11 h 54"/>
                  <a:gd name="T14" fmla="*/ 0 w 54"/>
                  <a:gd name="T15" fmla="*/ 46 h 54"/>
                  <a:gd name="T16" fmla="*/ 8 w 54"/>
                  <a:gd name="T17" fmla="*/ 54 h 54"/>
                  <a:gd name="T18" fmla="*/ 44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19"/>
                    </a:moveTo>
                    <a:lnTo>
                      <a:pt x="44" y="52"/>
                    </a:lnTo>
                    <a:lnTo>
                      <a:pt x="54" y="42"/>
                    </a:lnTo>
                    <a:lnTo>
                      <a:pt x="54" y="0"/>
                    </a:lnTo>
                    <a:lnTo>
                      <a:pt x="13" y="0"/>
                    </a:lnTo>
                    <a:lnTo>
                      <a:pt x="2" y="11"/>
                    </a:lnTo>
                    <a:lnTo>
                      <a:pt x="35" y="11"/>
                    </a:lnTo>
                    <a:lnTo>
                      <a:pt x="0" y="46"/>
                    </a:lnTo>
                    <a:lnTo>
                      <a:pt x="8" y="54"/>
                    </a:lnTo>
                    <a:lnTo>
                      <a:pt x="44"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94">
                <a:extLst>
                  <a:ext uri="{FF2B5EF4-FFF2-40B4-BE49-F238E27FC236}">
                    <a16:creationId xmlns:a16="http://schemas.microsoft.com/office/drawing/2014/main" id="{BFEB09E0-5200-47A1-BCA1-ABBB8CE208F8}"/>
                  </a:ext>
                </a:extLst>
              </p:cNvPr>
              <p:cNvSpPr>
                <a:spLocks/>
              </p:cNvSpPr>
              <p:nvPr/>
            </p:nvSpPr>
            <p:spPr bwMode="auto">
              <a:xfrm>
                <a:off x="3289300" y="2709863"/>
                <a:ext cx="85725" cy="85725"/>
              </a:xfrm>
              <a:custGeom>
                <a:avLst/>
                <a:gdLst>
                  <a:gd name="T0" fmla="*/ 44 w 54"/>
                  <a:gd name="T1" fmla="*/ 35 h 54"/>
                  <a:gd name="T2" fmla="*/ 44 w 54"/>
                  <a:gd name="T3" fmla="*/ 2 h 54"/>
                  <a:gd name="T4" fmla="*/ 54 w 54"/>
                  <a:gd name="T5" fmla="*/ 12 h 54"/>
                  <a:gd name="T6" fmla="*/ 54 w 54"/>
                  <a:gd name="T7" fmla="*/ 54 h 54"/>
                  <a:gd name="T8" fmla="*/ 13 w 54"/>
                  <a:gd name="T9" fmla="*/ 54 h 54"/>
                  <a:gd name="T10" fmla="*/ 2 w 54"/>
                  <a:gd name="T11" fmla="*/ 43 h 54"/>
                  <a:gd name="T12" fmla="*/ 35 w 54"/>
                  <a:gd name="T13" fmla="*/ 43 h 54"/>
                  <a:gd name="T14" fmla="*/ 0 w 54"/>
                  <a:gd name="T15" fmla="*/ 8 h 54"/>
                  <a:gd name="T16" fmla="*/ 8 w 54"/>
                  <a:gd name="T17" fmla="*/ 0 h 54"/>
                  <a:gd name="T18" fmla="*/ 44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44" y="35"/>
                    </a:moveTo>
                    <a:lnTo>
                      <a:pt x="44" y="2"/>
                    </a:lnTo>
                    <a:lnTo>
                      <a:pt x="54" y="12"/>
                    </a:lnTo>
                    <a:lnTo>
                      <a:pt x="54" y="54"/>
                    </a:lnTo>
                    <a:lnTo>
                      <a:pt x="13" y="54"/>
                    </a:lnTo>
                    <a:lnTo>
                      <a:pt x="2" y="43"/>
                    </a:lnTo>
                    <a:lnTo>
                      <a:pt x="35" y="43"/>
                    </a:lnTo>
                    <a:lnTo>
                      <a:pt x="0" y="8"/>
                    </a:lnTo>
                    <a:lnTo>
                      <a:pt x="8" y="0"/>
                    </a:lnTo>
                    <a:lnTo>
                      <a:pt x="44"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5">
                <a:extLst>
                  <a:ext uri="{FF2B5EF4-FFF2-40B4-BE49-F238E27FC236}">
                    <a16:creationId xmlns:a16="http://schemas.microsoft.com/office/drawing/2014/main" id="{2C35D20D-F35A-4241-A1BA-30B6213461C0}"/>
                  </a:ext>
                </a:extLst>
              </p:cNvPr>
              <p:cNvSpPr>
                <a:spLocks/>
              </p:cNvSpPr>
              <p:nvPr/>
            </p:nvSpPr>
            <p:spPr bwMode="auto">
              <a:xfrm>
                <a:off x="2890838" y="2413000"/>
                <a:ext cx="85725" cy="85725"/>
              </a:xfrm>
              <a:custGeom>
                <a:avLst/>
                <a:gdLst>
                  <a:gd name="T0" fmla="*/ 11 w 54"/>
                  <a:gd name="T1" fmla="*/ 19 h 54"/>
                  <a:gd name="T2" fmla="*/ 11 w 54"/>
                  <a:gd name="T3" fmla="*/ 52 h 54"/>
                  <a:gd name="T4" fmla="*/ 0 w 54"/>
                  <a:gd name="T5" fmla="*/ 42 h 54"/>
                  <a:gd name="T6" fmla="*/ 0 w 54"/>
                  <a:gd name="T7" fmla="*/ 0 h 54"/>
                  <a:gd name="T8" fmla="*/ 42 w 54"/>
                  <a:gd name="T9" fmla="*/ 0 h 54"/>
                  <a:gd name="T10" fmla="*/ 52 w 54"/>
                  <a:gd name="T11" fmla="*/ 11 h 54"/>
                  <a:gd name="T12" fmla="*/ 19 w 54"/>
                  <a:gd name="T13" fmla="*/ 11 h 54"/>
                  <a:gd name="T14" fmla="*/ 54 w 54"/>
                  <a:gd name="T15" fmla="*/ 46 h 54"/>
                  <a:gd name="T16" fmla="*/ 46 w 54"/>
                  <a:gd name="T17" fmla="*/ 54 h 54"/>
                  <a:gd name="T18" fmla="*/ 11 w 54"/>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19"/>
                    </a:moveTo>
                    <a:lnTo>
                      <a:pt x="11" y="52"/>
                    </a:lnTo>
                    <a:lnTo>
                      <a:pt x="0" y="42"/>
                    </a:lnTo>
                    <a:lnTo>
                      <a:pt x="0" y="0"/>
                    </a:lnTo>
                    <a:lnTo>
                      <a:pt x="42" y="0"/>
                    </a:lnTo>
                    <a:lnTo>
                      <a:pt x="52" y="11"/>
                    </a:lnTo>
                    <a:lnTo>
                      <a:pt x="19" y="11"/>
                    </a:lnTo>
                    <a:lnTo>
                      <a:pt x="54" y="46"/>
                    </a:lnTo>
                    <a:lnTo>
                      <a:pt x="46" y="54"/>
                    </a:lnTo>
                    <a:lnTo>
                      <a:pt x="11" y="1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96">
                <a:extLst>
                  <a:ext uri="{FF2B5EF4-FFF2-40B4-BE49-F238E27FC236}">
                    <a16:creationId xmlns:a16="http://schemas.microsoft.com/office/drawing/2014/main" id="{70452FCB-09DD-4ABA-ADF1-48CC2C135E0C}"/>
                  </a:ext>
                </a:extLst>
              </p:cNvPr>
              <p:cNvSpPr>
                <a:spLocks noChangeArrowheads="1"/>
              </p:cNvSpPr>
              <p:nvPr/>
            </p:nvSpPr>
            <p:spPr bwMode="auto">
              <a:xfrm>
                <a:off x="2936875" y="2389188"/>
                <a:ext cx="1666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rgbClr val="00188F"/>
                    </a:solidFill>
                    <a:effectLst/>
                    <a:latin typeface="Segoe UI" panose="020B0502040204020203" pitchFamily="34" charset="0"/>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8" name="Freeform 97">
                <a:extLst>
                  <a:ext uri="{FF2B5EF4-FFF2-40B4-BE49-F238E27FC236}">
                    <a16:creationId xmlns:a16="http://schemas.microsoft.com/office/drawing/2014/main" id="{196A0825-9F6A-4BE3-9BAD-59973C2388FC}"/>
                  </a:ext>
                </a:extLst>
              </p:cNvPr>
              <p:cNvSpPr>
                <a:spLocks/>
              </p:cNvSpPr>
              <p:nvPr/>
            </p:nvSpPr>
            <p:spPr bwMode="auto">
              <a:xfrm>
                <a:off x="2881313" y="2709863"/>
                <a:ext cx="85725" cy="85725"/>
              </a:xfrm>
              <a:custGeom>
                <a:avLst/>
                <a:gdLst>
                  <a:gd name="T0" fmla="*/ 11 w 54"/>
                  <a:gd name="T1" fmla="*/ 35 h 54"/>
                  <a:gd name="T2" fmla="*/ 11 w 54"/>
                  <a:gd name="T3" fmla="*/ 2 h 54"/>
                  <a:gd name="T4" fmla="*/ 0 w 54"/>
                  <a:gd name="T5" fmla="*/ 12 h 54"/>
                  <a:gd name="T6" fmla="*/ 0 w 54"/>
                  <a:gd name="T7" fmla="*/ 54 h 54"/>
                  <a:gd name="T8" fmla="*/ 42 w 54"/>
                  <a:gd name="T9" fmla="*/ 54 h 54"/>
                  <a:gd name="T10" fmla="*/ 52 w 54"/>
                  <a:gd name="T11" fmla="*/ 43 h 54"/>
                  <a:gd name="T12" fmla="*/ 19 w 54"/>
                  <a:gd name="T13" fmla="*/ 43 h 54"/>
                  <a:gd name="T14" fmla="*/ 54 w 54"/>
                  <a:gd name="T15" fmla="*/ 8 h 54"/>
                  <a:gd name="T16" fmla="*/ 46 w 54"/>
                  <a:gd name="T17" fmla="*/ 0 h 54"/>
                  <a:gd name="T18" fmla="*/ 11 w 54"/>
                  <a:gd name="T19"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11" y="35"/>
                    </a:moveTo>
                    <a:lnTo>
                      <a:pt x="11" y="2"/>
                    </a:lnTo>
                    <a:lnTo>
                      <a:pt x="0" y="12"/>
                    </a:lnTo>
                    <a:lnTo>
                      <a:pt x="0" y="54"/>
                    </a:lnTo>
                    <a:lnTo>
                      <a:pt x="42" y="54"/>
                    </a:lnTo>
                    <a:lnTo>
                      <a:pt x="52" y="43"/>
                    </a:lnTo>
                    <a:lnTo>
                      <a:pt x="19" y="43"/>
                    </a:lnTo>
                    <a:lnTo>
                      <a:pt x="54" y="8"/>
                    </a:lnTo>
                    <a:lnTo>
                      <a:pt x="46" y="0"/>
                    </a:lnTo>
                    <a:lnTo>
                      <a:pt x="11" y="3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9" name="Rectangle 119">
              <a:extLst>
                <a:ext uri="{FF2B5EF4-FFF2-40B4-BE49-F238E27FC236}">
                  <a16:creationId xmlns:a16="http://schemas.microsoft.com/office/drawing/2014/main" id="{FE7B5621-E8E0-4575-8309-7225791A23B2}"/>
                </a:ext>
              </a:extLst>
            </p:cNvPr>
            <p:cNvSpPr>
              <a:spLocks noChangeArrowheads="1"/>
            </p:cNvSpPr>
            <p:nvPr/>
          </p:nvSpPr>
          <p:spPr bwMode="auto">
            <a:xfrm>
              <a:off x="2476991" y="1568528"/>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err="1"/>
                <a:t>BGPRouter</a:t>
              </a:r>
              <a:endParaRPr lang="de-DE" dirty="0"/>
            </a:p>
          </p:txBody>
        </p:sp>
      </p:grpSp>
      <p:sp>
        <p:nvSpPr>
          <p:cNvPr id="42" name="Rectangle 119">
            <a:extLst>
              <a:ext uri="{FF2B5EF4-FFF2-40B4-BE49-F238E27FC236}">
                <a16:creationId xmlns:a16="http://schemas.microsoft.com/office/drawing/2014/main" id="{4F6375B4-4AF6-4FF8-9DB7-CF707EF29BE4}"/>
              </a:ext>
            </a:extLst>
          </p:cNvPr>
          <p:cNvSpPr>
            <a:spLocks noChangeArrowheads="1"/>
          </p:cNvSpPr>
          <p:nvPr/>
        </p:nvSpPr>
        <p:spPr bwMode="auto">
          <a:xfrm>
            <a:off x="1805298" y="4697168"/>
            <a:ext cx="14747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192.168.205.2</a:t>
            </a:r>
          </a:p>
        </p:txBody>
      </p:sp>
      <p:sp>
        <p:nvSpPr>
          <p:cNvPr id="43" name="Rectangle 119">
            <a:extLst>
              <a:ext uri="{FF2B5EF4-FFF2-40B4-BE49-F238E27FC236}">
                <a16:creationId xmlns:a16="http://schemas.microsoft.com/office/drawing/2014/main" id="{82DCB2A3-5599-445B-9593-190139D4B61A}"/>
              </a:ext>
            </a:extLst>
          </p:cNvPr>
          <p:cNvSpPr>
            <a:spLocks noChangeArrowheads="1"/>
          </p:cNvSpPr>
          <p:nvPr/>
        </p:nvSpPr>
        <p:spPr bwMode="auto">
          <a:xfrm>
            <a:off x="1503290" y="1995218"/>
            <a:ext cx="114294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sz="1400" dirty="0"/>
              <a:t>192.168.205.1</a:t>
            </a:r>
          </a:p>
        </p:txBody>
      </p:sp>
      <p:grpSp>
        <p:nvGrpSpPr>
          <p:cNvPr id="35854" name="Group 35853">
            <a:extLst>
              <a:ext uri="{FF2B5EF4-FFF2-40B4-BE49-F238E27FC236}">
                <a16:creationId xmlns:a16="http://schemas.microsoft.com/office/drawing/2014/main" id="{08906C8E-3F41-4F30-BE7E-FF78EB3E9DF5}"/>
              </a:ext>
            </a:extLst>
          </p:cNvPr>
          <p:cNvGrpSpPr/>
          <p:nvPr/>
        </p:nvGrpSpPr>
        <p:grpSpPr>
          <a:xfrm>
            <a:off x="1594359" y="2227375"/>
            <a:ext cx="993210" cy="1859576"/>
            <a:chOff x="1594359" y="2227375"/>
            <a:chExt cx="993210" cy="1859576"/>
          </a:xfrm>
        </p:grpSpPr>
        <p:sp>
          <p:nvSpPr>
            <p:cNvPr id="40" name="Line 107">
              <a:extLst>
                <a:ext uri="{FF2B5EF4-FFF2-40B4-BE49-F238E27FC236}">
                  <a16:creationId xmlns:a16="http://schemas.microsoft.com/office/drawing/2014/main" id="{0F68313C-5635-49B8-AAC8-CAE135E79F9F}"/>
                </a:ext>
              </a:extLst>
            </p:cNvPr>
            <p:cNvSpPr>
              <a:spLocks noChangeShapeType="1"/>
            </p:cNvSpPr>
            <p:nvPr/>
          </p:nvSpPr>
          <p:spPr bwMode="auto">
            <a:xfrm>
              <a:off x="1694494" y="2227377"/>
              <a:ext cx="893075"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Line 107">
              <a:extLst>
                <a:ext uri="{FF2B5EF4-FFF2-40B4-BE49-F238E27FC236}">
                  <a16:creationId xmlns:a16="http://schemas.microsoft.com/office/drawing/2014/main" id="{DB22E155-58FF-45A4-B4FB-05871AD4AB09}"/>
                </a:ext>
              </a:extLst>
            </p:cNvPr>
            <p:cNvSpPr>
              <a:spLocks noChangeShapeType="1"/>
            </p:cNvSpPr>
            <p:nvPr/>
          </p:nvSpPr>
          <p:spPr bwMode="auto">
            <a:xfrm flipH="1" flipV="1">
              <a:off x="1694495" y="2227375"/>
              <a:ext cx="24174" cy="1859576"/>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 name="Rectangle 109">
              <a:extLst>
                <a:ext uri="{FF2B5EF4-FFF2-40B4-BE49-F238E27FC236}">
                  <a16:creationId xmlns:a16="http://schemas.microsoft.com/office/drawing/2014/main" id="{61539865-BD84-4A15-A50B-D271A9FEFE6D}"/>
                </a:ext>
              </a:extLst>
            </p:cNvPr>
            <p:cNvSpPr>
              <a:spLocks noChangeArrowheads="1"/>
            </p:cNvSpPr>
            <p:nvPr/>
          </p:nvSpPr>
          <p:spPr bwMode="auto">
            <a:xfrm rot="16200000">
              <a:off x="1183876" y="2926656"/>
              <a:ext cx="1067187" cy="246221"/>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0000"/>
                  </a:solidFill>
                  <a:effectLst/>
                  <a:latin typeface="Calibri" panose="020F0502020204030204" pitchFamily="34" charset="0"/>
                </a:rPr>
                <a:t>VLANID:123</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grpSp>
      <p:grpSp>
        <p:nvGrpSpPr>
          <p:cNvPr id="35841" name="Group 35840">
            <a:extLst>
              <a:ext uri="{FF2B5EF4-FFF2-40B4-BE49-F238E27FC236}">
                <a16:creationId xmlns:a16="http://schemas.microsoft.com/office/drawing/2014/main" id="{A277FAB1-C699-4302-92A8-D765948D28CA}"/>
              </a:ext>
            </a:extLst>
          </p:cNvPr>
          <p:cNvGrpSpPr/>
          <p:nvPr/>
        </p:nvGrpSpPr>
        <p:grpSpPr>
          <a:xfrm>
            <a:off x="10000411" y="3832995"/>
            <a:ext cx="1599145" cy="1699639"/>
            <a:chOff x="9541423" y="3738422"/>
            <a:chExt cx="1599145" cy="1699639"/>
          </a:xfrm>
        </p:grpSpPr>
        <p:pic>
          <p:nvPicPr>
            <p:cNvPr id="35842" name="Picture 2" descr="Bildergebnis für virtual machine azure">
              <a:extLst>
                <a:ext uri="{FF2B5EF4-FFF2-40B4-BE49-F238E27FC236}">
                  <a16:creationId xmlns:a16="http://schemas.microsoft.com/office/drawing/2014/main" id="{5DB1C70D-FF47-4737-A440-3A2207BCEF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41423" y="4135448"/>
              <a:ext cx="1599145" cy="839551"/>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119">
              <a:extLst>
                <a:ext uri="{FF2B5EF4-FFF2-40B4-BE49-F238E27FC236}">
                  <a16:creationId xmlns:a16="http://schemas.microsoft.com/office/drawing/2014/main" id="{A2A88F46-5CBE-426F-AB06-2FEB08C72C99}"/>
                </a:ext>
              </a:extLst>
            </p:cNvPr>
            <p:cNvSpPr>
              <a:spLocks noChangeArrowheads="1"/>
            </p:cNvSpPr>
            <p:nvPr/>
          </p:nvSpPr>
          <p:spPr bwMode="auto">
            <a:xfrm>
              <a:off x="9924214" y="5161062"/>
              <a:ext cx="833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10.1.0.4</a:t>
              </a:r>
            </a:p>
          </p:txBody>
        </p:sp>
        <p:sp>
          <p:nvSpPr>
            <p:cNvPr id="35840" name="Rectangle 35839">
              <a:extLst>
                <a:ext uri="{FF2B5EF4-FFF2-40B4-BE49-F238E27FC236}">
                  <a16:creationId xmlns:a16="http://schemas.microsoft.com/office/drawing/2014/main" id="{1B3083D6-0929-44F2-822C-20FCBD5743EB}"/>
                </a:ext>
              </a:extLst>
            </p:cNvPr>
            <p:cNvSpPr/>
            <p:nvPr/>
          </p:nvSpPr>
          <p:spPr>
            <a:xfrm>
              <a:off x="9769809" y="3738422"/>
              <a:ext cx="1133644" cy="369332"/>
            </a:xfrm>
            <a:prstGeom prst="rect">
              <a:avLst/>
            </a:prstGeom>
          </p:spPr>
          <p:txBody>
            <a:bodyPr wrap="none">
              <a:spAutoFit/>
            </a:bodyPr>
            <a:lstStyle/>
            <a:p>
              <a:r>
                <a:rPr lang="de-DE" dirty="0" err="1"/>
                <a:t>CloudVM</a:t>
              </a:r>
              <a:endParaRPr lang="de-DE" dirty="0"/>
            </a:p>
          </p:txBody>
        </p:sp>
      </p:grpSp>
      <p:sp>
        <p:nvSpPr>
          <p:cNvPr id="48" name="Rectangle 119">
            <a:extLst>
              <a:ext uri="{FF2B5EF4-FFF2-40B4-BE49-F238E27FC236}">
                <a16:creationId xmlns:a16="http://schemas.microsoft.com/office/drawing/2014/main" id="{A09AF761-3CD7-4316-A283-62AEDCA24580}"/>
              </a:ext>
            </a:extLst>
          </p:cNvPr>
          <p:cNvSpPr>
            <a:spLocks noChangeArrowheads="1"/>
          </p:cNvSpPr>
          <p:nvPr/>
        </p:nvSpPr>
        <p:spPr bwMode="auto">
          <a:xfrm>
            <a:off x="2387190" y="3109311"/>
            <a:ext cx="1359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 ASN: 65121 </a:t>
            </a:r>
          </a:p>
        </p:txBody>
      </p:sp>
      <p:sp>
        <p:nvSpPr>
          <p:cNvPr id="49" name="Rectangle 119">
            <a:extLst>
              <a:ext uri="{FF2B5EF4-FFF2-40B4-BE49-F238E27FC236}">
                <a16:creationId xmlns:a16="http://schemas.microsoft.com/office/drawing/2014/main" id="{43F12E4C-87EA-4396-8BF3-62F219B40133}"/>
              </a:ext>
            </a:extLst>
          </p:cNvPr>
          <p:cNvSpPr>
            <a:spLocks noChangeArrowheads="1"/>
          </p:cNvSpPr>
          <p:nvPr/>
        </p:nvSpPr>
        <p:spPr bwMode="auto">
          <a:xfrm>
            <a:off x="9122298" y="2101176"/>
            <a:ext cx="182421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de-DE" dirty="0"/>
              <a:t> ASN:  12076 </a:t>
            </a:r>
          </a:p>
          <a:p>
            <a:r>
              <a:rPr lang="de-DE" sz="1100" dirty="0"/>
              <a:t>(</a:t>
            </a:r>
            <a:r>
              <a:rPr lang="de-DE" sz="1100" dirty="0" err="1"/>
              <a:t>official</a:t>
            </a:r>
            <a:r>
              <a:rPr lang="de-DE" sz="1100" dirty="0"/>
              <a:t> Azure ASN </a:t>
            </a:r>
            <a:r>
              <a:rPr lang="de-DE" sz="1100" dirty="0" err="1"/>
              <a:t>number</a:t>
            </a:r>
            <a:r>
              <a:rPr lang="de-DE" sz="1100" dirty="0"/>
              <a:t>) </a:t>
            </a:r>
          </a:p>
        </p:txBody>
      </p:sp>
      <p:sp>
        <p:nvSpPr>
          <p:cNvPr id="53" name="Rectangle 52">
            <a:extLst>
              <a:ext uri="{FF2B5EF4-FFF2-40B4-BE49-F238E27FC236}">
                <a16:creationId xmlns:a16="http://schemas.microsoft.com/office/drawing/2014/main" id="{4B89D3DA-01A8-4FBB-AE2F-197640D26DFF}"/>
              </a:ext>
            </a:extLst>
          </p:cNvPr>
          <p:cNvSpPr/>
          <p:nvPr/>
        </p:nvSpPr>
        <p:spPr bwMode="auto">
          <a:xfrm>
            <a:off x="9841550" y="3701188"/>
            <a:ext cx="1916868" cy="217183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848" name="Group 35847">
            <a:extLst>
              <a:ext uri="{FF2B5EF4-FFF2-40B4-BE49-F238E27FC236}">
                <a16:creationId xmlns:a16="http://schemas.microsoft.com/office/drawing/2014/main" id="{55A93A75-2658-4DDD-889F-706289D3AD60}"/>
              </a:ext>
            </a:extLst>
          </p:cNvPr>
          <p:cNvGrpSpPr/>
          <p:nvPr/>
        </p:nvGrpSpPr>
        <p:grpSpPr>
          <a:xfrm>
            <a:off x="10104301" y="5682771"/>
            <a:ext cx="1537294" cy="430887"/>
            <a:chOff x="10104301" y="5682771"/>
            <a:chExt cx="1537294" cy="430887"/>
          </a:xfrm>
        </p:grpSpPr>
        <p:sp>
          <p:nvSpPr>
            <p:cNvPr id="54" name="Rectangle 109">
              <a:extLst>
                <a:ext uri="{FF2B5EF4-FFF2-40B4-BE49-F238E27FC236}">
                  <a16:creationId xmlns:a16="http://schemas.microsoft.com/office/drawing/2014/main" id="{3E5DE2BC-FFBB-4391-95A7-DF294878413E}"/>
                </a:ext>
              </a:extLst>
            </p:cNvPr>
            <p:cNvSpPr>
              <a:spLocks noChangeArrowheads="1"/>
            </p:cNvSpPr>
            <p:nvPr/>
          </p:nvSpPr>
          <p:spPr bwMode="auto">
            <a:xfrm>
              <a:off x="10512444" y="5682771"/>
              <a:ext cx="1129151" cy="430887"/>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de-DE" altLang="de-DE" sz="1400" dirty="0"/>
                <a:t>VMSubnet1 10.1.0.0/24</a:t>
              </a: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pic>
          <p:nvPicPr>
            <p:cNvPr id="35844" name="Picture 35843">
              <a:extLst>
                <a:ext uri="{FF2B5EF4-FFF2-40B4-BE49-F238E27FC236}">
                  <a16:creationId xmlns:a16="http://schemas.microsoft.com/office/drawing/2014/main" id="{246395A7-F04D-408B-9C50-CA44F6BA58CB}"/>
                </a:ext>
              </a:extLst>
            </p:cNvPr>
            <p:cNvPicPr>
              <a:picLocks noChangeAspect="1"/>
            </p:cNvPicPr>
            <p:nvPr/>
          </p:nvPicPr>
          <p:blipFill>
            <a:blip r:embed="rId6"/>
            <a:stretch>
              <a:fillRect/>
            </a:stretch>
          </p:blipFill>
          <p:spPr>
            <a:xfrm>
              <a:off x="10104301" y="5684750"/>
              <a:ext cx="504825" cy="381000"/>
            </a:xfrm>
            <a:prstGeom prst="rect">
              <a:avLst/>
            </a:prstGeom>
          </p:spPr>
        </p:pic>
      </p:grpSp>
      <p:grpSp>
        <p:nvGrpSpPr>
          <p:cNvPr id="35849" name="Group 35848">
            <a:extLst>
              <a:ext uri="{FF2B5EF4-FFF2-40B4-BE49-F238E27FC236}">
                <a16:creationId xmlns:a16="http://schemas.microsoft.com/office/drawing/2014/main" id="{CC3F3EF0-4BA6-4B0F-8626-CC653F76775D}"/>
              </a:ext>
            </a:extLst>
          </p:cNvPr>
          <p:cNvGrpSpPr/>
          <p:nvPr/>
        </p:nvGrpSpPr>
        <p:grpSpPr>
          <a:xfrm>
            <a:off x="7716951" y="5666335"/>
            <a:ext cx="1802147" cy="455234"/>
            <a:chOff x="7716951" y="5666335"/>
            <a:chExt cx="1802147" cy="455234"/>
          </a:xfrm>
        </p:grpSpPr>
        <p:sp>
          <p:nvSpPr>
            <p:cNvPr id="56" name="Rectangle 109">
              <a:extLst>
                <a:ext uri="{FF2B5EF4-FFF2-40B4-BE49-F238E27FC236}">
                  <a16:creationId xmlns:a16="http://schemas.microsoft.com/office/drawing/2014/main" id="{E23BB691-DCD6-4782-A584-E581B298972E}"/>
                </a:ext>
              </a:extLst>
            </p:cNvPr>
            <p:cNvSpPr>
              <a:spLocks noChangeArrowheads="1"/>
            </p:cNvSpPr>
            <p:nvPr/>
          </p:nvSpPr>
          <p:spPr bwMode="auto">
            <a:xfrm>
              <a:off x="8195060" y="5690682"/>
              <a:ext cx="1324038" cy="430887"/>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de-DE" altLang="de-DE" sz="1400" dirty="0" err="1"/>
                <a:t>GatewaySubnet</a:t>
              </a:r>
              <a:r>
                <a:rPr lang="de-DE" altLang="de-DE" sz="1400" dirty="0"/>
                <a:t> 10.1.1.0/28</a:t>
              </a: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pic>
          <p:nvPicPr>
            <p:cNvPr id="35845" name="Picture 35844">
              <a:extLst>
                <a:ext uri="{FF2B5EF4-FFF2-40B4-BE49-F238E27FC236}">
                  <a16:creationId xmlns:a16="http://schemas.microsoft.com/office/drawing/2014/main" id="{01C847FB-8C50-4C5F-979C-655104C4E3A4}"/>
                </a:ext>
              </a:extLst>
            </p:cNvPr>
            <p:cNvPicPr>
              <a:picLocks noChangeAspect="1"/>
            </p:cNvPicPr>
            <p:nvPr/>
          </p:nvPicPr>
          <p:blipFill>
            <a:blip r:embed="rId6"/>
            <a:stretch>
              <a:fillRect/>
            </a:stretch>
          </p:blipFill>
          <p:spPr>
            <a:xfrm>
              <a:off x="7716951" y="5666335"/>
              <a:ext cx="504825" cy="381000"/>
            </a:xfrm>
            <a:prstGeom prst="rect">
              <a:avLst/>
            </a:prstGeom>
          </p:spPr>
        </p:pic>
      </p:grpSp>
      <p:grpSp>
        <p:nvGrpSpPr>
          <p:cNvPr id="35856" name="Group 35855">
            <a:extLst>
              <a:ext uri="{FF2B5EF4-FFF2-40B4-BE49-F238E27FC236}">
                <a16:creationId xmlns:a16="http://schemas.microsoft.com/office/drawing/2014/main" id="{9061C135-CCAE-496A-AEB1-9668622D29FD}"/>
              </a:ext>
            </a:extLst>
          </p:cNvPr>
          <p:cNvGrpSpPr/>
          <p:nvPr/>
        </p:nvGrpSpPr>
        <p:grpSpPr>
          <a:xfrm>
            <a:off x="7868552" y="3913261"/>
            <a:ext cx="1561453" cy="1245864"/>
            <a:chOff x="7868552" y="3913261"/>
            <a:chExt cx="1561453" cy="1245864"/>
          </a:xfrm>
        </p:grpSpPr>
        <p:pic>
          <p:nvPicPr>
            <p:cNvPr id="35846" name="Picture 4" descr="Bildergebnis für vpn gateway azure">
              <a:extLst>
                <a:ext uri="{FF2B5EF4-FFF2-40B4-BE49-F238E27FC236}">
                  <a16:creationId xmlns:a16="http://schemas.microsoft.com/office/drawing/2014/main" id="{E58D6B02-83BE-4E5E-BBF9-1D8AC4F578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2866" y="4354390"/>
              <a:ext cx="1532827" cy="80473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3F316C30-DE7B-4DE7-81CE-33DF72B55760}"/>
                </a:ext>
              </a:extLst>
            </p:cNvPr>
            <p:cNvSpPr/>
            <p:nvPr/>
          </p:nvSpPr>
          <p:spPr>
            <a:xfrm>
              <a:off x="7868552" y="3913261"/>
              <a:ext cx="1561453" cy="369332"/>
            </a:xfrm>
            <a:prstGeom prst="rect">
              <a:avLst/>
            </a:prstGeom>
          </p:spPr>
          <p:txBody>
            <a:bodyPr wrap="none">
              <a:spAutoFit/>
            </a:bodyPr>
            <a:lstStyle/>
            <a:p>
              <a:r>
                <a:rPr lang="de-DE" dirty="0"/>
                <a:t>VPN Gateway</a:t>
              </a:r>
            </a:p>
          </p:txBody>
        </p:sp>
      </p:grpSp>
      <p:sp>
        <p:nvSpPr>
          <p:cNvPr id="67" name="Rectangle 66">
            <a:extLst>
              <a:ext uri="{FF2B5EF4-FFF2-40B4-BE49-F238E27FC236}">
                <a16:creationId xmlns:a16="http://schemas.microsoft.com/office/drawing/2014/main" id="{E419CE1C-8CC7-4328-833C-C948775966DF}"/>
              </a:ext>
            </a:extLst>
          </p:cNvPr>
          <p:cNvSpPr/>
          <p:nvPr/>
        </p:nvSpPr>
        <p:spPr>
          <a:xfrm>
            <a:off x="397634" y="5049003"/>
            <a:ext cx="1638782" cy="369332"/>
          </a:xfrm>
          <a:prstGeom prst="rect">
            <a:avLst/>
          </a:prstGeom>
        </p:spPr>
        <p:txBody>
          <a:bodyPr wrap="none">
            <a:spAutoFit/>
          </a:bodyPr>
          <a:lstStyle/>
          <a:p>
            <a:r>
              <a:rPr lang="de-DE" dirty="0" err="1"/>
              <a:t>OnPremiseVM</a:t>
            </a:r>
            <a:endParaRPr lang="de-DE" dirty="0"/>
          </a:p>
        </p:txBody>
      </p:sp>
      <p:grpSp>
        <p:nvGrpSpPr>
          <p:cNvPr id="35862" name="Group 35861">
            <a:extLst>
              <a:ext uri="{FF2B5EF4-FFF2-40B4-BE49-F238E27FC236}">
                <a16:creationId xmlns:a16="http://schemas.microsoft.com/office/drawing/2014/main" id="{DCFC7F3F-1C7B-4E2C-B32D-83DAE148C4C2}"/>
              </a:ext>
            </a:extLst>
          </p:cNvPr>
          <p:cNvGrpSpPr/>
          <p:nvPr/>
        </p:nvGrpSpPr>
        <p:grpSpPr>
          <a:xfrm>
            <a:off x="8328990" y="2560818"/>
            <a:ext cx="498043" cy="1274768"/>
            <a:chOff x="8328990" y="2560818"/>
            <a:chExt cx="498043" cy="1274768"/>
          </a:xfrm>
        </p:grpSpPr>
        <p:sp>
          <p:nvSpPr>
            <p:cNvPr id="59" name="Line 107">
              <a:extLst>
                <a:ext uri="{FF2B5EF4-FFF2-40B4-BE49-F238E27FC236}">
                  <a16:creationId xmlns:a16="http://schemas.microsoft.com/office/drawing/2014/main" id="{F4BFB5C3-2B10-4E7D-9220-2B8718C4BBA5}"/>
                </a:ext>
              </a:extLst>
            </p:cNvPr>
            <p:cNvSpPr>
              <a:spLocks noChangeShapeType="1"/>
            </p:cNvSpPr>
            <p:nvPr/>
          </p:nvSpPr>
          <p:spPr bwMode="auto">
            <a:xfrm flipH="1" flipV="1">
              <a:off x="8575711" y="2560818"/>
              <a:ext cx="0" cy="1274768"/>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5861" name="Picture 35860">
              <a:extLst>
                <a:ext uri="{FF2B5EF4-FFF2-40B4-BE49-F238E27FC236}">
                  <a16:creationId xmlns:a16="http://schemas.microsoft.com/office/drawing/2014/main" id="{2415ABFC-511B-4BD3-B702-865F06A719D7}"/>
                </a:ext>
              </a:extLst>
            </p:cNvPr>
            <p:cNvPicPr>
              <a:picLocks noChangeAspect="1"/>
            </p:cNvPicPr>
            <p:nvPr/>
          </p:nvPicPr>
          <p:blipFill>
            <a:blip r:embed="rId8"/>
            <a:stretch>
              <a:fillRect/>
            </a:stretch>
          </p:blipFill>
          <p:spPr>
            <a:xfrm>
              <a:off x="8328990" y="2848901"/>
              <a:ext cx="498043" cy="479597"/>
            </a:xfrm>
            <a:prstGeom prst="rect">
              <a:avLst/>
            </a:prstGeom>
          </p:spPr>
        </p:pic>
      </p:grpSp>
      <p:grpSp>
        <p:nvGrpSpPr>
          <p:cNvPr id="35864" name="Group 35863">
            <a:extLst>
              <a:ext uri="{FF2B5EF4-FFF2-40B4-BE49-F238E27FC236}">
                <a16:creationId xmlns:a16="http://schemas.microsoft.com/office/drawing/2014/main" id="{B0CA3347-97F3-4C46-8C8E-24A73CFBB833}"/>
              </a:ext>
            </a:extLst>
          </p:cNvPr>
          <p:cNvGrpSpPr/>
          <p:nvPr/>
        </p:nvGrpSpPr>
        <p:grpSpPr>
          <a:xfrm>
            <a:off x="7474956" y="3518527"/>
            <a:ext cx="4422753" cy="3271036"/>
            <a:chOff x="7474956" y="3518527"/>
            <a:chExt cx="4422753" cy="3271036"/>
          </a:xfrm>
        </p:grpSpPr>
        <p:grpSp>
          <p:nvGrpSpPr>
            <p:cNvPr id="35855" name="Group 35854">
              <a:extLst>
                <a:ext uri="{FF2B5EF4-FFF2-40B4-BE49-F238E27FC236}">
                  <a16:creationId xmlns:a16="http://schemas.microsoft.com/office/drawing/2014/main" id="{84B2D964-711C-4F86-97A4-BFA7F1C08B81}"/>
                </a:ext>
              </a:extLst>
            </p:cNvPr>
            <p:cNvGrpSpPr/>
            <p:nvPr/>
          </p:nvGrpSpPr>
          <p:grpSpPr>
            <a:xfrm>
              <a:off x="7474956" y="3518527"/>
              <a:ext cx="4422753" cy="3250981"/>
              <a:chOff x="7474956" y="3518527"/>
              <a:chExt cx="4422753" cy="3250981"/>
            </a:xfrm>
          </p:grpSpPr>
          <p:sp>
            <p:nvSpPr>
              <p:cNvPr id="35843" name="Rectangle 35842">
                <a:extLst>
                  <a:ext uri="{FF2B5EF4-FFF2-40B4-BE49-F238E27FC236}">
                    <a16:creationId xmlns:a16="http://schemas.microsoft.com/office/drawing/2014/main" id="{AEF64101-68D0-482E-B44A-D4DB96CE0BF1}"/>
                  </a:ext>
                </a:extLst>
              </p:cNvPr>
              <p:cNvSpPr/>
              <p:nvPr/>
            </p:nvSpPr>
            <p:spPr bwMode="auto">
              <a:xfrm>
                <a:off x="7474956" y="3518527"/>
                <a:ext cx="4422753" cy="306095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109">
                <a:extLst>
                  <a:ext uri="{FF2B5EF4-FFF2-40B4-BE49-F238E27FC236}">
                    <a16:creationId xmlns:a16="http://schemas.microsoft.com/office/drawing/2014/main" id="{77DDED32-C81E-4C95-B3C6-A74B5DF3954E}"/>
                  </a:ext>
                </a:extLst>
              </p:cNvPr>
              <p:cNvSpPr>
                <a:spLocks noChangeArrowheads="1"/>
              </p:cNvSpPr>
              <p:nvPr/>
            </p:nvSpPr>
            <p:spPr bwMode="auto">
              <a:xfrm>
                <a:off x="8399417" y="6400176"/>
                <a:ext cx="2631790" cy="369332"/>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de-DE" altLang="de-DE" sz="2400" dirty="0"/>
                  <a:t>VNET 10.1.0.0/16</a:t>
                </a:r>
                <a:endParaRPr kumimoji="0" lang="de-DE" altLang="de-DE" sz="2400" b="0" i="0" u="none" strike="noStrike" cap="none" normalizeH="0" baseline="0" dirty="0">
                  <a:ln>
                    <a:noFill/>
                  </a:ln>
                  <a:solidFill>
                    <a:schemeClr val="tx1"/>
                  </a:solidFill>
                  <a:effectLst/>
                  <a:latin typeface="Arial" panose="020B0604020202020204" pitchFamily="34" charset="0"/>
                </a:endParaRPr>
              </a:p>
            </p:txBody>
          </p:sp>
        </p:grpSp>
        <p:pic>
          <p:nvPicPr>
            <p:cNvPr id="35863" name="Picture 35862">
              <a:extLst>
                <a:ext uri="{FF2B5EF4-FFF2-40B4-BE49-F238E27FC236}">
                  <a16:creationId xmlns:a16="http://schemas.microsoft.com/office/drawing/2014/main" id="{05309F77-726E-44FE-B23F-2C5778B28EF3}"/>
                </a:ext>
              </a:extLst>
            </p:cNvPr>
            <p:cNvPicPr>
              <a:picLocks noChangeAspect="1"/>
            </p:cNvPicPr>
            <p:nvPr/>
          </p:nvPicPr>
          <p:blipFill>
            <a:blip r:embed="rId9"/>
            <a:stretch>
              <a:fillRect/>
            </a:stretch>
          </p:blipFill>
          <p:spPr>
            <a:xfrm>
              <a:off x="7928191" y="6418088"/>
              <a:ext cx="514350" cy="371475"/>
            </a:xfrm>
            <a:prstGeom prst="rect">
              <a:avLst/>
            </a:prstGeom>
          </p:spPr>
        </p:pic>
      </p:grpSp>
      <p:sp>
        <p:nvSpPr>
          <p:cNvPr id="3" name="TextBox 2">
            <a:extLst>
              <a:ext uri="{FF2B5EF4-FFF2-40B4-BE49-F238E27FC236}">
                <a16:creationId xmlns:a16="http://schemas.microsoft.com/office/drawing/2014/main" id="{A0C76B0C-EE6A-47CD-8B3A-E91F93848003}"/>
              </a:ext>
            </a:extLst>
          </p:cNvPr>
          <p:cNvSpPr txBox="1"/>
          <p:nvPr/>
        </p:nvSpPr>
        <p:spPr>
          <a:xfrm>
            <a:off x="1503290" y="5873020"/>
            <a:ext cx="3213755" cy="369332"/>
          </a:xfrm>
          <a:prstGeom prst="rect">
            <a:avLst/>
          </a:prstGeom>
          <a:noFill/>
        </p:spPr>
        <p:txBody>
          <a:bodyPr wrap="square" rtlCol="0">
            <a:spAutoFit/>
          </a:bodyPr>
          <a:lstStyle/>
          <a:p>
            <a:r>
              <a:rPr lang="en-US" dirty="0">
                <a:hlinkClick r:id="rId10"/>
              </a:rPr>
              <a:t>Link </a:t>
            </a:r>
            <a:r>
              <a:rPr lang="en-US" dirty="0" err="1">
                <a:hlinkClick r:id="rId10"/>
              </a:rPr>
              <a:t>zu</a:t>
            </a:r>
            <a:r>
              <a:rPr lang="en-US" dirty="0">
                <a:hlinkClick r:id="rId10"/>
              </a:rPr>
              <a:t> Full-Video</a:t>
            </a:r>
            <a:endParaRPr lang="de-DE" dirty="0"/>
          </a:p>
        </p:txBody>
      </p:sp>
    </p:spTree>
    <p:custDataLst>
      <p:tags r:id="rId1"/>
    </p:custDataLst>
    <p:extLst>
      <p:ext uri="{BB962C8B-B14F-4D97-AF65-F5344CB8AC3E}">
        <p14:creationId xmlns:p14="http://schemas.microsoft.com/office/powerpoint/2010/main" val="1210717342"/>
      </p:ext>
    </p:extLst>
  </p:cSld>
  <p:clrMapOvr>
    <a:masterClrMapping/>
  </p:clrMapOvr>
  <p:transition advTm="2321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50"/>
                                        </p:tgtEl>
                                        <p:attrNameLst>
                                          <p:attrName>style.visibility</p:attrName>
                                        </p:attrNameLst>
                                      </p:cBhvr>
                                      <p:to>
                                        <p:strVal val="visible"/>
                                      </p:to>
                                    </p:set>
                                    <p:animEffect transition="in" filter="fade">
                                      <p:cBhvr>
                                        <p:cTn id="7" dur="500"/>
                                        <p:tgtEl>
                                          <p:spTgt spid="35850"/>
                                        </p:tgtEl>
                                      </p:cBhvr>
                                    </p:animEffect>
                                  </p:childTnLst>
                                </p:cTn>
                              </p:par>
                              <p:par>
                                <p:cTn id="8" presetID="10" presetClass="entr" presetSubtype="0" fill="hold" nodeType="withEffect">
                                  <p:stCondLst>
                                    <p:cond delay="0"/>
                                  </p:stCondLst>
                                  <p:childTnLst>
                                    <p:set>
                                      <p:cBhvr>
                                        <p:cTn id="9" dur="1" fill="hold">
                                          <p:stCondLst>
                                            <p:cond delay="0"/>
                                          </p:stCondLst>
                                        </p:cTn>
                                        <p:tgtEl>
                                          <p:spTgt spid="35851"/>
                                        </p:tgtEl>
                                        <p:attrNameLst>
                                          <p:attrName>style.visibility</p:attrName>
                                        </p:attrNameLst>
                                      </p:cBhvr>
                                      <p:to>
                                        <p:strVal val="visible"/>
                                      </p:to>
                                    </p:set>
                                    <p:animEffect transition="in" filter="fade">
                                      <p:cBhvr>
                                        <p:cTn id="10" dur="500"/>
                                        <p:tgtEl>
                                          <p:spTgt spid="358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853"/>
                                        </p:tgtEl>
                                        <p:attrNameLst>
                                          <p:attrName>style.visibility</p:attrName>
                                        </p:attrNameLst>
                                      </p:cBhvr>
                                      <p:to>
                                        <p:strVal val="visible"/>
                                      </p:to>
                                    </p:set>
                                    <p:animEffect transition="in" filter="fade">
                                      <p:cBhvr>
                                        <p:cTn id="15" dur="500"/>
                                        <p:tgtEl>
                                          <p:spTgt spid="3585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5854"/>
                                        </p:tgtEl>
                                        <p:attrNameLst>
                                          <p:attrName>style.visibility</p:attrName>
                                        </p:attrNameLst>
                                      </p:cBhvr>
                                      <p:to>
                                        <p:strVal val="visible"/>
                                      </p:to>
                                    </p:set>
                                    <p:animEffect transition="in" filter="wipe(right)">
                                      <p:cBhvr>
                                        <p:cTn id="37" dur="500"/>
                                        <p:tgtEl>
                                          <p:spTgt spid="3585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864"/>
                                        </p:tgtEl>
                                        <p:attrNameLst>
                                          <p:attrName>style.visibility</p:attrName>
                                        </p:attrNameLst>
                                      </p:cBhvr>
                                      <p:to>
                                        <p:strVal val="visible"/>
                                      </p:to>
                                    </p:set>
                                    <p:animEffect transition="in" filter="fade">
                                      <p:cBhvr>
                                        <p:cTn id="55" dur="500"/>
                                        <p:tgtEl>
                                          <p:spTgt spid="3586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5848"/>
                                        </p:tgtEl>
                                        <p:attrNameLst>
                                          <p:attrName>style.visibility</p:attrName>
                                        </p:attrNameLst>
                                      </p:cBhvr>
                                      <p:to>
                                        <p:strVal val="visible"/>
                                      </p:to>
                                    </p:set>
                                    <p:animEffect transition="in" filter="fade">
                                      <p:cBhvr>
                                        <p:cTn id="60" dur="500"/>
                                        <p:tgtEl>
                                          <p:spTgt spid="358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5841"/>
                                        </p:tgtEl>
                                        <p:attrNameLst>
                                          <p:attrName>style.visibility</p:attrName>
                                        </p:attrNameLst>
                                      </p:cBhvr>
                                      <p:to>
                                        <p:strVal val="visible"/>
                                      </p:to>
                                    </p:set>
                                    <p:animEffect transition="in" filter="fade">
                                      <p:cBhvr>
                                        <p:cTn id="68" dur="500"/>
                                        <p:tgtEl>
                                          <p:spTgt spid="358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849"/>
                                        </p:tgtEl>
                                        <p:attrNameLst>
                                          <p:attrName>style.visibility</p:attrName>
                                        </p:attrNameLst>
                                      </p:cBhvr>
                                      <p:to>
                                        <p:strVal val="visible"/>
                                      </p:to>
                                    </p:set>
                                    <p:animEffect transition="in" filter="fade">
                                      <p:cBhvr>
                                        <p:cTn id="73" dur="500"/>
                                        <p:tgtEl>
                                          <p:spTgt spid="3584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5856"/>
                                        </p:tgtEl>
                                        <p:attrNameLst>
                                          <p:attrName>style.visibility</p:attrName>
                                        </p:attrNameLst>
                                      </p:cBhvr>
                                      <p:to>
                                        <p:strVal val="visible"/>
                                      </p:to>
                                    </p:set>
                                    <p:animEffect transition="in" filter="fade">
                                      <p:cBhvr>
                                        <p:cTn id="81" dur="500"/>
                                        <p:tgtEl>
                                          <p:spTgt spid="3585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35862"/>
                                        </p:tgtEl>
                                        <p:attrNameLst>
                                          <p:attrName>style.visibility</p:attrName>
                                        </p:attrNameLst>
                                      </p:cBhvr>
                                      <p:to>
                                        <p:strVal val="visible"/>
                                      </p:to>
                                    </p:set>
                                    <p:animEffect transition="in" filter="wipe(up)">
                                      <p:cBhvr>
                                        <p:cTn id="86" dur="500"/>
                                        <p:tgtEl>
                                          <p:spTgt spid="35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8" grpId="0"/>
      <p:bldP spid="30" grpId="0"/>
      <p:bldP spid="42" grpId="0"/>
      <p:bldP spid="43" grpId="0"/>
      <p:bldP spid="48" grpId="0"/>
      <p:bldP spid="49" grpId="0"/>
      <p:bldP spid="53" grpId="0" animBg="1"/>
      <p:bldP spid="67"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IP addresses</a:t>
            </a:r>
          </a:p>
        </p:txBody>
      </p:sp>
      <p:sp>
        <p:nvSpPr>
          <p:cNvPr id="5" name="Content Placeholder 5"/>
          <p:cNvSpPr>
            <a:spLocks noGrp="1"/>
          </p:cNvSpPr>
          <p:nvPr>
            <p:ph idx="1"/>
          </p:nvPr>
        </p:nvSpPr>
        <p:spPr/>
        <p:txBody>
          <a:bodyPr>
            <a:normAutofit/>
          </a:bodyPr>
          <a:lstStyle/>
          <a:p>
            <a:pPr marL="0" indent="0">
              <a:spcBef>
                <a:spcPts val="1200"/>
              </a:spcBef>
              <a:buNone/>
            </a:pPr>
            <a:r>
              <a:rPr lang="en-US" sz="2000" dirty="0">
                <a:solidFill>
                  <a:schemeClr val="tx1"/>
                </a:solidFill>
              </a:rPr>
              <a:t>Public IP Addresses in Azure</a:t>
            </a:r>
          </a:p>
          <a:p>
            <a:pPr marL="628616" lvl="1" indent="-285750">
              <a:spcBef>
                <a:spcPts val="1200"/>
              </a:spcBef>
              <a:buFont typeface="Arial" panose="020B0604020202020204" pitchFamily="34" charset="0"/>
              <a:buChar char="•"/>
            </a:pPr>
            <a:r>
              <a:rPr lang="en-US" dirty="0"/>
              <a:t>Can be used for instance (VM) level access or load balancing</a:t>
            </a:r>
          </a:p>
          <a:p>
            <a:pPr marL="0" indent="0">
              <a:spcBef>
                <a:spcPts val="1200"/>
              </a:spcBef>
              <a:buNone/>
            </a:pPr>
            <a:r>
              <a:rPr lang="en-US" sz="2000" dirty="0">
                <a:solidFill>
                  <a:schemeClr val="tx1"/>
                </a:solidFill>
              </a:rPr>
              <a:t>Instance-level IP (ILPIP)</a:t>
            </a:r>
          </a:p>
          <a:p>
            <a:pPr marL="628616" lvl="1" indent="-285750">
              <a:spcBef>
                <a:spcPts val="1200"/>
              </a:spcBef>
              <a:buFont typeface="Arial" panose="020B0604020202020204" pitchFamily="34" charset="0"/>
              <a:buChar char="•"/>
            </a:pPr>
            <a:r>
              <a:rPr lang="en-US" dirty="0"/>
              <a:t>Internet IP assigned exclusively to single VM</a:t>
            </a:r>
            <a:br>
              <a:rPr lang="en-US" dirty="0"/>
            </a:br>
            <a:r>
              <a:rPr lang="en-US" dirty="0"/>
              <a:t>Entire port range accessible by default</a:t>
            </a:r>
          </a:p>
          <a:p>
            <a:pPr marL="628616" lvl="1" indent="-285750">
              <a:spcBef>
                <a:spcPts val="1200"/>
              </a:spcBef>
              <a:buFont typeface="Arial" panose="020B0604020202020204" pitchFamily="34" charset="0"/>
              <a:buChar char="•"/>
            </a:pPr>
            <a:r>
              <a:rPr lang="en-US" dirty="0"/>
              <a:t>Primarily for targeting a specific VM</a:t>
            </a:r>
          </a:p>
          <a:p>
            <a:pPr marL="0" indent="0">
              <a:spcBef>
                <a:spcPts val="1200"/>
              </a:spcBef>
              <a:buNone/>
            </a:pPr>
            <a:r>
              <a:rPr lang="en-US" sz="2000" dirty="0">
                <a:solidFill>
                  <a:schemeClr val="tx1"/>
                </a:solidFill>
              </a:rPr>
              <a:t>Load balanced IP (VIP)</a:t>
            </a:r>
          </a:p>
          <a:p>
            <a:pPr marL="628616" lvl="1" indent="-285750">
              <a:spcBef>
                <a:spcPts val="1200"/>
              </a:spcBef>
              <a:buFont typeface="Arial" panose="020B0604020202020204" pitchFamily="34" charset="0"/>
              <a:buChar char="•"/>
            </a:pPr>
            <a:r>
              <a:rPr lang="en-US" dirty="0"/>
              <a:t>Internet IP load balanced among one or more VM instances</a:t>
            </a:r>
          </a:p>
          <a:p>
            <a:pPr marL="628616" lvl="1" indent="-285750">
              <a:spcBef>
                <a:spcPts val="1200"/>
              </a:spcBef>
              <a:buFont typeface="Arial" panose="020B0604020202020204" pitchFamily="34" charset="0"/>
              <a:buChar char="•"/>
            </a:pPr>
            <a:r>
              <a:rPr lang="en-US" dirty="0"/>
              <a:t>Allows port redirection</a:t>
            </a:r>
          </a:p>
          <a:p>
            <a:pPr marL="628616" lvl="1" indent="-285750">
              <a:spcBef>
                <a:spcPts val="1200"/>
              </a:spcBef>
              <a:buFont typeface="Arial" panose="020B0604020202020204" pitchFamily="34" charset="0"/>
              <a:buChar char="•"/>
            </a:pPr>
            <a:r>
              <a:rPr lang="en-US" dirty="0"/>
              <a:t>Primarily for load balanced, highly available, or auto-scale scenarios</a:t>
            </a:r>
          </a:p>
          <a:p>
            <a:endParaRPr lang="en-US" dirty="0"/>
          </a:p>
        </p:txBody>
      </p:sp>
      <p:pic>
        <p:nvPicPr>
          <p:cNvPr id="6" name="Picture 5"/>
          <p:cNvPicPr>
            <a:picLocks noChangeAspect="1"/>
          </p:cNvPicPr>
          <p:nvPr/>
        </p:nvPicPr>
        <p:blipFill rotWithShape="1">
          <a:blip r:embed="rId3"/>
          <a:srcRect b="31385"/>
          <a:stretch/>
        </p:blipFill>
        <p:spPr>
          <a:xfrm>
            <a:off x="7396154" y="2452540"/>
            <a:ext cx="4065865" cy="3212436"/>
          </a:xfrm>
          <a:prstGeom prst="rect">
            <a:avLst/>
          </a:prstGeom>
        </p:spPr>
      </p:pic>
      <p:cxnSp>
        <p:nvCxnSpPr>
          <p:cNvPr id="7" name="Straight Connector 6"/>
          <p:cNvCxnSpPr/>
          <p:nvPr/>
        </p:nvCxnSpPr>
        <p:spPr>
          <a:xfrm flipH="1" flipV="1">
            <a:off x="9413223" y="1810103"/>
            <a:ext cx="15334" cy="1190013"/>
          </a:xfrm>
          <a:prstGeom prst="line">
            <a:avLst/>
          </a:prstGeom>
          <a:noFill/>
          <a:ln w="28575" cap="rnd" cmpd="sng" algn="ctr">
            <a:solidFill>
              <a:srgbClr val="FFFF00"/>
            </a:solidFill>
            <a:prstDash val="sysDot"/>
            <a:headEnd type="none"/>
            <a:tailEnd type="none"/>
          </a:ln>
          <a:effectLst/>
        </p:spPr>
      </p:cxnSp>
      <p:sp>
        <p:nvSpPr>
          <p:cNvPr id="8" name="Rectangle 7"/>
          <p:cNvSpPr>
            <a:spLocks noChangeArrowheads="1"/>
          </p:cNvSpPr>
          <p:nvPr/>
        </p:nvSpPr>
        <p:spPr bwMode="auto">
          <a:xfrm>
            <a:off x="10925228" y="4980739"/>
            <a:ext cx="249476" cy="2006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9" name="Freeform 18"/>
          <p:cNvSpPr>
            <a:spLocks/>
          </p:cNvSpPr>
          <p:nvPr/>
        </p:nvSpPr>
        <p:spPr bwMode="auto">
          <a:xfrm>
            <a:off x="9105853" y="4667220"/>
            <a:ext cx="2346928" cy="68837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10" name="Freeform 29"/>
          <p:cNvSpPr>
            <a:spLocks/>
          </p:cNvSpPr>
          <p:nvPr/>
        </p:nvSpPr>
        <p:spPr bwMode="auto">
          <a:xfrm>
            <a:off x="7363739" y="4737781"/>
            <a:ext cx="2524157" cy="580889"/>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11" name="Freeform 29"/>
          <p:cNvSpPr>
            <a:spLocks/>
          </p:cNvSpPr>
          <p:nvPr/>
        </p:nvSpPr>
        <p:spPr bwMode="auto">
          <a:xfrm>
            <a:off x="9390665" y="4991699"/>
            <a:ext cx="1796241" cy="32712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12" name="Freeform 29"/>
          <p:cNvSpPr>
            <a:spLocks/>
          </p:cNvSpPr>
          <p:nvPr/>
        </p:nvSpPr>
        <p:spPr bwMode="auto">
          <a:xfrm>
            <a:off x="7422003" y="5015618"/>
            <a:ext cx="2240409" cy="30293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13" name="Freeform 55"/>
          <p:cNvSpPr>
            <a:spLocks/>
          </p:cNvSpPr>
          <p:nvPr/>
        </p:nvSpPr>
        <p:spPr bwMode="auto">
          <a:xfrm>
            <a:off x="10327497" y="4951012"/>
            <a:ext cx="616322" cy="18457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FFFFFF">
              <a:lumMod val="50000"/>
              <a:alpha val="19000"/>
            </a:srgbClr>
          </a:solidFill>
          <a:ln>
            <a:noFill/>
          </a:ln>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cxnSp>
        <p:nvCxnSpPr>
          <p:cNvPr id="14" name="Straight Connector 13"/>
          <p:cNvCxnSpPr>
            <a:endCxn id="21" idx="0"/>
          </p:cNvCxnSpPr>
          <p:nvPr/>
        </p:nvCxnSpPr>
        <p:spPr>
          <a:xfrm flipH="1">
            <a:off x="8534907" y="3485874"/>
            <a:ext cx="642834" cy="762885"/>
          </a:xfrm>
          <a:prstGeom prst="line">
            <a:avLst/>
          </a:prstGeom>
          <a:noFill/>
          <a:ln w="28575" cap="rnd" cmpd="sng" algn="ctr">
            <a:solidFill>
              <a:srgbClr val="FFFF00"/>
            </a:solidFill>
            <a:prstDash val="sysDot"/>
            <a:headEnd type="none"/>
            <a:tailEnd type="none"/>
          </a:ln>
          <a:effectLst/>
        </p:spPr>
      </p:cxnSp>
      <p:sp>
        <p:nvSpPr>
          <p:cNvPr id="15" name="Freeform 95"/>
          <p:cNvSpPr>
            <a:spLocks/>
          </p:cNvSpPr>
          <p:nvPr/>
        </p:nvSpPr>
        <p:spPr bwMode="auto">
          <a:xfrm flipH="1">
            <a:off x="8801067" y="987552"/>
            <a:ext cx="1254982" cy="86559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lumMod val="20000"/>
              <a:lumOff val="80000"/>
            </a:schemeClr>
          </a:solidFill>
          <a:ln w="28575">
            <a:noFill/>
            <a:round/>
            <a:headEnd/>
            <a:tailEnd/>
          </a:ln>
          <a:scene3d>
            <a:camera prst="orthographicFront"/>
            <a:lightRig rig="threePt" dir="t"/>
          </a:scene3d>
          <a:sp3d>
            <a:bevelT/>
          </a:sp3d>
          <a:extLst/>
        </p:spPr>
        <p:txBody>
          <a:bodyPr vert="horz" wrap="square" lIns="93248" tIns="46624" rIns="93248" bIns="46624" numCol="1" anchor="t" anchorCtr="0" compatLnSpc="1">
            <a:prstTxWarp prst="textNoShape">
              <a:avLst/>
            </a:prstTxWarp>
          </a:bodyPr>
          <a:lstStyle/>
          <a:p>
            <a:pPr defTabSz="914309">
              <a:defRPr/>
            </a:pPr>
            <a:endParaRPr lang="en-US" sz="1836" b="1" kern="0"/>
          </a:p>
        </p:txBody>
      </p:sp>
      <p:cxnSp>
        <p:nvCxnSpPr>
          <p:cNvPr id="16" name="Straight Connector 15"/>
          <p:cNvCxnSpPr>
            <a:stCxn id="49" idx="5"/>
            <a:endCxn id="32" idx="0"/>
          </p:cNvCxnSpPr>
          <p:nvPr/>
        </p:nvCxnSpPr>
        <p:spPr>
          <a:xfrm>
            <a:off x="9677754" y="3465102"/>
            <a:ext cx="663117" cy="786268"/>
          </a:xfrm>
          <a:prstGeom prst="line">
            <a:avLst/>
          </a:prstGeom>
          <a:noFill/>
          <a:ln w="28575" cap="rnd" cmpd="sng" algn="ctr">
            <a:solidFill>
              <a:srgbClr val="FFFF00"/>
            </a:solidFill>
            <a:prstDash val="sysDot"/>
            <a:headEnd type="none"/>
            <a:tailEnd type="none"/>
          </a:ln>
          <a:effectLst/>
        </p:spPr>
      </p:cxnSp>
      <p:sp>
        <p:nvSpPr>
          <p:cNvPr id="17" name="Oval 16"/>
          <p:cNvSpPr/>
          <p:nvPr/>
        </p:nvSpPr>
        <p:spPr bwMode="auto">
          <a:xfrm>
            <a:off x="8030780" y="5085600"/>
            <a:ext cx="1022382" cy="156414"/>
          </a:xfrm>
          <a:prstGeom prst="ellipse">
            <a:avLst/>
          </a:prstGeom>
          <a:noFill/>
          <a:ln w="28575" cap="rnd" cmpd="sng" algn="ctr">
            <a:solidFill>
              <a:srgbClr val="FFFFFF"/>
            </a:solidFill>
            <a:prstDash val="sysDot"/>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kern="0" dirty="0" err="1">
              <a:ea typeface="Segoe UI" pitchFamily="34" charset="0"/>
              <a:cs typeface="Segoe UI" pitchFamily="34" charset="0"/>
            </a:endParaRPr>
          </a:p>
        </p:txBody>
      </p:sp>
      <p:grpSp>
        <p:nvGrpSpPr>
          <p:cNvPr id="18" name="Group 17"/>
          <p:cNvGrpSpPr/>
          <p:nvPr/>
        </p:nvGrpSpPr>
        <p:grpSpPr>
          <a:xfrm>
            <a:off x="8204552" y="4248758"/>
            <a:ext cx="838211" cy="929578"/>
            <a:chOff x="6060998" y="5195244"/>
            <a:chExt cx="1214228" cy="1346582"/>
          </a:xfrm>
        </p:grpSpPr>
        <p:sp>
          <p:nvSpPr>
            <p:cNvPr id="19" name="Freeform 55"/>
            <p:cNvSpPr>
              <a:spLocks/>
            </p:cNvSpPr>
            <p:nvPr/>
          </p:nvSpPr>
          <p:spPr bwMode="auto">
            <a:xfrm>
              <a:off x="6566555" y="6389023"/>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FFFFFF">
                <a:lumMod val="50000"/>
                <a:alpha val="19000"/>
              </a:srgbClr>
            </a:solidFill>
            <a:ln>
              <a:noFill/>
            </a:ln>
            <a:extLst/>
          </p:spPr>
          <p:txBody>
            <a:bodyPr vert="horz" wrap="square" lIns="91415" tIns="45707" rIns="91415" bIns="45707" numCol="1" anchor="t" anchorCtr="0" compatLnSpc="1">
              <a:prstTxWarp prst="textNoShape">
                <a:avLst/>
              </a:prstTxWarp>
            </a:bodyPr>
            <a:lstStyle/>
            <a:p>
              <a:pPr defTabSz="932044">
                <a:defRPr/>
              </a:pPr>
              <a:endParaRPr lang="en-US" sz="1836" kern="0"/>
            </a:p>
          </p:txBody>
        </p:sp>
        <p:grpSp>
          <p:nvGrpSpPr>
            <p:cNvPr id="20" name="Group 19"/>
            <p:cNvGrpSpPr/>
            <p:nvPr/>
          </p:nvGrpSpPr>
          <p:grpSpPr>
            <a:xfrm>
              <a:off x="6060998" y="5195244"/>
              <a:ext cx="957102" cy="1324945"/>
              <a:chOff x="13103226" y="2775830"/>
              <a:chExt cx="1039812" cy="1407232"/>
            </a:xfrm>
          </p:grpSpPr>
          <p:sp>
            <p:nvSpPr>
              <p:cNvPr id="21" name="Rectangle 5"/>
              <p:cNvSpPr>
                <a:spLocks noChangeArrowheads="1"/>
              </p:cNvSpPr>
              <p:nvPr/>
            </p:nvSpPr>
            <p:spPr bwMode="auto">
              <a:xfrm>
                <a:off x="13103226" y="2775830"/>
                <a:ext cx="1039812" cy="1407232"/>
              </a:xfrm>
              <a:prstGeom prst="rect">
                <a:avLst/>
              </a:prstGeom>
              <a:solidFill>
                <a:srgbClr val="00B294"/>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6" name="Oval 14"/>
              <p:cNvSpPr>
                <a:spLocks noChangeArrowheads="1"/>
              </p:cNvSpPr>
              <p:nvPr/>
            </p:nvSpPr>
            <p:spPr bwMode="auto">
              <a:xfrm>
                <a:off x="13875539" y="2970470"/>
                <a:ext cx="79105" cy="79105"/>
              </a:xfrm>
              <a:prstGeom prst="ellipse">
                <a:avLst/>
              </a:prstGeom>
              <a:solidFill>
                <a:srgbClr val="7FBA00"/>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7" name="Oval 15"/>
              <p:cNvSpPr>
                <a:spLocks noChangeArrowheads="1"/>
              </p:cNvSpPr>
              <p:nvPr/>
            </p:nvSpPr>
            <p:spPr bwMode="auto">
              <a:xfrm>
                <a:off x="13875539" y="3224438"/>
                <a:ext cx="79105" cy="79105"/>
              </a:xfrm>
              <a:prstGeom prst="ellipse">
                <a:avLst/>
              </a:prstGeom>
              <a:solidFill>
                <a:srgbClr val="7FBA00"/>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8" name="Oval 16"/>
              <p:cNvSpPr>
                <a:spLocks noChangeArrowheads="1"/>
              </p:cNvSpPr>
              <p:nvPr/>
            </p:nvSpPr>
            <p:spPr bwMode="auto">
              <a:xfrm>
                <a:off x="13875539" y="3478406"/>
                <a:ext cx="79105" cy="79105"/>
              </a:xfrm>
              <a:prstGeom prst="ellipse">
                <a:avLst/>
              </a:prstGeom>
              <a:solidFill>
                <a:srgbClr val="7FBA00"/>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sp>
            <p:nvSpPr>
              <p:cNvPr id="29" name="Oval 17"/>
              <p:cNvSpPr>
                <a:spLocks noChangeArrowheads="1"/>
              </p:cNvSpPr>
              <p:nvPr/>
            </p:nvSpPr>
            <p:spPr bwMode="auto">
              <a:xfrm>
                <a:off x="13875539" y="3732374"/>
                <a:ext cx="79105" cy="79105"/>
              </a:xfrm>
              <a:prstGeom prst="ellipse">
                <a:avLst/>
              </a:prstGeom>
              <a:solidFill>
                <a:srgbClr val="7FBA00"/>
              </a:solidFill>
              <a:ln>
                <a:noFill/>
              </a:ln>
            </p:spPr>
            <p:txBody>
              <a:bodyPr vert="horz" wrap="square" lIns="93248" tIns="46624" rIns="93248" bIns="46624" numCol="1" anchor="t" anchorCtr="0" compatLnSpc="1">
                <a:prstTxWarp prst="textNoShape">
                  <a:avLst/>
                </a:prstTxWarp>
              </a:bodyPr>
              <a:lstStyle/>
              <a:p>
                <a:pPr defTabSz="914309">
                  <a:defRPr/>
                </a:pPr>
                <a:endParaRPr lang="en-US" sz="1836" kern="0"/>
              </a:p>
            </p:txBody>
          </p:sp>
        </p:grpSp>
      </p:grpSp>
      <p:sp>
        <p:nvSpPr>
          <p:cNvPr id="30" name="Oval 29"/>
          <p:cNvSpPr/>
          <p:nvPr/>
        </p:nvSpPr>
        <p:spPr bwMode="auto">
          <a:xfrm>
            <a:off x="9813033" y="5064218"/>
            <a:ext cx="1022382" cy="156414"/>
          </a:xfrm>
          <a:prstGeom prst="ellipse">
            <a:avLst/>
          </a:prstGeom>
          <a:noFill/>
          <a:ln w="28575" cap="rnd" cmpd="sng" algn="ctr">
            <a:solidFill>
              <a:srgbClr val="FFFFFF"/>
            </a:solidFill>
            <a:prstDash val="sysDot"/>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kern="0" dirty="0" err="1">
              <a:ea typeface="Segoe UI" pitchFamily="34" charset="0"/>
              <a:cs typeface="Segoe UI" pitchFamily="34" charset="0"/>
            </a:endParaRPr>
          </a:p>
        </p:txBody>
      </p:sp>
      <p:grpSp>
        <p:nvGrpSpPr>
          <p:cNvPr id="31" name="Group 30"/>
          <p:cNvGrpSpPr/>
          <p:nvPr/>
        </p:nvGrpSpPr>
        <p:grpSpPr>
          <a:xfrm>
            <a:off x="10007280" y="4251370"/>
            <a:ext cx="667181" cy="902928"/>
            <a:chOff x="10520791" y="5710226"/>
            <a:chExt cx="813223" cy="1100576"/>
          </a:xfrm>
        </p:grpSpPr>
        <p:sp>
          <p:nvSpPr>
            <p:cNvPr id="32" name="Rectangle 5"/>
            <p:cNvSpPr>
              <a:spLocks noChangeArrowheads="1"/>
            </p:cNvSpPr>
            <p:nvPr/>
          </p:nvSpPr>
          <p:spPr bwMode="auto">
            <a:xfrm>
              <a:off x="10520791" y="5710226"/>
              <a:ext cx="813223" cy="1100576"/>
            </a:xfrm>
            <a:prstGeom prst="rect">
              <a:avLst/>
            </a:prstGeom>
            <a:solidFill>
              <a:srgbClr val="0072C6"/>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3"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4"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5"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6"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7" name="Oval 14"/>
            <p:cNvSpPr>
              <a:spLocks noChangeArrowheads="1"/>
            </p:cNvSpPr>
            <p:nvPr/>
          </p:nvSpPr>
          <p:spPr bwMode="auto">
            <a:xfrm>
              <a:off x="11124807" y="5862451"/>
              <a:ext cx="61867" cy="61867"/>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8" name="Oval 15"/>
            <p:cNvSpPr>
              <a:spLocks noChangeArrowheads="1"/>
            </p:cNvSpPr>
            <p:nvPr/>
          </p:nvSpPr>
          <p:spPr bwMode="auto">
            <a:xfrm>
              <a:off x="11124807" y="6061076"/>
              <a:ext cx="61867" cy="61867"/>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39" name="Oval 16"/>
            <p:cNvSpPr>
              <a:spLocks noChangeArrowheads="1"/>
            </p:cNvSpPr>
            <p:nvPr/>
          </p:nvSpPr>
          <p:spPr bwMode="auto">
            <a:xfrm>
              <a:off x="11124807" y="6259701"/>
              <a:ext cx="61867" cy="61867"/>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sp>
          <p:nvSpPr>
            <p:cNvPr id="40" name="Oval 17"/>
            <p:cNvSpPr>
              <a:spLocks noChangeArrowheads="1"/>
            </p:cNvSpPr>
            <p:nvPr/>
          </p:nvSpPr>
          <p:spPr bwMode="auto">
            <a:xfrm>
              <a:off x="11124807" y="6458325"/>
              <a:ext cx="61867" cy="61867"/>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932044">
                <a:defRPr/>
              </a:pPr>
              <a:endParaRPr lang="en-US" sz="1836" kern="0"/>
            </a:p>
          </p:txBody>
        </p:sp>
      </p:grpSp>
      <p:sp>
        <p:nvSpPr>
          <p:cNvPr id="41" name="TextBox 40"/>
          <p:cNvSpPr txBox="1"/>
          <p:nvPr/>
        </p:nvSpPr>
        <p:spPr>
          <a:xfrm>
            <a:off x="8944315" y="1443280"/>
            <a:ext cx="1053038" cy="249267"/>
          </a:xfrm>
          <a:prstGeom prst="rect">
            <a:avLst/>
          </a:prstGeom>
          <a:noFill/>
        </p:spPr>
        <p:txBody>
          <a:bodyPr wrap="square" lIns="0" tIns="0" rIns="0" bIns="0"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algn="ctr" defTabSz="914309">
              <a:defRPr/>
            </a:pPr>
            <a:r>
              <a:rPr lang="en-US" sz="1800" kern="0" dirty="0">
                <a:solidFill>
                  <a:schemeClr val="tx1"/>
                </a:solidFill>
              </a:rPr>
              <a:t>Internet</a:t>
            </a:r>
            <a:endParaRPr lang="en-US" sz="2400" kern="0" dirty="0">
              <a:solidFill>
                <a:schemeClr val="tx1"/>
              </a:solidFill>
            </a:endParaRPr>
          </a:p>
        </p:txBody>
      </p:sp>
      <p:sp>
        <p:nvSpPr>
          <p:cNvPr id="42" name="Oval 41"/>
          <p:cNvSpPr/>
          <p:nvPr/>
        </p:nvSpPr>
        <p:spPr bwMode="auto">
          <a:xfrm>
            <a:off x="8489991" y="4132083"/>
            <a:ext cx="160384" cy="160384"/>
          </a:xfrm>
          <a:prstGeom prst="ellips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kern="0" dirty="0" err="1">
              <a:ea typeface="Segoe UI" pitchFamily="34" charset="0"/>
              <a:cs typeface="Segoe UI" pitchFamily="34" charset="0"/>
            </a:endParaRPr>
          </a:p>
        </p:txBody>
      </p:sp>
      <p:sp>
        <p:nvSpPr>
          <p:cNvPr id="43" name="Oval 42"/>
          <p:cNvSpPr/>
          <p:nvPr/>
        </p:nvSpPr>
        <p:spPr bwMode="auto">
          <a:xfrm>
            <a:off x="10247303" y="4141711"/>
            <a:ext cx="160384" cy="160384"/>
          </a:xfrm>
          <a:prstGeom prst="ellips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kern="0" dirty="0" err="1">
              <a:ea typeface="Segoe UI" pitchFamily="34" charset="0"/>
              <a:cs typeface="Segoe UI" pitchFamily="34" charset="0"/>
            </a:endParaRPr>
          </a:p>
        </p:txBody>
      </p:sp>
      <p:sp>
        <p:nvSpPr>
          <p:cNvPr id="44" name="TextBox 43"/>
          <p:cNvSpPr txBox="1"/>
          <p:nvPr/>
        </p:nvSpPr>
        <p:spPr>
          <a:xfrm>
            <a:off x="8151413" y="5302507"/>
            <a:ext cx="751188" cy="286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8" tIns="0" rIns="0" bIns="0" numCol="1" spcCol="0" rtlCol="0" fromWordArt="0" anchor="ctr" anchorCtr="0" forceAA="0" compatLnSpc="1">
            <a:prstTxWarp prst="textNoShape">
              <a:avLst/>
            </a:prstTxWarp>
            <a:noAutofit/>
          </a:bodyPr>
          <a:lstStyle>
            <a:defPPr>
              <a:defRPr lang="en-US"/>
            </a:defPPr>
            <a:lvl1pPr defTabSz="951028" fontAlgn="base">
              <a:lnSpc>
                <a:spcPct val="90000"/>
              </a:lnSpc>
              <a:spcBef>
                <a:spcPct val="0"/>
              </a:spcBef>
              <a:spcAft>
                <a:spcPct val="0"/>
              </a:spcAft>
              <a:defRPr sz="1071" kern="0">
                <a:gradFill>
                  <a:gsLst>
                    <a:gs pos="0">
                      <a:srgbClr val="000000"/>
                    </a:gs>
                    <a:gs pos="100000">
                      <a:srgbClr val="000000"/>
                    </a:gs>
                  </a:gsLst>
                  <a:lin ang="5400000" scaled="0"/>
                </a:gradFill>
                <a:ea typeface="Segoe UI" pitchFamily="34" charset="0"/>
                <a:cs typeface="Segoe UI" pitchFamily="34" charset="0"/>
              </a:defRPr>
            </a:lvl1pPr>
          </a:lstStyle>
          <a:p>
            <a:pPr algn="ctr" defTabSz="950933">
              <a:defRPr/>
            </a:pPr>
            <a:r>
              <a:rPr lang="en-US" sz="1800" b="1" dirty="0">
                <a:solidFill>
                  <a:schemeClr val="tx1"/>
                </a:solidFill>
                <a:effectLst>
                  <a:outerShdw blurRad="38100" dist="38100" dir="2700000" algn="tl">
                    <a:srgbClr val="000000">
                      <a:alpha val="43137"/>
                    </a:srgbClr>
                  </a:outerShdw>
                </a:effectLst>
              </a:rPr>
              <a:t>IP1</a:t>
            </a:r>
            <a:endParaRPr lang="en-US" sz="1400" b="1" dirty="0">
              <a:solidFill>
                <a:schemeClr val="tx1"/>
              </a:solidFill>
            </a:endParaRPr>
          </a:p>
        </p:txBody>
      </p:sp>
      <p:sp>
        <p:nvSpPr>
          <p:cNvPr id="45" name="TextBox 44"/>
          <p:cNvSpPr txBox="1"/>
          <p:nvPr/>
        </p:nvSpPr>
        <p:spPr>
          <a:xfrm>
            <a:off x="9923475" y="5302507"/>
            <a:ext cx="751188" cy="286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8" tIns="0" rIns="0" bIns="0" numCol="1" spcCol="0" rtlCol="0" fromWordArt="0" anchor="ctr" anchorCtr="0" forceAA="0" compatLnSpc="1">
            <a:prstTxWarp prst="textNoShape">
              <a:avLst/>
            </a:prstTxWarp>
            <a:noAutofit/>
          </a:bodyPr>
          <a:lstStyle>
            <a:defPPr>
              <a:defRPr lang="en-US"/>
            </a:defPPr>
            <a:lvl1pPr defTabSz="951028" fontAlgn="base">
              <a:lnSpc>
                <a:spcPct val="90000"/>
              </a:lnSpc>
              <a:spcBef>
                <a:spcPct val="0"/>
              </a:spcBef>
              <a:spcAft>
                <a:spcPct val="0"/>
              </a:spcAft>
              <a:defRPr sz="1071" kern="0">
                <a:gradFill>
                  <a:gsLst>
                    <a:gs pos="0">
                      <a:srgbClr val="000000"/>
                    </a:gs>
                    <a:gs pos="100000">
                      <a:srgbClr val="000000"/>
                    </a:gs>
                  </a:gsLst>
                  <a:lin ang="5400000" scaled="0"/>
                </a:gradFill>
                <a:ea typeface="Segoe UI" pitchFamily="34" charset="0"/>
                <a:cs typeface="Segoe UI" pitchFamily="34" charset="0"/>
              </a:defRPr>
            </a:lvl1pPr>
          </a:lstStyle>
          <a:p>
            <a:pPr algn="ctr" defTabSz="950933">
              <a:defRPr/>
            </a:pPr>
            <a:r>
              <a:rPr lang="en-US" sz="1800" b="1">
                <a:solidFill>
                  <a:schemeClr val="tx1"/>
                </a:solidFill>
                <a:effectLst>
                  <a:outerShdw blurRad="38100" dist="38100" dir="2700000" algn="tl">
                    <a:srgbClr val="000000">
                      <a:alpha val="43137"/>
                    </a:srgbClr>
                  </a:outerShdw>
                </a:effectLst>
              </a:rPr>
              <a:t>IP2</a:t>
            </a:r>
            <a:endParaRPr lang="en-US" sz="1400" b="1" dirty="0">
              <a:solidFill>
                <a:schemeClr val="tx1"/>
              </a:solidFill>
            </a:endParaRPr>
          </a:p>
        </p:txBody>
      </p:sp>
      <p:sp>
        <p:nvSpPr>
          <p:cNvPr id="46" name="TextBox 45"/>
          <p:cNvSpPr txBox="1"/>
          <p:nvPr/>
        </p:nvSpPr>
        <p:spPr>
          <a:xfrm>
            <a:off x="8235214" y="4934680"/>
            <a:ext cx="660768" cy="266784"/>
          </a:xfrm>
          <a:prstGeom prst="rect">
            <a:avLst/>
          </a:prstGeom>
          <a:noFill/>
        </p:spPr>
        <p:txBody>
          <a:bodyPr wrap="square" rtlCol="0">
            <a:spAutoFit/>
          </a:bodyPr>
          <a:lstStyle/>
          <a:p>
            <a:pPr algn="ctr" defTabSz="914309">
              <a:defRPr/>
            </a:pPr>
            <a:r>
              <a:rPr lang="en-US" sz="1071" b="1" kern="0" dirty="0">
                <a:effectLst>
                  <a:outerShdw blurRad="38100" dist="38100" dir="2700000" algn="tl">
                    <a:srgbClr val="000000">
                      <a:alpha val="43137"/>
                    </a:srgbClr>
                  </a:outerShdw>
                </a:effectLst>
              </a:rPr>
              <a:t>VM1</a:t>
            </a:r>
            <a:endParaRPr lang="en-US" sz="1071" b="1" kern="0" dirty="0"/>
          </a:p>
        </p:txBody>
      </p:sp>
      <p:sp>
        <p:nvSpPr>
          <p:cNvPr id="47" name="TextBox 46"/>
          <p:cNvSpPr txBox="1"/>
          <p:nvPr/>
        </p:nvSpPr>
        <p:spPr>
          <a:xfrm>
            <a:off x="10010706" y="4930148"/>
            <a:ext cx="660768" cy="266784"/>
          </a:xfrm>
          <a:prstGeom prst="rect">
            <a:avLst/>
          </a:prstGeom>
          <a:noFill/>
        </p:spPr>
        <p:txBody>
          <a:bodyPr wrap="square" rtlCol="0">
            <a:spAutoFit/>
          </a:bodyPr>
          <a:lstStyle/>
          <a:p>
            <a:pPr algn="ctr" defTabSz="914309">
              <a:defRPr/>
            </a:pPr>
            <a:r>
              <a:rPr lang="en-US" sz="1071" b="1" kern="0" dirty="0">
                <a:effectLst>
                  <a:outerShdw blurRad="38100" dist="38100" dir="2700000" algn="tl">
                    <a:srgbClr val="000000">
                      <a:alpha val="43137"/>
                    </a:srgbClr>
                  </a:outerShdw>
                </a:effectLst>
              </a:rPr>
              <a:t>VM2</a:t>
            </a:r>
            <a:endParaRPr lang="en-US" sz="1071" b="1" kern="0" dirty="0"/>
          </a:p>
        </p:txBody>
      </p:sp>
      <p:grpSp>
        <p:nvGrpSpPr>
          <p:cNvPr id="48" name="Group 1"/>
          <p:cNvGrpSpPr/>
          <p:nvPr/>
        </p:nvGrpSpPr>
        <p:grpSpPr>
          <a:xfrm>
            <a:off x="9056082" y="3000116"/>
            <a:ext cx="728334" cy="544765"/>
            <a:chOff x="6236487" y="4283536"/>
            <a:chExt cx="728427" cy="544835"/>
          </a:xfrm>
        </p:grpSpPr>
        <p:sp>
          <p:nvSpPr>
            <p:cNvPr id="49" name="Oval 2"/>
            <p:cNvSpPr/>
            <p:nvPr/>
          </p:nvSpPr>
          <p:spPr bwMode="auto">
            <a:xfrm>
              <a:off x="6236487" y="4283536"/>
              <a:ext cx="728427" cy="544835"/>
            </a:xfrm>
            <a:prstGeom prst="ellipse">
              <a:avLst/>
            </a:prstGeom>
            <a:solidFill>
              <a:srgbClr val="DC3C00">
                <a:lumMod val="60000"/>
                <a:lumOff val="40000"/>
              </a:srgbClr>
            </a:solidFill>
            <a:ln w="9525" cap="flat" cmpd="sng" algn="ctr">
              <a:no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err="1">
                <a:ea typeface="Segoe UI" pitchFamily="34" charset="0"/>
                <a:cs typeface="Segoe UI" pitchFamily="34" charset="0"/>
              </a:endParaRPr>
            </a:p>
          </p:txBody>
        </p:sp>
        <p:sp>
          <p:nvSpPr>
            <p:cNvPr id="50" name="TextBox 16"/>
            <p:cNvSpPr txBox="1"/>
            <p:nvPr/>
          </p:nvSpPr>
          <p:spPr>
            <a:xfrm>
              <a:off x="6308803" y="4327563"/>
              <a:ext cx="583795" cy="495272"/>
            </a:xfrm>
            <a:prstGeom prst="rect">
              <a:avLst/>
            </a:prstGeom>
            <a:noFill/>
            <a:scene3d>
              <a:camera prst="orthographicFront"/>
              <a:lightRig rig="threePt" dir="t"/>
            </a:scene3d>
            <a:sp3d>
              <a:bevelT/>
            </a:sp3d>
          </p:spPr>
          <p:txBody>
            <a:bodyPr wrap="square" lIns="186497" tIns="149198" rIns="186497" bIns="149198" rtlCol="0">
              <a:spAutoFit/>
            </a:bodyPr>
            <a:lstStyle/>
            <a:p>
              <a:pPr defTabSz="914309">
                <a:lnSpc>
                  <a:spcPct val="90000"/>
                </a:lnSpc>
                <a:defRPr/>
              </a:pPr>
              <a:r>
                <a:rPr lang="en-US" sz="1400" b="1" kern="0" dirty="0"/>
                <a:t>LB</a:t>
              </a:r>
            </a:p>
          </p:txBody>
        </p:sp>
      </p:grpSp>
      <p:grpSp>
        <p:nvGrpSpPr>
          <p:cNvPr id="51" name="Group 2"/>
          <p:cNvGrpSpPr/>
          <p:nvPr/>
        </p:nvGrpSpPr>
        <p:grpSpPr>
          <a:xfrm>
            <a:off x="8615606" y="5301308"/>
            <a:ext cx="1728399" cy="852690"/>
            <a:chOff x="7250723" y="2477395"/>
            <a:chExt cx="1475630" cy="727989"/>
          </a:xfrm>
          <a:solidFill>
            <a:schemeClr val="accent5">
              <a:lumMod val="60000"/>
              <a:lumOff val="40000"/>
            </a:schemeClr>
          </a:solidFill>
        </p:grpSpPr>
        <p:sp>
          <p:nvSpPr>
            <p:cNvPr id="52" name="Freeform 95"/>
            <p:cNvSpPr>
              <a:spLocks/>
            </p:cNvSpPr>
            <p:nvPr/>
          </p:nvSpPr>
          <p:spPr bwMode="auto">
            <a:xfrm flipH="1">
              <a:off x="7250723" y="2477395"/>
              <a:ext cx="1475630" cy="7279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w="28575">
              <a:noFill/>
              <a:round/>
              <a:headEnd/>
              <a:tailEnd/>
            </a:ln>
            <a:scene3d>
              <a:camera prst="orthographicFront"/>
              <a:lightRig rig="threePt" dir="t"/>
            </a:scene3d>
            <a:sp3d>
              <a:bevelT/>
            </a:sp3d>
            <a:extLst/>
          </p:spPr>
          <p:txBody>
            <a:bodyPr vert="horz" wrap="square" lIns="93248" tIns="46624" rIns="93248" bIns="46624" numCol="1" anchor="t" anchorCtr="0" compatLnSpc="1">
              <a:prstTxWarp prst="textNoShape">
                <a:avLst/>
              </a:prstTxWarp>
            </a:bodyPr>
            <a:lstStyle/>
            <a:p>
              <a:pPr defTabSz="914309">
                <a:defRPr/>
              </a:pPr>
              <a:endParaRPr lang="en-US" sz="1836" kern="0" dirty="0"/>
            </a:p>
          </p:txBody>
        </p:sp>
        <p:sp>
          <p:nvSpPr>
            <p:cNvPr id="53" name="Rectangle 72"/>
            <p:cNvSpPr/>
            <p:nvPr/>
          </p:nvSpPr>
          <p:spPr>
            <a:xfrm>
              <a:off x="7445891" y="2788360"/>
              <a:ext cx="1162192" cy="289042"/>
            </a:xfrm>
            <a:prstGeom prst="rect">
              <a:avLst/>
            </a:prstGeom>
            <a:grpFill/>
            <a:scene3d>
              <a:camera prst="orthographicFront"/>
              <a:lightRig rig="threePt" dir="t"/>
            </a:scene3d>
            <a:sp3d>
              <a:bevelT/>
            </a:sp3d>
          </p:spPr>
          <p:txBody>
            <a:bodyPr wrap="none">
              <a:spAutoFit/>
            </a:bodyPr>
            <a:lstStyle/>
            <a:p>
              <a:pPr defTabSz="914309">
                <a:defRPr/>
              </a:pPr>
              <a:r>
                <a:rPr lang="en-US" sz="1600" b="1" kern="0" spc="-100" dirty="0">
                  <a:effectLst>
                    <a:outerShdw blurRad="38100" dist="38100" dir="2700000" algn="tl">
                      <a:srgbClr val="000000">
                        <a:alpha val="43137"/>
                      </a:srgbClr>
                    </a:outerShdw>
                  </a:effectLst>
                  <a:latin typeface="Calibri" panose="020F0502020204030204" pitchFamily="34" charset="0"/>
                  <a:cs typeface="Segoe UI" panose="020B0502040204020203" pitchFamily="34" charset="0"/>
                </a:rPr>
                <a:t>Microsoft Azure</a:t>
              </a:r>
            </a:p>
          </p:txBody>
        </p:sp>
      </p:grpSp>
      <p:sp>
        <p:nvSpPr>
          <p:cNvPr id="54" name="TextBox 53"/>
          <p:cNvSpPr txBox="1"/>
          <p:nvPr/>
        </p:nvSpPr>
        <p:spPr>
          <a:xfrm>
            <a:off x="8701332" y="2562561"/>
            <a:ext cx="1802370" cy="544726"/>
          </a:xfrm>
          <a:prstGeom prst="rect">
            <a:avLst/>
          </a:prstGeom>
          <a:noFill/>
        </p:spPr>
        <p:txBody>
          <a:bodyPr wrap="none" lIns="182857" tIns="146285" rIns="182857" bIns="146285" rtlCol="0">
            <a:spAutoFit/>
          </a:bodyPr>
          <a:lstStyle/>
          <a:p>
            <a:pPr defTabSz="914309">
              <a:lnSpc>
                <a:spcPct val="90000"/>
              </a:lnSpc>
              <a:spcAft>
                <a:spcPts val="600"/>
              </a:spcAft>
              <a:defRPr/>
            </a:pPr>
            <a:r>
              <a:rPr lang="en-US" kern="0" dirty="0">
                <a:effectLst>
                  <a:outerShdw blurRad="38100" dist="38100" dir="2700000" algn="tl">
                    <a:srgbClr val="000000">
                      <a:alpha val="43137"/>
                    </a:srgbClr>
                  </a:outerShdw>
                </a:effectLst>
              </a:rPr>
              <a:t>151.2.3.4 (VIP)</a:t>
            </a:r>
            <a:endParaRPr lang="en-US" kern="0" dirty="0"/>
          </a:p>
        </p:txBody>
      </p:sp>
      <p:sp>
        <p:nvSpPr>
          <p:cNvPr id="55" name="TextBox 54"/>
          <p:cNvSpPr txBox="1"/>
          <p:nvPr/>
        </p:nvSpPr>
        <p:spPr>
          <a:xfrm>
            <a:off x="6634406" y="3401606"/>
            <a:ext cx="2018689" cy="815570"/>
          </a:xfrm>
          <a:prstGeom prst="rect">
            <a:avLst/>
          </a:prstGeom>
          <a:noFill/>
        </p:spPr>
        <p:txBody>
          <a:bodyPr wrap="square" lIns="182857" tIns="146285" rIns="182857" bIns="146285" rtlCol="0">
            <a:spAutoFit/>
          </a:bodyPr>
          <a:lstStyle/>
          <a:p>
            <a:pPr algn="r" defTabSz="914309">
              <a:lnSpc>
                <a:spcPct val="90000"/>
              </a:lnSpc>
              <a:spcAft>
                <a:spcPts val="600"/>
              </a:spcAft>
              <a:defRPr/>
            </a:pPr>
            <a:r>
              <a:rPr lang="en-US" sz="1600" kern="0" dirty="0">
                <a:effectLst>
                  <a:outerShdw blurRad="38100" dist="38100" dir="2700000" algn="tl">
                    <a:srgbClr val="000000">
                      <a:alpha val="43137"/>
                    </a:srgbClr>
                  </a:outerShdw>
                </a:effectLst>
              </a:rPr>
              <a:t>131.3.3.3</a:t>
            </a:r>
          </a:p>
          <a:p>
            <a:pPr algn="r" defTabSz="914309">
              <a:lnSpc>
                <a:spcPct val="90000"/>
              </a:lnSpc>
              <a:spcAft>
                <a:spcPts val="600"/>
              </a:spcAft>
              <a:defRPr/>
            </a:pPr>
            <a:r>
              <a:rPr lang="en-US" sz="1600" kern="0" dirty="0">
                <a:effectLst>
                  <a:outerShdw blurRad="38100" dist="38100" dir="2700000" algn="tl">
                    <a:srgbClr val="000000">
                      <a:alpha val="43137"/>
                    </a:srgbClr>
                  </a:outerShdw>
                </a:effectLst>
              </a:rPr>
              <a:t>(Instance-level IP)</a:t>
            </a:r>
          </a:p>
        </p:txBody>
      </p:sp>
      <p:cxnSp>
        <p:nvCxnSpPr>
          <p:cNvPr id="56" name="Straight Connector 4"/>
          <p:cNvCxnSpPr>
            <a:stCxn id="42" idx="0"/>
            <a:endCxn id="15" idx="16"/>
          </p:cNvCxnSpPr>
          <p:nvPr/>
        </p:nvCxnSpPr>
        <p:spPr>
          <a:xfrm rot="5400000" flipH="1" flipV="1">
            <a:off x="7424546" y="2755562"/>
            <a:ext cx="2522161" cy="230884"/>
          </a:xfrm>
          <a:prstGeom prst="bentConnector2">
            <a:avLst/>
          </a:prstGeom>
          <a:noFill/>
          <a:ln w="38100" cap="rnd" cmpd="sng" algn="ctr">
            <a:solidFill>
              <a:srgbClr val="FF0000"/>
            </a:solidFill>
            <a:prstDash val="sysDot"/>
            <a:headEnd type="none"/>
            <a:tailEnd type="none"/>
          </a:ln>
          <a:effectLst/>
        </p:spPr>
      </p:cxnSp>
      <p:cxnSp>
        <p:nvCxnSpPr>
          <p:cNvPr id="57" name="Straight Connector 4"/>
          <p:cNvCxnSpPr>
            <a:stCxn id="43" idx="0"/>
            <a:endCxn id="41" idx="3"/>
          </p:cNvCxnSpPr>
          <p:nvPr/>
        </p:nvCxnSpPr>
        <p:spPr>
          <a:xfrm rot="16200000" flipV="1">
            <a:off x="8875526" y="2689741"/>
            <a:ext cx="2573798" cy="330142"/>
          </a:xfrm>
          <a:prstGeom prst="bentConnector2">
            <a:avLst/>
          </a:prstGeom>
          <a:noFill/>
          <a:ln w="38100" cap="rnd" cmpd="sng" algn="ctr">
            <a:solidFill>
              <a:srgbClr val="FF0000"/>
            </a:solidFill>
            <a:prstDash val="sysDot"/>
            <a:headEnd type="none"/>
            <a:tailEnd type="none"/>
          </a:ln>
          <a:effectLst/>
        </p:spPr>
      </p:cxnSp>
      <p:sp>
        <p:nvSpPr>
          <p:cNvPr id="58" name="TextBox 76"/>
          <p:cNvSpPr txBox="1"/>
          <p:nvPr/>
        </p:nvSpPr>
        <p:spPr>
          <a:xfrm>
            <a:off x="9758606" y="3401606"/>
            <a:ext cx="1994931" cy="815570"/>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1600" kern="0" dirty="0">
                <a:effectLst>
                  <a:outerShdw blurRad="38100" dist="38100" dir="2700000" algn="tl">
                    <a:srgbClr val="000000">
                      <a:alpha val="43137"/>
                    </a:srgbClr>
                  </a:outerShdw>
                </a:effectLst>
              </a:rPr>
              <a:t>131.3.4.4</a:t>
            </a:r>
            <a:endParaRPr lang="en-US" sz="1600" kern="0" dirty="0"/>
          </a:p>
          <a:p>
            <a:pPr defTabSz="914309">
              <a:lnSpc>
                <a:spcPct val="90000"/>
              </a:lnSpc>
              <a:spcAft>
                <a:spcPts val="600"/>
              </a:spcAft>
              <a:defRPr/>
            </a:pPr>
            <a:r>
              <a:rPr lang="en-US" sz="1600" kern="0" dirty="0">
                <a:effectLst>
                  <a:outerShdw blurRad="38100" dist="38100" dir="2700000" algn="tl">
                    <a:srgbClr val="000000">
                      <a:alpha val="43137"/>
                    </a:srgbClr>
                  </a:outerShdw>
                </a:effectLst>
              </a:rPr>
              <a:t>(Instance-level IP)</a:t>
            </a:r>
            <a:endParaRPr lang="en-US" sz="1600" kern="0" dirty="0"/>
          </a:p>
        </p:txBody>
      </p:sp>
    </p:spTree>
    <p:extLst>
      <p:ext uri="{BB962C8B-B14F-4D97-AF65-F5344CB8AC3E}">
        <p14:creationId xmlns:p14="http://schemas.microsoft.com/office/powerpoint/2010/main" val="3704295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9986" y="109311"/>
            <a:ext cx="10515600" cy="1325563"/>
          </a:xfrm>
        </p:spPr>
        <p:txBody>
          <a:bodyPr>
            <a:normAutofit/>
          </a:bodyPr>
          <a:lstStyle/>
          <a:p>
            <a:r>
              <a:rPr lang="en-US" sz="4000" dirty="0"/>
              <a:t>Network Security Groups (NSG)</a:t>
            </a:r>
          </a:p>
        </p:txBody>
      </p:sp>
      <p:sp>
        <p:nvSpPr>
          <p:cNvPr id="4" name="TextBox 3"/>
          <p:cNvSpPr txBox="1"/>
          <p:nvPr/>
        </p:nvSpPr>
        <p:spPr>
          <a:xfrm>
            <a:off x="657225" y="1311369"/>
            <a:ext cx="3905250" cy="524759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a:solidFill>
                  <a:schemeClr val="tx1">
                    <a:lumMod val="75000"/>
                    <a:lumOff val="25000"/>
                  </a:schemeClr>
                </a:solidFill>
              </a:rPr>
              <a:t>Define access control rules for inbound/outbound traffic to a VM or group of VMs in a subnet</a:t>
            </a:r>
          </a:p>
          <a:p>
            <a:pPr marL="285750" indent="-285750">
              <a:spcBef>
                <a:spcPts val="600"/>
              </a:spcBef>
              <a:buFont typeface="Arial" panose="020B0604020202020204" pitchFamily="34" charset="0"/>
              <a:buChar char="•"/>
            </a:pPr>
            <a:r>
              <a:rPr lang="en-US" sz="2000" dirty="0">
                <a:solidFill>
                  <a:schemeClr val="tx1">
                    <a:lumMod val="75000"/>
                    <a:lumOff val="25000"/>
                  </a:schemeClr>
                </a:solidFill>
              </a:rPr>
              <a:t>NSG rules can be changed at any time and apply to all instances</a:t>
            </a:r>
          </a:p>
          <a:p>
            <a:pPr marL="285750" indent="-285750">
              <a:spcBef>
                <a:spcPts val="600"/>
              </a:spcBef>
              <a:buFont typeface="Arial" panose="020B0604020202020204" pitchFamily="34" charset="0"/>
              <a:buChar char="•"/>
            </a:pPr>
            <a:r>
              <a:rPr lang="en-US" sz="2000" dirty="0">
                <a:solidFill>
                  <a:schemeClr val="tx1">
                    <a:lumMod val="75000"/>
                    <a:lumOff val="25000"/>
                  </a:schemeClr>
                </a:solidFill>
              </a:rPr>
              <a:t>NSG can be associated with:</a:t>
            </a:r>
          </a:p>
          <a:p>
            <a:pPr marL="742950" lvl="1" indent="-285750">
              <a:spcBef>
                <a:spcPts val="600"/>
              </a:spcBef>
              <a:buFont typeface="Arial" panose="020B0604020202020204" pitchFamily="34" charset="0"/>
              <a:buChar char="•"/>
            </a:pPr>
            <a:r>
              <a:rPr lang="en-US" sz="2000" dirty="0">
                <a:solidFill>
                  <a:schemeClr val="tx1">
                    <a:lumMod val="75000"/>
                    <a:lumOff val="25000"/>
                  </a:schemeClr>
                </a:solidFill>
              </a:rPr>
              <a:t>A single VM in a </a:t>
            </a:r>
            <a:r>
              <a:rPr lang="en-US" sz="2000" dirty="0" err="1">
                <a:solidFill>
                  <a:schemeClr val="tx1">
                    <a:lumMod val="75000"/>
                    <a:lumOff val="25000"/>
                  </a:schemeClr>
                </a:solidFill>
              </a:rPr>
              <a:t>VNet</a:t>
            </a:r>
            <a:endParaRPr lang="en-US" sz="2000" dirty="0">
              <a:solidFill>
                <a:schemeClr val="tx1">
                  <a:lumMod val="75000"/>
                  <a:lumOff val="25000"/>
                </a:schemeClr>
              </a:solidFill>
            </a:endParaRPr>
          </a:p>
          <a:p>
            <a:pPr marL="742950" lvl="1" indent="-285750">
              <a:spcBef>
                <a:spcPts val="600"/>
              </a:spcBef>
              <a:buFont typeface="Arial" panose="020B0604020202020204" pitchFamily="34" charset="0"/>
              <a:buChar char="•"/>
            </a:pPr>
            <a:r>
              <a:rPr lang="en-US" sz="2000" dirty="0">
                <a:solidFill>
                  <a:schemeClr val="tx1">
                    <a:lumMod val="75000"/>
                    <a:lumOff val="25000"/>
                  </a:schemeClr>
                </a:solidFill>
              </a:rPr>
              <a:t>A subnet in a </a:t>
            </a:r>
            <a:r>
              <a:rPr lang="en-US" sz="2000" dirty="0" err="1">
                <a:solidFill>
                  <a:schemeClr val="tx1">
                    <a:lumMod val="75000"/>
                    <a:lumOff val="25000"/>
                  </a:schemeClr>
                </a:solidFill>
              </a:rPr>
              <a:t>VNet</a:t>
            </a:r>
            <a:endParaRPr lang="en-US" sz="2000" dirty="0">
              <a:solidFill>
                <a:schemeClr val="tx1">
                  <a:lumMod val="75000"/>
                  <a:lumOff val="25000"/>
                </a:schemeClr>
              </a:solidFill>
            </a:endParaRPr>
          </a:p>
          <a:p>
            <a:pPr marL="742950" lvl="1" indent="-285750">
              <a:spcBef>
                <a:spcPts val="600"/>
              </a:spcBef>
              <a:buFont typeface="Arial" panose="020B0604020202020204" pitchFamily="34" charset="0"/>
              <a:buChar char="•"/>
            </a:pPr>
            <a:r>
              <a:rPr lang="en-US" sz="2000" dirty="0">
                <a:solidFill>
                  <a:schemeClr val="tx1">
                    <a:lumMod val="75000"/>
                    <a:lumOff val="25000"/>
                  </a:schemeClr>
                </a:solidFill>
              </a:rPr>
              <a:t>A VM and a Subnet together for added security</a:t>
            </a:r>
          </a:p>
          <a:p>
            <a:pPr marL="285750" indent="-285750">
              <a:spcBef>
                <a:spcPts val="600"/>
              </a:spcBef>
              <a:buFont typeface="Arial" panose="020B0604020202020204" pitchFamily="34" charset="0"/>
              <a:buChar char="•"/>
            </a:pPr>
            <a:r>
              <a:rPr lang="en-US" sz="2000" dirty="0">
                <a:solidFill>
                  <a:schemeClr val="tx1">
                    <a:lumMod val="75000"/>
                    <a:lumOff val="25000"/>
                  </a:schemeClr>
                </a:solidFill>
              </a:rPr>
              <a:t>Rules are processed in order of priority</a:t>
            </a:r>
          </a:p>
          <a:p>
            <a:pPr marL="285750" indent="-285750">
              <a:spcBef>
                <a:spcPts val="600"/>
              </a:spcBef>
              <a:buFont typeface="Arial" panose="020B0604020202020204" pitchFamily="34" charset="0"/>
              <a:buChar char="•"/>
            </a:pPr>
            <a:r>
              <a:rPr lang="en-US" sz="2000" dirty="0">
                <a:solidFill>
                  <a:schemeClr val="tx1">
                    <a:lumMod val="75000"/>
                    <a:lumOff val="25000"/>
                  </a:schemeClr>
                </a:solidFill>
              </a:rPr>
              <a:t>Rules are based on 5-tuple (source/</a:t>
            </a:r>
            <a:r>
              <a:rPr lang="en-US" sz="2000" dirty="0" err="1">
                <a:solidFill>
                  <a:schemeClr val="tx1">
                    <a:lumMod val="75000"/>
                    <a:lumOff val="25000"/>
                  </a:schemeClr>
                </a:solidFill>
              </a:rPr>
              <a:t>dest</a:t>
            </a:r>
            <a:r>
              <a:rPr lang="en-US" sz="2000" dirty="0">
                <a:solidFill>
                  <a:schemeClr val="tx1">
                    <a:lumMod val="75000"/>
                    <a:lumOff val="25000"/>
                  </a:schemeClr>
                </a:solidFill>
              </a:rPr>
              <a:t> IP/port</a:t>
            </a:r>
            <a:r>
              <a:rPr lang="en-US" sz="2000">
                <a:solidFill>
                  <a:schemeClr val="tx1">
                    <a:lumMod val="75000"/>
                    <a:lumOff val="25000"/>
                  </a:schemeClr>
                </a:solidFill>
              </a:rPr>
              <a:t>, protocol)</a:t>
            </a: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855" y="1299210"/>
            <a:ext cx="5806440" cy="4640580"/>
          </a:xfrm>
          <a:prstGeom prst="rect">
            <a:avLst/>
          </a:prstGeom>
        </p:spPr>
      </p:pic>
    </p:spTree>
    <p:extLst>
      <p:ext uri="{BB962C8B-B14F-4D97-AF65-F5344CB8AC3E}">
        <p14:creationId xmlns:p14="http://schemas.microsoft.com/office/powerpoint/2010/main" val="32000706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p:txBody>
          <a:bodyPr>
            <a:normAutofit fontScale="62500" lnSpcReduction="20000"/>
          </a:bodyPr>
          <a:lstStyle/>
          <a:p>
            <a:pPr marL="0" indent="0">
              <a:buNone/>
            </a:pPr>
            <a:r>
              <a:rPr lang="en-US" sz="4800" dirty="0"/>
              <a:t>Was </a:t>
            </a:r>
            <a:r>
              <a:rPr lang="en-US" sz="4800" dirty="0" err="1"/>
              <a:t>kann</a:t>
            </a:r>
            <a:r>
              <a:rPr lang="en-US" sz="4800" dirty="0"/>
              <a:t> ich tun um </a:t>
            </a:r>
            <a:r>
              <a:rPr lang="en-US" sz="4800" dirty="0" err="1"/>
              <a:t>mehr</a:t>
            </a:r>
            <a:r>
              <a:rPr lang="en-US" sz="4800" dirty="0"/>
              <a:t> </a:t>
            </a:r>
            <a:r>
              <a:rPr lang="en-US" sz="4800" dirty="0" err="1"/>
              <a:t>Netzwerkperformance</a:t>
            </a:r>
            <a:r>
              <a:rPr lang="en-US" sz="4800" dirty="0"/>
              <a:t> </a:t>
            </a:r>
            <a:r>
              <a:rPr lang="en-US" sz="4800" dirty="0" err="1"/>
              <a:t>für</a:t>
            </a:r>
            <a:r>
              <a:rPr lang="en-US" sz="4800" dirty="0"/>
              <a:t> </a:t>
            </a:r>
            <a:r>
              <a:rPr lang="en-US" sz="4800" dirty="0" err="1"/>
              <a:t>meine</a:t>
            </a:r>
            <a:r>
              <a:rPr lang="en-US" sz="4800" dirty="0"/>
              <a:t> Azure VM </a:t>
            </a:r>
            <a:r>
              <a:rPr lang="en-US" sz="4800" dirty="0" err="1"/>
              <a:t>zu</a:t>
            </a:r>
            <a:r>
              <a:rPr lang="en-US" sz="4800" dirty="0"/>
              <a:t> </a:t>
            </a:r>
            <a:r>
              <a:rPr lang="en-US" sz="4800" dirty="0" err="1"/>
              <a:t>kriegen</a:t>
            </a:r>
            <a:r>
              <a:rPr lang="en-US" sz="4800" dirty="0">
                <a:hlinkClick r:id="rId3"/>
              </a:rPr>
              <a:t>*)</a:t>
            </a:r>
            <a:endParaRPr lang="de-DE" sz="4800" dirty="0"/>
          </a:p>
          <a:p>
            <a:pPr marL="0" indent="0">
              <a:buNone/>
            </a:pPr>
            <a:r>
              <a:rPr lang="en-US" sz="4800" dirty="0"/>
              <a:t> </a:t>
            </a:r>
            <a:endParaRPr lang="de-DE" sz="4800" dirty="0"/>
          </a:p>
          <a:p>
            <a:pPr marL="914400" indent="-914400">
              <a:buAutoNum type="alphaLcParenR"/>
            </a:pPr>
            <a:r>
              <a:rPr lang="de-DE" sz="4800" dirty="0" err="1"/>
              <a:t>Receive</a:t>
            </a:r>
            <a:r>
              <a:rPr lang="de-DE" sz="4800" dirty="0"/>
              <a:t> Side </a:t>
            </a:r>
            <a:r>
              <a:rPr lang="de-DE" sz="4800" dirty="0" err="1"/>
              <a:t>Scaling</a:t>
            </a:r>
            <a:r>
              <a:rPr lang="de-DE" sz="4800" dirty="0"/>
              <a:t> (RSS) aktivieren</a:t>
            </a:r>
          </a:p>
          <a:p>
            <a:pPr marL="914400" indent="-914400">
              <a:buAutoNum type="alphaLcParenR"/>
            </a:pPr>
            <a:r>
              <a:rPr lang="de-DE" sz="4800" dirty="0" err="1"/>
              <a:t>Accelerated</a:t>
            </a:r>
            <a:r>
              <a:rPr lang="de-DE" sz="4800" dirty="0"/>
              <a:t> Networking nutzen</a:t>
            </a:r>
          </a:p>
          <a:p>
            <a:pPr marL="914400" indent="-914400">
              <a:buAutoNum type="alphaLcParenR"/>
            </a:pPr>
            <a:r>
              <a:rPr lang="de-DE" sz="4800" dirty="0"/>
              <a:t>Mehr </a:t>
            </a:r>
            <a:r>
              <a:rPr lang="de-DE" sz="4800" dirty="0" err="1"/>
              <a:t>vNICs</a:t>
            </a:r>
            <a:r>
              <a:rPr lang="de-DE" sz="4800" dirty="0"/>
              <a:t> ‚einbauen‘</a:t>
            </a:r>
          </a:p>
          <a:p>
            <a:pPr marL="914400" indent="-914400">
              <a:buAutoNum type="alphaLcParenR"/>
            </a:pPr>
            <a:r>
              <a:rPr lang="en-US" sz="4800" dirty="0" err="1"/>
              <a:t>zu</a:t>
            </a:r>
            <a:r>
              <a:rPr lang="en-US" sz="4800" dirty="0"/>
              <a:t> </a:t>
            </a:r>
            <a:r>
              <a:rPr lang="en-US" sz="4800" dirty="0" err="1"/>
              <a:t>einer</a:t>
            </a:r>
            <a:r>
              <a:rPr lang="en-US" sz="4800" dirty="0"/>
              <a:t> </a:t>
            </a:r>
            <a:r>
              <a:rPr lang="en-US" sz="4800" dirty="0" err="1"/>
              <a:t>größeren</a:t>
            </a:r>
            <a:r>
              <a:rPr lang="en-US" sz="4800" dirty="0"/>
              <a:t> VM </a:t>
            </a:r>
            <a:r>
              <a:rPr lang="en-US" sz="4800" dirty="0" err="1"/>
              <a:t>wechseln</a:t>
            </a:r>
            <a:endParaRPr lang="de-DE" sz="4800" dirty="0"/>
          </a:p>
          <a:p>
            <a:pPr marL="914400" indent="-914400">
              <a:buAutoNum type="alphaLcParenR"/>
            </a:pPr>
            <a:endParaRPr lang="de-DE" sz="4800" dirty="0"/>
          </a:p>
          <a:p>
            <a:pPr marL="0" indent="0">
              <a:buNone/>
            </a:pPr>
            <a:r>
              <a:rPr lang="en-US" sz="4800" dirty="0"/>
              <a:t>BTW: outbound (VM) – </a:t>
            </a:r>
            <a:r>
              <a:rPr lang="en-US" sz="4800" dirty="0" err="1"/>
              <a:t>d.h</a:t>
            </a:r>
            <a:r>
              <a:rPr lang="en-US" sz="4800" dirty="0"/>
              <a:t>. egress</a:t>
            </a:r>
          </a:p>
          <a:p>
            <a:pPr marL="0" indent="0">
              <a:buNone/>
            </a:pPr>
            <a:r>
              <a:rPr lang="en-US" dirty="0">
                <a:hlinkClick r:id="rId4"/>
              </a:rPr>
              <a:t>Optimize network throughput for Azure virtual machines</a:t>
            </a:r>
            <a:endParaRPr lang="en-US" dirty="0"/>
          </a:p>
          <a:p>
            <a:pPr marL="0" indent="0">
              <a:buNone/>
            </a:pPr>
            <a:r>
              <a:rPr lang="en-US" dirty="0">
                <a:hlinkClick r:id="rId5"/>
              </a:rPr>
              <a:t>Create a Windows virtual machine with Accelerated Networking</a:t>
            </a:r>
            <a:endParaRPr lang="de-DE" sz="4800" dirty="0"/>
          </a:p>
        </p:txBody>
      </p:sp>
      <p:pic>
        <p:nvPicPr>
          <p:cNvPr id="2" name="Picture 1">
            <a:extLst>
              <a:ext uri="{FF2B5EF4-FFF2-40B4-BE49-F238E27FC236}">
                <a16:creationId xmlns:a16="http://schemas.microsoft.com/office/drawing/2014/main" id="{2A22B863-B793-44ED-86F3-2E7489890A4D}"/>
              </a:ext>
            </a:extLst>
          </p:cNvPr>
          <p:cNvPicPr>
            <a:picLocks noChangeAspect="1"/>
          </p:cNvPicPr>
          <p:nvPr/>
        </p:nvPicPr>
        <p:blipFill>
          <a:blip r:embed="rId6"/>
          <a:stretch>
            <a:fillRect/>
          </a:stretch>
        </p:blipFill>
        <p:spPr>
          <a:xfrm>
            <a:off x="12439650" y="180975"/>
            <a:ext cx="10477500" cy="6496050"/>
          </a:xfrm>
          <a:prstGeom prst="rect">
            <a:avLst/>
          </a:prstGeom>
        </p:spPr>
      </p:pic>
    </p:spTree>
    <p:extLst>
      <p:ext uri="{BB962C8B-B14F-4D97-AF65-F5344CB8AC3E}">
        <p14:creationId xmlns:p14="http://schemas.microsoft.com/office/powerpoint/2010/main" val="350902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0"/>
                                  </p:iterate>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iterate type="lt">
                                    <p:tmPct val="0"/>
                                  </p:iterate>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iterate type="lt">
                                    <p:tmPct val="0"/>
                                  </p:iterate>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grpId="0" nodeType="clickEffect">
                                  <p:stCondLst>
                                    <p:cond delay="0"/>
                                  </p:stCondLst>
                                  <p:childTnLst>
                                    <p:animClr clrSpc="rgb" dir="cw">
                                      <p:cBhvr override="childStyle">
                                        <p:cTn id="23" dur="500" fill="hold"/>
                                        <p:tgtEl>
                                          <p:spTgt spid="3">
                                            <p:txEl>
                                              <p:pRg st="2" end="2"/>
                                            </p:txEl>
                                          </p:spTgt>
                                        </p:tgtEl>
                                        <p:attrNameLst>
                                          <p:attrName>style.color</p:attrName>
                                        </p:attrNameLst>
                                      </p:cBhvr>
                                      <p:to>
                                        <a:srgbClr val="009900"/>
                                      </p:to>
                                    </p:animClr>
                                  </p:childTnLst>
                                </p:cTn>
                              </p:par>
                            </p:childTnLst>
                          </p:cTn>
                        </p:par>
                        <p:par>
                          <p:cTn id="24" fill="hold">
                            <p:stCondLst>
                              <p:cond delay="500"/>
                            </p:stCondLst>
                            <p:childTnLst>
                              <p:par>
                                <p:cTn id="25" presetID="3" presetClass="emph" presetSubtype="2" fill="hold" grpId="0" nodeType="afterEffect">
                                  <p:stCondLst>
                                    <p:cond delay="0"/>
                                  </p:stCondLst>
                                  <p:iterate type="lt">
                                    <p:tmPct val="0"/>
                                  </p:iterate>
                                  <p:childTnLst>
                                    <p:animClr clrSpc="rgb" dir="cw">
                                      <p:cBhvr override="childStyle">
                                        <p:cTn id="26" dur="500" fill="hold"/>
                                        <p:tgtEl>
                                          <p:spTgt spid="3">
                                            <p:txEl>
                                              <p:pRg st="3" end="3"/>
                                            </p:txEl>
                                          </p:spTgt>
                                        </p:tgtEl>
                                        <p:attrNameLst>
                                          <p:attrName>style.color</p:attrName>
                                        </p:attrNameLst>
                                      </p:cBhvr>
                                      <p:to>
                                        <a:srgbClr val="009900"/>
                                      </p:to>
                                    </p:animClr>
                                  </p:childTnLst>
                                </p:cTn>
                              </p:par>
                            </p:childTnLst>
                          </p:cTn>
                        </p:par>
                        <p:par>
                          <p:cTn id="27" fill="hold">
                            <p:stCondLst>
                              <p:cond delay="1000"/>
                            </p:stCondLst>
                            <p:childTnLst>
                              <p:par>
                                <p:cTn id="28" presetID="3" presetClass="emph" presetSubtype="2" fill="hold" grpId="0" nodeType="afterEffect">
                                  <p:stCondLst>
                                    <p:cond delay="0"/>
                                  </p:stCondLst>
                                  <p:iterate type="lt">
                                    <p:tmPct val="0"/>
                                  </p:iterate>
                                  <p:childTnLst>
                                    <p:animClr clrSpc="rgb" dir="cw">
                                      <p:cBhvr override="childStyle">
                                        <p:cTn id="29" dur="500" fill="hold"/>
                                        <p:tgtEl>
                                          <p:spTgt spid="3">
                                            <p:txEl>
                                              <p:pRg st="5" end="5"/>
                                            </p:txEl>
                                          </p:spTgt>
                                        </p:tgtEl>
                                        <p:attrNameLst>
                                          <p:attrName>style.color</p:attrName>
                                        </p:attrNameLst>
                                      </p:cBhvr>
                                      <p:to>
                                        <a:srgbClr val="009900"/>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iterate type="lt">
                                    <p:tmPct val="0"/>
                                  </p:iterate>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 0 L -0.93503 0 " pathEditMode="relative" rAng="0" ptsTypes="AA">
                                      <p:cBhvr>
                                        <p:cTn id="38" dur="2000" fill="hold"/>
                                        <p:tgtEl>
                                          <p:spTgt spid="2"/>
                                        </p:tgtEl>
                                        <p:attrNameLst>
                                          <p:attrName>ppt_x</p:attrName>
                                          <p:attrName>ppt_y</p:attrName>
                                        </p:attrNameLst>
                                      </p:cBhvr>
                                      <p:rCtr x="-46758" y="0"/>
                                    </p:animMotion>
                                  </p:childTnLst>
                                </p:cTn>
                              </p:par>
                            </p:childTnLst>
                          </p:cTn>
                        </p:par>
                        <p:par>
                          <p:cTn id="39" fill="hold">
                            <p:stCondLst>
                              <p:cond delay="2000"/>
                            </p:stCondLst>
                            <p:childTnLst>
                              <p:par>
                                <p:cTn id="40" presetID="10" presetClass="entr" presetSubtype="0" fill="hold" nodeType="afterEffect">
                                  <p:stCondLst>
                                    <p:cond delay="0"/>
                                  </p:stCondLst>
                                  <p:iterate type="lt">
                                    <p:tmPct val="0"/>
                                  </p:iterate>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par>
                          <p:cTn id="43" fill="hold">
                            <p:stCondLst>
                              <p:cond delay="2500"/>
                            </p:stCondLst>
                            <p:childTnLst>
                              <p:par>
                                <p:cTn id="44" presetID="10" presetClass="entr" presetSubtype="0" fill="hold" nodeType="afterEffect">
                                  <p:stCondLst>
                                    <p:cond delay="0"/>
                                  </p:stCondLst>
                                  <p:iterate type="lt">
                                    <p:tmPct val="0"/>
                                  </p:iterate>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DC5234-4E94-4A66-B149-7710243C1183}"/>
              </a:ext>
            </a:extLst>
          </p:cNvPr>
          <p:cNvSpPr>
            <a:spLocks noGrp="1"/>
          </p:cNvSpPr>
          <p:nvPr>
            <p:ph type="title"/>
          </p:nvPr>
        </p:nvSpPr>
        <p:spPr>
          <a:xfrm>
            <a:off x="1021088" y="50800"/>
            <a:ext cx="10515600" cy="940526"/>
          </a:xfrm>
        </p:spPr>
        <p:txBody>
          <a:bodyPr/>
          <a:lstStyle/>
          <a:p>
            <a:endParaRPr lang="de-DE"/>
          </a:p>
        </p:txBody>
      </p:sp>
      <p:sp>
        <p:nvSpPr>
          <p:cNvPr id="7" name="Text Placeholder 6"/>
          <p:cNvSpPr>
            <a:spLocks noGrp="1"/>
          </p:cNvSpPr>
          <p:nvPr>
            <p:ph idx="1"/>
          </p:nvPr>
        </p:nvSpPr>
        <p:spPr/>
        <p:txBody>
          <a:bodyPr anchor="ctr">
            <a:normAutofit/>
          </a:bodyPr>
          <a:lstStyle/>
          <a:p>
            <a:pPr marL="0" indent="0">
              <a:buNone/>
            </a:pPr>
            <a:r>
              <a:rPr lang="en-US" sz="4000" i="1" dirty="0" err="1"/>
              <a:t>Wer</a:t>
            </a:r>
            <a:r>
              <a:rPr lang="en-US" sz="4000" i="1" dirty="0"/>
              <a:t> </a:t>
            </a:r>
            <a:r>
              <a:rPr lang="en-US" sz="4000" i="1" dirty="0" err="1"/>
              <a:t>oder</a:t>
            </a:r>
            <a:r>
              <a:rPr lang="en-US" sz="4000" i="1" dirty="0"/>
              <a:t> was </a:t>
            </a:r>
            <a:r>
              <a:rPr lang="en-US" sz="4000" i="1" dirty="0" err="1"/>
              <a:t>macht</a:t>
            </a:r>
            <a:r>
              <a:rPr lang="en-US" sz="4000" i="1" dirty="0"/>
              <a:t> in Azure </a:t>
            </a:r>
            <a:r>
              <a:rPr lang="en-US" sz="4000" i="1" dirty="0" err="1"/>
              <a:t>eigentlich</a:t>
            </a:r>
            <a:r>
              <a:rPr lang="en-US" sz="4000" i="1" dirty="0"/>
              <a:t> das </a:t>
            </a:r>
            <a:r>
              <a:rPr lang="en-US" sz="4000" i="1" dirty="0" err="1"/>
              <a:t>Ressourcen</a:t>
            </a:r>
            <a:r>
              <a:rPr lang="en-US" sz="4000" i="1" dirty="0"/>
              <a:t> Management?</a:t>
            </a:r>
          </a:p>
        </p:txBody>
      </p:sp>
    </p:spTree>
    <p:extLst>
      <p:ext uri="{BB962C8B-B14F-4D97-AF65-F5344CB8AC3E}">
        <p14:creationId xmlns:p14="http://schemas.microsoft.com/office/powerpoint/2010/main" val="1273778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Managing Azure Deployments</a:t>
            </a:r>
          </a:p>
        </p:txBody>
      </p:sp>
      <p:sp>
        <p:nvSpPr>
          <p:cNvPr id="6" name="Text Placeholder 5"/>
          <p:cNvSpPr>
            <a:spLocks noGrp="1"/>
          </p:cNvSpPr>
          <p:nvPr>
            <p:ph idx="1"/>
          </p:nvPr>
        </p:nvSpPr>
        <p:spPr/>
        <p:txBody>
          <a:bodyPr/>
          <a:lstStyle/>
          <a:p>
            <a:r>
              <a:rPr lang="en-US" sz="2400" dirty="0"/>
              <a:t>Azure Service Manager (ASM)</a:t>
            </a:r>
          </a:p>
          <a:p>
            <a:pPr marL="342900" lvl="1" indent="-342900">
              <a:buFont typeface="Arial" panose="020B0604020202020204" pitchFamily="34" charset="0"/>
              <a:buChar char="•"/>
            </a:pPr>
            <a:r>
              <a:rPr lang="en-US" dirty="0">
                <a:solidFill>
                  <a:schemeClr val="bg1">
                    <a:lumMod val="75000"/>
                  </a:schemeClr>
                </a:solidFill>
              </a:rPr>
              <a:t>Traditional way to deploy and manage applications hosted in Azure</a:t>
            </a:r>
          </a:p>
          <a:p>
            <a:pPr marL="342900" lvl="1" indent="-342900">
              <a:buFont typeface="Arial" panose="020B0604020202020204" pitchFamily="34" charset="0"/>
              <a:buChar char="•"/>
            </a:pPr>
            <a:r>
              <a:rPr lang="en-US" dirty="0">
                <a:solidFill>
                  <a:schemeClr val="bg1">
                    <a:lumMod val="75000"/>
                  </a:schemeClr>
                </a:solidFill>
              </a:rPr>
              <a:t>Azure Portal </a:t>
            </a:r>
            <a:r>
              <a:rPr lang="en-US" dirty="0">
                <a:solidFill>
                  <a:schemeClr val="accent1">
                    <a:lumMod val="20000"/>
                    <a:lumOff val="80000"/>
                  </a:schemeClr>
                </a:solidFill>
              </a:rPr>
              <a:t>https://manage.windowsazure.com </a:t>
            </a:r>
          </a:p>
          <a:p>
            <a:pPr marL="342900" lvl="1" indent="-342900">
              <a:buFont typeface="Arial" panose="020B0604020202020204" pitchFamily="34" charset="0"/>
              <a:buChar char="•"/>
            </a:pPr>
            <a:r>
              <a:rPr lang="en-US" dirty="0">
                <a:solidFill>
                  <a:schemeClr val="bg1">
                    <a:lumMod val="75000"/>
                  </a:schemeClr>
                </a:solidFill>
              </a:rPr>
              <a:t>PowerShell / CLI (default mode)</a:t>
            </a:r>
          </a:p>
          <a:p>
            <a:pPr marL="342900" lvl="1" indent="-342900">
              <a:buFont typeface="Arial" panose="020B0604020202020204" pitchFamily="34" charset="0"/>
              <a:buChar char="•"/>
            </a:pPr>
            <a:r>
              <a:rPr lang="en-US" dirty="0">
                <a:solidFill>
                  <a:schemeClr val="bg1">
                    <a:lumMod val="75000"/>
                  </a:schemeClr>
                </a:solidFill>
              </a:rPr>
              <a:t>REST API</a:t>
            </a:r>
          </a:p>
          <a:p>
            <a:pPr marL="0" lvl="1"/>
            <a:endParaRPr lang="en-US" dirty="0"/>
          </a:p>
          <a:p>
            <a:r>
              <a:rPr lang="en-US" sz="2400" dirty="0"/>
              <a:t>Azure Resource Manager (ARM)</a:t>
            </a:r>
          </a:p>
          <a:p>
            <a:pPr marL="370912" lvl="1" indent="-342900">
              <a:buFont typeface="Arial" panose="020B0604020202020204" pitchFamily="34" charset="0"/>
              <a:buChar char="•"/>
            </a:pPr>
            <a:r>
              <a:rPr lang="en-US" dirty="0"/>
              <a:t>Modern way to deploy and manage applications hosted in Azure</a:t>
            </a:r>
          </a:p>
          <a:p>
            <a:pPr marL="370912" lvl="1" indent="-342900">
              <a:buFont typeface="Arial" panose="020B0604020202020204" pitchFamily="34" charset="0"/>
              <a:buChar char="•"/>
            </a:pPr>
            <a:r>
              <a:rPr lang="en-US" dirty="0"/>
              <a:t>Azure Portal </a:t>
            </a:r>
            <a:r>
              <a:rPr lang="en-US" dirty="0">
                <a:hlinkClick r:id="rId3"/>
              </a:rPr>
              <a:t>https://portal.azure.com</a:t>
            </a:r>
            <a:r>
              <a:rPr lang="en-US" dirty="0"/>
              <a:t> </a:t>
            </a:r>
          </a:p>
          <a:p>
            <a:pPr marL="370912" lvl="1" indent="-342900">
              <a:buFont typeface="Arial" panose="020B0604020202020204" pitchFamily="34" charset="0"/>
              <a:buChar char="•"/>
            </a:pPr>
            <a:r>
              <a:rPr lang="en-US" dirty="0"/>
              <a:t>PowerShell / CLI (ARM mode)</a:t>
            </a:r>
          </a:p>
          <a:p>
            <a:pPr marL="370912" lvl="1" indent="-342900">
              <a:buFont typeface="Arial" panose="020B0604020202020204" pitchFamily="34" charset="0"/>
              <a:buChar char="•"/>
            </a:pPr>
            <a:r>
              <a:rPr lang="en-US" dirty="0"/>
              <a:t>REST API</a:t>
            </a:r>
          </a:p>
          <a:p>
            <a:pPr marL="370912" lvl="1" indent="-342900">
              <a:buFont typeface="Arial" panose="020B0604020202020204" pitchFamily="34" charset="0"/>
              <a:buChar char="•"/>
            </a:pPr>
            <a:r>
              <a:rPr lang="en-US" dirty="0"/>
              <a:t>Azure Resource Management Library for .NET</a:t>
            </a:r>
          </a:p>
        </p:txBody>
      </p:sp>
      <p:cxnSp>
        <p:nvCxnSpPr>
          <p:cNvPr id="3" name="Straight Connector 2">
            <a:extLst>
              <a:ext uri="{FF2B5EF4-FFF2-40B4-BE49-F238E27FC236}">
                <a16:creationId xmlns:a16="http://schemas.microsoft.com/office/drawing/2014/main" id="{FB20A550-036A-4DA8-B140-15EFE6C7DEA2}"/>
              </a:ext>
            </a:extLst>
          </p:cNvPr>
          <p:cNvCxnSpPr>
            <a:cxnSpLocks/>
          </p:cNvCxnSpPr>
          <p:nvPr/>
        </p:nvCxnSpPr>
        <p:spPr>
          <a:xfrm flipV="1">
            <a:off x="269238" y="1417725"/>
            <a:ext cx="6155889" cy="20112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73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48CE-0D13-4E43-B8B1-A6376300654A}"/>
              </a:ext>
            </a:extLst>
          </p:cNvPr>
          <p:cNvSpPr>
            <a:spLocks noGrp="1"/>
          </p:cNvSpPr>
          <p:nvPr>
            <p:ph type="title" idx="4294967295"/>
          </p:nvPr>
        </p:nvSpPr>
        <p:spPr>
          <a:xfrm>
            <a:off x="1676400" y="0"/>
            <a:ext cx="10515600" cy="939800"/>
          </a:xfrm>
        </p:spPr>
        <p:txBody>
          <a:bodyPr/>
          <a:lstStyle/>
          <a:p>
            <a:r>
              <a:rPr lang="de-DE" dirty="0"/>
              <a:t>Azure </a:t>
            </a:r>
            <a:r>
              <a:rPr lang="de-DE" dirty="0" err="1"/>
              <a:t>Resource</a:t>
            </a:r>
            <a:r>
              <a:rPr lang="de-DE" dirty="0"/>
              <a:t> Manager (ARM)</a:t>
            </a:r>
            <a:endParaRPr lang="de-DE" baseline="30000" dirty="0"/>
          </a:p>
        </p:txBody>
      </p:sp>
      <p:sp>
        <p:nvSpPr>
          <p:cNvPr id="3" name="Content Placeholder 2">
            <a:extLst>
              <a:ext uri="{FF2B5EF4-FFF2-40B4-BE49-F238E27FC236}">
                <a16:creationId xmlns:a16="http://schemas.microsoft.com/office/drawing/2014/main" id="{3D66FE67-51D3-4434-A987-F39B14DB986A}"/>
              </a:ext>
            </a:extLst>
          </p:cNvPr>
          <p:cNvSpPr>
            <a:spLocks noGrp="1"/>
          </p:cNvSpPr>
          <p:nvPr>
            <p:ph idx="4294967295"/>
          </p:nvPr>
        </p:nvSpPr>
        <p:spPr>
          <a:xfrm>
            <a:off x="592986" y="1470278"/>
            <a:ext cx="4440238" cy="5054600"/>
          </a:xfrm>
        </p:spPr>
        <p:txBody>
          <a:bodyPr>
            <a:normAutofit fontScale="85000" lnSpcReduction="20000"/>
          </a:bodyPr>
          <a:lstStyle/>
          <a:p>
            <a:pPr marL="0" indent="0">
              <a:buNone/>
            </a:pPr>
            <a:r>
              <a:rPr lang="en-US" dirty="0"/>
              <a:t>Provides </a:t>
            </a:r>
            <a:r>
              <a:rPr lang="en-US" b="1" dirty="0"/>
              <a:t>a management layer</a:t>
            </a:r>
            <a:r>
              <a:rPr lang="en-US" dirty="0"/>
              <a:t> to </a:t>
            </a:r>
            <a:r>
              <a:rPr lang="en-US" b="1" dirty="0"/>
              <a:t>create and operate your Azure resources</a:t>
            </a:r>
          </a:p>
          <a:p>
            <a:pPr marL="0" indent="0">
              <a:buNone/>
            </a:pPr>
            <a:endParaRPr lang="en-US" dirty="0"/>
          </a:p>
          <a:p>
            <a:pPr marL="0" indent="0">
              <a:buNone/>
            </a:pPr>
            <a:r>
              <a:rPr lang="en-US" dirty="0"/>
              <a:t>Azure cloud platform provided can be divided into 4 layers:</a:t>
            </a:r>
          </a:p>
          <a:p>
            <a:r>
              <a:rPr lang="en-US" dirty="0"/>
              <a:t>End-user experience</a:t>
            </a:r>
          </a:p>
          <a:p>
            <a:r>
              <a:rPr lang="en-US" dirty="0"/>
              <a:t>Unified Application model</a:t>
            </a:r>
          </a:p>
          <a:p>
            <a:r>
              <a:rPr lang="en-US" dirty="0"/>
              <a:t>Services</a:t>
            </a:r>
          </a:p>
          <a:p>
            <a:r>
              <a:rPr lang="en-US" dirty="0"/>
              <a:t>Cloud infrastructure </a:t>
            </a:r>
          </a:p>
          <a:p>
            <a:pPr marL="0" indent="0">
              <a:buNone/>
            </a:pPr>
            <a:r>
              <a:rPr lang="en-US" dirty="0"/>
              <a:t> </a:t>
            </a:r>
          </a:p>
          <a:p>
            <a:pPr marL="0" indent="0">
              <a:buNone/>
            </a:pPr>
            <a:endParaRPr lang="en-US" dirty="0"/>
          </a:p>
          <a:p>
            <a:pPr marL="0" indent="0">
              <a:buNone/>
            </a:pPr>
            <a:r>
              <a:rPr lang="en-US" sz="2600" dirty="0"/>
              <a:t>*)</a:t>
            </a:r>
            <a:r>
              <a:rPr lang="en-US" dirty="0"/>
              <a:t> </a:t>
            </a:r>
            <a:r>
              <a:rPr lang="en-US" sz="2200" dirty="0">
                <a:hlinkClick r:id="rId3"/>
              </a:rPr>
              <a:t>Getting started with Azure Resource Manager</a:t>
            </a:r>
            <a:endParaRPr lang="de-DE" sz="2200" dirty="0"/>
          </a:p>
          <a:p>
            <a:endParaRPr lang="de-DE" dirty="0"/>
          </a:p>
        </p:txBody>
      </p:sp>
      <p:grpSp>
        <p:nvGrpSpPr>
          <p:cNvPr id="7" name="Group 6">
            <a:extLst>
              <a:ext uri="{FF2B5EF4-FFF2-40B4-BE49-F238E27FC236}">
                <a16:creationId xmlns:a16="http://schemas.microsoft.com/office/drawing/2014/main" id="{08A9F455-A2F9-41B8-8EAC-B247C4BEEE7E}"/>
              </a:ext>
            </a:extLst>
          </p:cNvPr>
          <p:cNvGrpSpPr/>
          <p:nvPr/>
        </p:nvGrpSpPr>
        <p:grpSpPr>
          <a:xfrm>
            <a:off x="9044999" y="1594022"/>
            <a:ext cx="3002839" cy="3323967"/>
            <a:chOff x="9044999" y="1594022"/>
            <a:chExt cx="3002839" cy="3323967"/>
          </a:xfrm>
        </p:grpSpPr>
        <p:pic>
          <p:nvPicPr>
            <p:cNvPr id="5" name="Picture 4">
              <a:extLst>
                <a:ext uri="{FF2B5EF4-FFF2-40B4-BE49-F238E27FC236}">
                  <a16:creationId xmlns:a16="http://schemas.microsoft.com/office/drawing/2014/main" id="{AE4C7863-DE0C-4B66-97AA-A180FB9B9728}"/>
                </a:ext>
              </a:extLst>
            </p:cNvPr>
            <p:cNvPicPr>
              <a:picLocks noChangeAspect="1"/>
            </p:cNvPicPr>
            <p:nvPr/>
          </p:nvPicPr>
          <p:blipFill>
            <a:blip r:embed="rId4"/>
            <a:stretch>
              <a:fillRect/>
            </a:stretch>
          </p:blipFill>
          <p:spPr>
            <a:xfrm>
              <a:off x="9044999" y="1705232"/>
              <a:ext cx="2491689" cy="3212757"/>
            </a:xfrm>
            <a:prstGeom prst="rect">
              <a:avLst/>
            </a:prstGeom>
          </p:spPr>
        </p:pic>
        <p:sp>
          <p:nvSpPr>
            <p:cNvPr id="6" name="TextBox 5">
              <a:extLst>
                <a:ext uri="{FF2B5EF4-FFF2-40B4-BE49-F238E27FC236}">
                  <a16:creationId xmlns:a16="http://schemas.microsoft.com/office/drawing/2014/main" id="{3AE3BF26-AF82-47A7-869C-2CC47533C4E1}"/>
                </a:ext>
              </a:extLst>
            </p:cNvPr>
            <p:cNvSpPr txBox="1"/>
            <p:nvPr/>
          </p:nvSpPr>
          <p:spPr>
            <a:xfrm>
              <a:off x="11536688" y="1594022"/>
              <a:ext cx="511150" cy="369332"/>
            </a:xfrm>
            <a:prstGeom prst="rect">
              <a:avLst/>
            </a:prstGeom>
            <a:noFill/>
          </p:spPr>
          <p:txBody>
            <a:bodyPr wrap="square" rtlCol="0">
              <a:spAutoFit/>
            </a:bodyPr>
            <a:lstStyle/>
            <a:p>
              <a:r>
                <a:rPr lang="en-US" dirty="0"/>
                <a:t>*)</a:t>
              </a:r>
              <a:endParaRPr lang="de-DE" dirty="0"/>
            </a:p>
          </p:txBody>
        </p:sp>
      </p:grpSp>
      <p:pic>
        <p:nvPicPr>
          <p:cNvPr id="8" name="Picture 7">
            <a:extLst>
              <a:ext uri="{FF2B5EF4-FFF2-40B4-BE49-F238E27FC236}">
                <a16:creationId xmlns:a16="http://schemas.microsoft.com/office/drawing/2014/main" id="{467B060D-5713-4EC8-8D37-4B4095A39C24}"/>
              </a:ext>
            </a:extLst>
          </p:cNvPr>
          <p:cNvPicPr>
            <a:picLocks noChangeAspect="1"/>
          </p:cNvPicPr>
          <p:nvPr/>
        </p:nvPicPr>
        <p:blipFill>
          <a:blip r:embed="rId5"/>
          <a:stretch>
            <a:fillRect/>
          </a:stretch>
        </p:blipFill>
        <p:spPr>
          <a:xfrm>
            <a:off x="5461686" y="1470278"/>
            <a:ext cx="6730314" cy="3682490"/>
          </a:xfrm>
          <a:prstGeom prst="rect">
            <a:avLst/>
          </a:prstGeom>
        </p:spPr>
      </p:pic>
    </p:spTree>
    <p:extLst>
      <p:ext uri="{BB962C8B-B14F-4D97-AF65-F5344CB8AC3E}">
        <p14:creationId xmlns:p14="http://schemas.microsoft.com/office/powerpoint/2010/main" val="33880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1F6A-396C-4B6B-8323-22926E7C715B}"/>
              </a:ext>
            </a:extLst>
          </p:cNvPr>
          <p:cNvSpPr>
            <a:spLocks noGrp="1"/>
          </p:cNvSpPr>
          <p:nvPr>
            <p:ph type="title"/>
          </p:nvPr>
        </p:nvSpPr>
        <p:spPr/>
        <p:txBody>
          <a:bodyPr/>
          <a:lstStyle/>
          <a:p>
            <a:r>
              <a:rPr lang="de-DE" dirty="0"/>
              <a:t>Global Foundation Services</a:t>
            </a:r>
            <a:r>
              <a:rPr lang="de-DE" dirty="0">
                <a:hlinkClick r:id="rId2"/>
              </a:rPr>
              <a:t>*)</a:t>
            </a:r>
            <a:endParaRPr lang="de-DE" dirty="0"/>
          </a:p>
        </p:txBody>
      </p:sp>
      <p:sp>
        <p:nvSpPr>
          <p:cNvPr id="3" name="Content Placeholder 2">
            <a:extLst>
              <a:ext uri="{FF2B5EF4-FFF2-40B4-BE49-F238E27FC236}">
                <a16:creationId xmlns:a16="http://schemas.microsoft.com/office/drawing/2014/main" id="{5B7197B7-66A3-4EE1-B947-1C2E2E18A44B}"/>
              </a:ext>
            </a:extLst>
          </p:cNvPr>
          <p:cNvSpPr>
            <a:spLocks noGrp="1"/>
          </p:cNvSpPr>
          <p:nvPr>
            <p:ph idx="1"/>
          </p:nvPr>
        </p:nvSpPr>
        <p:spPr/>
        <p:txBody>
          <a:bodyPr/>
          <a:lstStyle/>
          <a:p>
            <a:r>
              <a:rPr lang="de-DE" dirty="0" err="1"/>
              <a:t>Operates</a:t>
            </a:r>
            <a:r>
              <a:rPr lang="de-DE" dirty="0"/>
              <a:t> Azure</a:t>
            </a:r>
          </a:p>
          <a:p>
            <a:r>
              <a:rPr lang="de-DE" dirty="0" err="1"/>
              <a:t>Contributes</a:t>
            </a:r>
            <a:r>
              <a:rPr lang="de-DE" dirty="0"/>
              <a:t> </a:t>
            </a:r>
            <a:r>
              <a:rPr lang="de-DE" dirty="0" err="1"/>
              <a:t>to</a:t>
            </a:r>
            <a:r>
              <a:rPr lang="de-DE" dirty="0"/>
              <a:t>: Open </a:t>
            </a:r>
            <a:r>
              <a:rPr lang="de-DE" dirty="0" err="1"/>
              <a:t>Compute</a:t>
            </a:r>
            <a:r>
              <a:rPr lang="de-DE" dirty="0"/>
              <a:t> Project </a:t>
            </a:r>
            <a:r>
              <a:rPr lang="de-DE" dirty="0">
                <a:hlinkClick r:id="rId3"/>
              </a:rPr>
              <a:t>*)</a:t>
            </a:r>
            <a:endParaRPr lang="de-DE" dirty="0"/>
          </a:p>
          <a:p>
            <a:endParaRPr lang="de-DE" dirty="0"/>
          </a:p>
        </p:txBody>
      </p:sp>
      <p:pic>
        <p:nvPicPr>
          <p:cNvPr id="5" name="Picture 4" descr="A close up of a device&#10;&#10;Description generated with high confidence">
            <a:extLst>
              <a:ext uri="{FF2B5EF4-FFF2-40B4-BE49-F238E27FC236}">
                <a16:creationId xmlns:a16="http://schemas.microsoft.com/office/drawing/2014/main" id="{9FC63939-A744-4617-960E-F771ACBB7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438" y="2208031"/>
            <a:ext cx="5810250" cy="3876675"/>
          </a:xfrm>
          <a:prstGeom prst="rect">
            <a:avLst/>
          </a:prstGeom>
        </p:spPr>
      </p:pic>
      <p:pic>
        <p:nvPicPr>
          <p:cNvPr id="7" name="Picture 6">
            <a:extLst>
              <a:ext uri="{FF2B5EF4-FFF2-40B4-BE49-F238E27FC236}">
                <a16:creationId xmlns:a16="http://schemas.microsoft.com/office/drawing/2014/main" id="{C2BEBE77-2AC2-42B2-95F4-033B43333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267" y="2362200"/>
            <a:ext cx="5125095" cy="3876675"/>
          </a:xfrm>
          <a:prstGeom prst="rect">
            <a:avLst/>
          </a:prstGeom>
        </p:spPr>
      </p:pic>
    </p:spTree>
    <p:extLst>
      <p:ext uri="{BB962C8B-B14F-4D97-AF65-F5344CB8AC3E}">
        <p14:creationId xmlns:p14="http://schemas.microsoft.com/office/powerpoint/2010/main" val="55264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48CE-0D13-4E43-B8B1-A6376300654A}"/>
              </a:ext>
            </a:extLst>
          </p:cNvPr>
          <p:cNvSpPr>
            <a:spLocks noGrp="1"/>
          </p:cNvSpPr>
          <p:nvPr>
            <p:ph type="title"/>
          </p:nvPr>
        </p:nvSpPr>
        <p:spPr>
          <a:xfrm>
            <a:off x="1042989" y="58439"/>
            <a:ext cx="10515600" cy="1325563"/>
          </a:xfrm>
        </p:spPr>
        <p:txBody>
          <a:bodyPr/>
          <a:lstStyle/>
          <a:p>
            <a:r>
              <a:rPr lang="de-DE" dirty="0"/>
              <a:t>Azure </a:t>
            </a:r>
            <a:r>
              <a:rPr lang="de-DE" dirty="0" err="1"/>
              <a:t>Resource</a:t>
            </a:r>
            <a:r>
              <a:rPr lang="de-DE" dirty="0"/>
              <a:t> Manager (ARM)</a:t>
            </a:r>
            <a:endParaRPr lang="de-DE" baseline="30000" dirty="0"/>
          </a:p>
        </p:txBody>
      </p:sp>
      <p:sp>
        <p:nvSpPr>
          <p:cNvPr id="3" name="Content Placeholder 2">
            <a:extLst>
              <a:ext uri="{FF2B5EF4-FFF2-40B4-BE49-F238E27FC236}">
                <a16:creationId xmlns:a16="http://schemas.microsoft.com/office/drawing/2014/main" id="{3D66FE67-51D3-4434-A987-F39B14DB986A}"/>
              </a:ext>
            </a:extLst>
          </p:cNvPr>
          <p:cNvSpPr>
            <a:spLocks noGrp="1"/>
          </p:cNvSpPr>
          <p:nvPr>
            <p:ph idx="4294967295"/>
          </p:nvPr>
        </p:nvSpPr>
        <p:spPr>
          <a:xfrm>
            <a:off x="1042989" y="1127697"/>
            <a:ext cx="10515600" cy="4816475"/>
          </a:xfrm>
        </p:spPr>
        <p:txBody>
          <a:bodyPr>
            <a:normAutofit/>
          </a:bodyPr>
          <a:lstStyle/>
          <a:p>
            <a:pPr marL="0" indent="0">
              <a:buNone/>
            </a:pPr>
            <a:r>
              <a:rPr lang="de-DE" dirty="0"/>
              <a:t>[</a:t>
            </a:r>
            <a:r>
              <a:rPr lang="de-DE" dirty="0" err="1"/>
              <a:t>Terminology</a:t>
            </a:r>
            <a:r>
              <a:rPr lang="de-DE" dirty="0"/>
              <a:t>]</a:t>
            </a:r>
          </a:p>
          <a:p>
            <a:r>
              <a:rPr lang="en-US" dirty="0"/>
              <a:t>Resource </a:t>
            </a:r>
            <a:r>
              <a:rPr lang="en-US" sz="2000" dirty="0"/>
              <a:t>(</a:t>
            </a:r>
            <a:r>
              <a:rPr lang="de-DE" sz="2000" dirty="0" err="1"/>
              <a:t>virtualNetworks</a:t>
            </a:r>
            <a:r>
              <a:rPr lang="de-DE" sz="2000" dirty="0"/>
              <a:t>, </a:t>
            </a:r>
            <a:r>
              <a:rPr lang="de-DE" sz="2000" dirty="0" err="1"/>
              <a:t>publicIPAddresses</a:t>
            </a:r>
            <a:r>
              <a:rPr lang="de-DE" sz="2000" dirty="0"/>
              <a:t>, </a:t>
            </a:r>
            <a:r>
              <a:rPr lang="de-DE" sz="2000" dirty="0" err="1"/>
              <a:t>networkInterfaces</a:t>
            </a:r>
            <a:r>
              <a:rPr lang="de-DE" sz="2000" dirty="0"/>
              <a:t>, </a:t>
            </a:r>
            <a:r>
              <a:rPr lang="de-DE" sz="2000" dirty="0" err="1"/>
              <a:t>disks</a:t>
            </a:r>
            <a:r>
              <a:rPr lang="de-DE" sz="2000" dirty="0"/>
              <a:t>, ... </a:t>
            </a:r>
            <a:r>
              <a:rPr lang="en-US" sz="2000" dirty="0"/>
              <a:t>) </a:t>
            </a:r>
            <a:r>
              <a:rPr lang="en-US" dirty="0"/>
              <a:t>  </a:t>
            </a:r>
          </a:p>
          <a:p>
            <a:r>
              <a:rPr lang="en-US" dirty="0"/>
              <a:t>Resource Group</a:t>
            </a:r>
          </a:p>
          <a:p>
            <a:r>
              <a:rPr lang="en-US" dirty="0"/>
              <a:t>Resource Provider</a:t>
            </a:r>
          </a:p>
        </p:txBody>
      </p:sp>
      <p:pic>
        <p:nvPicPr>
          <p:cNvPr id="10" name="Picture 9">
            <a:extLst>
              <a:ext uri="{FF2B5EF4-FFF2-40B4-BE49-F238E27FC236}">
                <a16:creationId xmlns:a16="http://schemas.microsoft.com/office/drawing/2014/main" id="{9738006D-61C5-4199-AD50-42F15E441699}"/>
              </a:ext>
            </a:extLst>
          </p:cNvPr>
          <p:cNvPicPr>
            <a:picLocks noChangeAspect="1"/>
          </p:cNvPicPr>
          <p:nvPr/>
        </p:nvPicPr>
        <p:blipFill>
          <a:blip r:embed="rId3"/>
          <a:stretch>
            <a:fillRect/>
          </a:stretch>
        </p:blipFill>
        <p:spPr>
          <a:xfrm>
            <a:off x="6310312" y="1114697"/>
            <a:ext cx="11763375" cy="6286500"/>
          </a:xfrm>
          <a:prstGeom prst="rect">
            <a:avLst/>
          </a:prstGeom>
        </p:spPr>
      </p:pic>
      <p:pic>
        <p:nvPicPr>
          <p:cNvPr id="9" name="Picture 8">
            <a:extLst>
              <a:ext uri="{FF2B5EF4-FFF2-40B4-BE49-F238E27FC236}">
                <a16:creationId xmlns:a16="http://schemas.microsoft.com/office/drawing/2014/main" id="{A5344055-185A-462D-A685-913D38D85875}"/>
              </a:ext>
            </a:extLst>
          </p:cNvPr>
          <p:cNvPicPr>
            <a:picLocks noChangeAspect="1"/>
          </p:cNvPicPr>
          <p:nvPr/>
        </p:nvPicPr>
        <p:blipFill>
          <a:blip r:embed="rId4"/>
          <a:stretch>
            <a:fillRect/>
          </a:stretch>
        </p:blipFill>
        <p:spPr>
          <a:xfrm>
            <a:off x="333375" y="3733755"/>
            <a:ext cx="11525250" cy="6067425"/>
          </a:xfrm>
          <a:prstGeom prst="rect">
            <a:avLst/>
          </a:prstGeom>
        </p:spPr>
      </p:pic>
      <p:pic>
        <p:nvPicPr>
          <p:cNvPr id="13" name="Picture 12">
            <a:extLst>
              <a:ext uri="{FF2B5EF4-FFF2-40B4-BE49-F238E27FC236}">
                <a16:creationId xmlns:a16="http://schemas.microsoft.com/office/drawing/2014/main" id="{F2807143-68A1-4AAA-B0FB-71146544D25F}"/>
              </a:ext>
            </a:extLst>
          </p:cNvPr>
          <p:cNvPicPr>
            <a:picLocks noChangeAspect="1"/>
          </p:cNvPicPr>
          <p:nvPr/>
        </p:nvPicPr>
        <p:blipFill>
          <a:blip r:embed="rId5"/>
          <a:stretch>
            <a:fillRect/>
          </a:stretch>
        </p:blipFill>
        <p:spPr>
          <a:xfrm>
            <a:off x="12224398" y="721221"/>
            <a:ext cx="12192000" cy="6025068"/>
          </a:xfrm>
          <a:prstGeom prst="rect">
            <a:avLst/>
          </a:prstGeom>
        </p:spPr>
      </p:pic>
      <p:pic>
        <p:nvPicPr>
          <p:cNvPr id="14" name="Picture 13">
            <a:extLst>
              <a:ext uri="{FF2B5EF4-FFF2-40B4-BE49-F238E27FC236}">
                <a16:creationId xmlns:a16="http://schemas.microsoft.com/office/drawing/2014/main" id="{D07EA29D-315A-45EA-AB75-A8DDF62D7241}"/>
              </a:ext>
            </a:extLst>
          </p:cNvPr>
          <p:cNvPicPr>
            <a:picLocks noChangeAspect="1"/>
          </p:cNvPicPr>
          <p:nvPr/>
        </p:nvPicPr>
        <p:blipFill>
          <a:blip r:embed="rId6"/>
          <a:stretch>
            <a:fillRect/>
          </a:stretch>
        </p:blipFill>
        <p:spPr>
          <a:xfrm>
            <a:off x="0" y="2011316"/>
            <a:ext cx="1042989" cy="1325535"/>
          </a:xfrm>
          <a:prstGeom prst="rect">
            <a:avLst/>
          </a:prstGeom>
        </p:spPr>
      </p:pic>
    </p:spTree>
    <p:extLst>
      <p:ext uri="{BB962C8B-B14F-4D97-AF65-F5344CB8AC3E}">
        <p14:creationId xmlns:p14="http://schemas.microsoft.com/office/powerpoint/2010/main" val="2937200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16667E-6 -4.44444E-6 L -1.0026 -4.44444E-6 " pathEditMode="relative" rAng="0" ptsTypes="AA">
                                      <p:cBhvr>
                                        <p:cTn id="19" dur="2000" fill="hold"/>
                                        <p:tgtEl>
                                          <p:spTgt spid="13"/>
                                        </p:tgtEl>
                                        <p:attrNameLst>
                                          <p:attrName>ppt_x</p:attrName>
                                          <p:attrName>ppt_y</p:attrName>
                                        </p:attrNameLst>
                                      </p:cBhvr>
                                      <p:rCtr x="-50130" y="0"/>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xit" presetSubtype="0" fill="hold"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a:xfrm>
            <a:off x="1021088" y="1114697"/>
            <a:ext cx="10515600" cy="3889789"/>
          </a:xfrm>
        </p:spPr>
        <p:txBody>
          <a:bodyPr>
            <a:normAutofit fontScale="92500" lnSpcReduction="10000"/>
          </a:bodyPr>
          <a:lstStyle/>
          <a:p>
            <a:pPr marL="0" indent="0">
              <a:buNone/>
            </a:pPr>
            <a:r>
              <a:rPr lang="en-US" sz="4800" dirty="0"/>
              <a:t>…und </a:t>
            </a:r>
            <a:r>
              <a:rPr lang="en-US" sz="4800" dirty="0" err="1"/>
              <a:t>wie</a:t>
            </a:r>
            <a:r>
              <a:rPr lang="en-US" sz="4800" dirty="0"/>
              <a:t> </a:t>
            </a:r>
            <a:r>
              <a:rPr lang="en-US" sz="4800" dirty="0" err="1"/>
              <a:t>lege</a:t>
            </a:r>
            <a:r>
              <a:rPr lang="en-US" sz="4800" dirty="0"/>
              <a:t> ich </a:t>
            </a:r>
            <a:r>
              <a:rPr lang="en-US" sz="4800" dirty="0" err="1"/>
              <a:t>diese</a:t>
            </a:r>
            <a:r>
              <a:rPr lang="en-US" sz="4800" dirty="0"/>
              <a:t> </a:t>
            </a:r>
            <a:r>
              <a:rPr lang="en-US" sz="4800" dirty="0" err="1"/>
              <a:t>vielen</a:t>
            </a:r>
            <a:r>
              <a:rPr lang="en-US" sz="4800" dirty="0"/>
              <a:t> </a:t>
            </a:r>
            <a:r>
              <a:rPr lang="en-US" sz="4800" dirty="0" err="1"/>
              <a:t>Ressourcen</a:t>
            </a:r>
            <a:r>
              <a:rPr lang="en-US" sz="4800" dirty="0"/>
              <a:t> </a:t>
            </a:r>
            <a:r>
              <a:rPr lang="en-US" sz="4800" dirty="0" err="1"/>
              <a:t>jetzt</a:t>
            </a:r>
            <a:r>
              <a:rPr lang="en-US" sz="4800" dirty="0"/>
              <a:t> </a:t>
            </a:r>
            <a:r>
              <a:rPr lang="en-US" sz="2600" dirty="0"/>
              <a:t>(in der </a:t>
            </a:r>
            <a:r>
              <a:rPr lang="en-US" sz="2600" dirty="0" err="1"/>
              <a:t>richtigen</a:t>
            </a:r>
            <a:r>
              <a:rPr lang="en-US" sz="2600" dirty="0"/>
              <a:t> </a:t>
            </a:r>
            <a:r>
              <a:rPr lang="en-US" sz="2600" dirty="0" err="1"/>
              <a:t>Reihenfolge</a:t>
            </a:r>
            <a:r>
              <a:rPr lang="en-US" sz="2600" dirty="0"/>
              <a:t>) </a:t>
            </a:r>
            <a:r>
              <a:rPr lang="en-US" sz="4800" dirty="0"/>
              <a:t>an?</a:t>
            </a:r>
          </a:p>
          <a:p>
            <a:pPr marL="0" indent="0">
              <a:buNone/>
            </a:pPr>
            <a:r>
              <a:rPr lang="en-US" sz="4800" dirty="0"/>
              <a:t> </a:t>
            </a:r>
            <a:endParaRPr lang="de-DE" sz="4800" dirty="0"/>
          </a:p>
          <a:p>
            <a:pPr marL="914400" indent="-914400">
              <a:buAutoNum type="alphaLcParenR"/>
            </a:pPr>
            <a:r>
              <a:rPr lang="de-DE" sz="4000" dirty="0"/>
              <a:t>von Hand im Portal</a:t>
            </a:r>
          </a:p>
          <a:p>
            <a:pPr marL="914400" indent="-914400">
              <a:buAutoNum type="alphaLcParenR"/>
            </a:pPr>
            <a:r>
              <a:rPr lang="en-US" sz="4000" dirty="0"/>
              <a:t>via PowerShell</a:t>
            </a:r>
            <a:endParaRPr lang="de-DE" sz="4000" dirty="0"/>
          </a:p>
          <a:p>
            <a:pPr marL="914400" indent="-914400">
              <a:buFont typeface="Arial" panose="020B0604020202020204" pitchFamily="34" charset="0"/>
              <a:buAutoNum type="alphaLcParenR"/>
            </a:pPr>
            <a:r>
              <a:rPr lang="de-DE" sz="4000" dirty="0"/>
              <a:t>mittels Azure </a:t>
            </a:r>
            <a:r>
              <a:rPr lang="de-DE" sz="4000" dirty="0" err="1"/>
              <a:t>Resource</a:t>
            </a:r>
            <a:r>
              <a:rPr lang="de-DE" sz="4000" dirty="0"/>
              <a:t> Manager Templates</a:t>
            </a:r>
          </a:p>
          <a:p>
            <a:pPr marL="0" indent="0">
              <a:buNone/>
            </a:pPr>
            <a:endParaRPr lang="de-DE" sz="4800" dirty="0"/>
          </a:p>
        </p:txBody>
      </p:sp>
    </p:spTree>
    <p:extLst>
      <p:ext uri="{BB962C8B-B14F-4D97-AF65-F5344CB8AC3E}">
        <p14:creationId xmlns:p14="http://schemas.microsoft.com/office/powerpoint/2010/main" val="245137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lt">
                                    <p:tmPct val="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lt">
                                    <p:tmPct val="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nodeType="clickEffect">
                                  <p:stCondLst>
                                    <p:cond delay="0"/>
                                  </p:stCondLst>
                                  <p:iterate type="lt">
                                    <p:tmPct val="0"/>
                                  </p:iterate>
                                  <p:childTnLst>
                                    <p:animClr clrSpc="rgb" dir="cw">
                                      <p:cBhvr override="childStyle">
                                        <p:cTn id="21" dur="500" fill="hold"/>
                                        <p:tgtEl>
                                          <p:spTgt spid="3">
                                            <p:txEl>
                                              <p:pRg st="2" end="2"/>
                                            </p:txEl>
                                          </p:spTgt>
                                        </p:tgtEl>
                                        <p:attrNameLst>
                                          <p:attrName>style.color</p:attrName>
                                        </p:attrNameLst>
                                      </p:cBhvr>
                                      <p:to>
                                        <a:srgbClr val="008000"/>
                                      </p:to>
                                    </p:animClr>
                                  </p:childTnLst>
                                </p:cTn>
                              </p:par>
                              <p:par>
                                <p:cTn id="22" presetID="3" presetClass="emph" presetSubtype="2" fill="hold" nodeType="withEffect">
                                  <p:stCondLst>
                                    <p:cond delay="0"/>
                                  </p:stCondLst>
                                  <p:iterate type="lt">
                                    <p:tmPct val="0"/>
                                  </p:iterate>
                                  <p:childTnLst>
                                    <p:animClr clrSpc="rgb" dir="cw">
                                      <p:cBhvr override="childStyle">
                                        <p:cTn id="23" dur="500" fill="hold"/>
                                        <p:tgtEl>
                                          <p:spTgt spid="3">
                                            <p:txEl>
                                              <p:pRg st="3" end="3"/>
                                            </p:txEl>
                                          </p:spTgt>
                                        </p:tgtEl>
                                        <p:attrNameLst>
                                          <p:attrName>style.color</p:attrName>
                                        </p:attrNameLst>
                                      </p:cBhvr>
                                      <p:to>
                                        <a:srgbClr val="008000"/>
                                      </p:to>
                                    </p:animClr>
                                  </p:childTnLst>
                                </p:cTn>
                              </p:par>
                              <p:par>
                                <p:cTn id="24" presetID="3" presetClass="emph" presetSubtype="2" fill="hold" grpId="0" nodeType="withEffect">
                                  <p:stCondLst>
                                    <p:cond delay="0"/>
                                  </p:stCondLst>
                                  <p:iterate type="lt">
                                    <p:tmPct val="0"/>
                                  </p:iterate>
                                  <p:childTnLst>
                                    <p:animClr clrSpc="rgb" dir="cw">
                                      <p:cBhvr override="childStyle">
                                        <p:cTn id="25" dur="500" fill="hold"/>
                                        <p:tgtEl>
                                          <p:spTgt spid="3">
                                            <p:txEl>
                                              <p:pRg st="4" end="4"/>
                                            </p:txEl>
                                          </p:spTgt>
                                        </p:tgtEl>
                                        <p:attrNameLst>
                                          <p:attrName>style.color</p:attrName>
                                        </p:attrNameLst>
                                      </p:cBhvr>
                                      <p:to>
                                        <a:srgbClr val="008000"/>
                                      </p:to>
                                    </p:animClr>
                                  </p:childTnLst>
                                </p:cTn>
                              </p:par>
                            </p:childTnLst>
                          </p:cTn>
                        </p:par>
                      </p:childTnLst>
                    </p:cTn>
                  </p:par>
                  <p:par>
                    <p:cTn id="26" fill="hold">
                      <p:stCondLst>
                        <p:cond delay="indefinite"/>
                      </p:stCondLst>
                      <p:childTnLst>
                        <p:par>
                          <p:cTn id="27" fill="hold">
                            <p:stCondLst>
                              <p:cond delay="0"/>
                            </p:stCondLst>
                            <p:childTnLst>
                              <p:par>
                                <p:cTn id="28" presetID="18" presetClass="emph" presetSubtype="0" fill="hold" grpId="1" nodeType="clickEffect">
                                  <p:stCondLst>
                                    <p:cond delay="0"/>
                                  </p:stCondLst>
                                  <p:iterate type="lt">
                                    <p:tmPct val="4000"/>
                                  </p:iterate>
                                  <p:childTnLst>
                                    <p:set>
                                      <p:cBhvr override="childStyle">
                                        <p:cTn id="29"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48CE-0D13-4E43-B8B1-A6376300654A}"/>
              </a:ext>
            </a:extLst>
          </p:cNvPr>
          <p:cNvSpPr>
            <a:spLocks noGrp="1"/>
          </p:cNvSpPr>
          <p:nvPr>
            <p:ph type="title"/>
          </p:nvPr>
        </p:nvSpPr>
        <p:spPr/>
        <p:txBody>
          <a:bodyPr/>
          <a:lstStyle/>
          <a:p>
            <a:r>
              <a:rPr lang="de-DE" dirty="0"/>
              <a:t>Azure </a:t>
            </a:r>
            <a:r>
              <a:rPr lang="de-DE" dirty="0" err="1"/>
              <a:t>Resource</a:t>
            </a:r>
            <a:r>
              <a:rPr lang="de-DE" dirty="0"/>
              <a:t> Manager (ARM)</a:t>
            </a:r>
            <a:r>
              <a:rPr lang="de-DE" baseline="30000" dirty="0">
                <a:hlinkClick r:id="rId3"/>
              </a:rPr>
              <a:t>*)</a:t>
            </a:r>
            <a:endParaRPr lang="de-DE" baseline="30000" dirty="0"/>
          </a:p>
        </p:txBody>
      </p:sp>
      <p:sp>
        <p:nvSpPr>
          <p:cNvPr id="3" name="Content Placeholder 2">
            <a:extLst>
              <a:ext uri="{FF2B5EF4-FFF2-40B4-BE49-F238E27FC236}">
                <a16:creationId xmlns:a16="http://schemas.microsoft.com/office/drawing/2014/main" id="{3D66FE67-51D3-4434-A987-F39B14DB986A}"/>
              </a:ext>
            </a:extLst>
          </p:cNvPr>
          <p:cNvSpPr>
            <a:spLocks noGrp="1"/>
          </p:cNvSpPr>
          <p:nvPr>
            <p:ph idx="1"/>
          </p:nvPr>
        </p:nvSpPr>
        <p:spPr>
          <a:xfrm>
            <a:off x="1021087" y="1114697"/>
            <a:ext cx="10515599" cy="4815840"/>
          </a:xfrm>
        </p:spPr>
        <p:txBody>
          <a:bodyPr>
            <a:normAutofit fontScale="92500" lnSpcReduction="20000"/>
          </a:bodyPr>
          <a:lstStyle/>
          <a:p>
            <a:pPr marL="0" indent="0">
              <a:buNone/>
            </a:pPr>
            <a:r>
              <a:rPr lang="en-US" dirty="0"/>
              <a:t>Infrastructure as Code with Resource Manager Templates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Describes resources and dependencies</a:t>
            </a:r>
          </a:p>
          <a:p>
            <a:r>
              <a:rPr lang="en-US" dirty="0"/>
              <a:t>Are idempotent</a:t>
            </a:r>
          </a:p>
          <a:p>
            <a:r>
              <a:rPr lang="en-US" dirty="0"/>
              <a:t>Simplify redeployment, orchestration &amp; rollback</a:t>
            </a:r>
          </a:p>
          <a:p>
            <a:r>
              <a:rPr lang="en-US" dirty="0"/>
              <a:t>Is deployment IP: Treat as source code </a:t>
            </a:r>
          </a:p>
          <a:p>
            <a:pPr marL="0" indent="0">
              <a:buNone/>
            </a:pPr>
            <a:r>
              <a:rPr lang="en-US" dirty="0">
                <a:hlinkClick r:id="rId4"/>
              </a:rPr>
              <a:t>Azure </a:t>
            </a:r>
            <a:r>
              <a:rPr lang="en-US" dirty="0" err="1">
                <a:hlinkClick r:id="rId4"/>
              </a:rPr>
              <a:t>Quickstart</a:t>
            </a:r>
            <a:r>
              <a:rPr lang="en-US" dirty="0">
                <a:hlinkClick r:id="rId4"/>
              </a:rPr>
              <a:t> Templates</a:t>
            </a:r>
            <a:endParaRPr lang="en-US" dirty="0"/>
          </a:p>
        </p:txBody>
      </p:sp>
      <p:pic>
        <p:nvPicPr>
          <p:cNvPr id="4" name="Picture 3">
            <a:extLst>
              <a:ext uri="{FF2B5EF4-FFF2-40B4-BE49-F238E27FC236}">
                <a16:creationId xmlns:a16="http://schemas.microsoft.com/office/drawing/2014/main" id="{2021EC51-BCA1-40F4-9725-8032AE3FA00D}"/>
              </a:ext>
            </a:extLst>
          </p:cNvPr>
          <p:cNvPicPr>
            <a:picLocks noChangeAspect="1"/>
          </p:cNvPicPr>
          <p:nvPr/>
        </p:nvPicPr>
        <p:blipFill>
          <a:blip r:embed="rId5"/>
          <a:stretch>
            <a:fillRect/>
          </a:stretch>
        </p:blipFill>
        <p:spPr>
          <a:xfrm>
            <a:off x="1021087" y="1512887"/>
            <a:ext cx="9420225" cy="2333625"/>
          </a:xfrm>
          <a:prstGeom prst="rect">
            <a:avLst/>
          </a:prstGeom>
        </p:spPr>
      </p:pic>
      <p:pic>
        <p:nvPicPr>
          <p:cNvPr id="5" name="Picture 4">
            <a:extLst>
              <a:ext uri="{FF2B5EF4-FFF2-40B4-BE49-F238E27FC236}">
                <a16:creationId xmlns:a16="http://schemas.microsoft.com/office/drawing/2014/main" id="{44D01EAC-E1C7-4F2A-878E-021D73937C41}"/>
              </a:ext>
            </a:extLst>
          </p:cNvPr>
          <p:cNvPicPr>
            <a:picLocks noChangeAspect="1"/>
          </p:cNvPicPr>
          <p:nvPr/>
        </p:nvPicPr>
        <p:blipFill>
          <a:blip r:embed="rId6"/>
          <a:stretch>
            <a:fillRect/>
          </a:stretch>
        </p:blipFill>
        <p:spPr>
          <a:xfrm>
            <a:off x="5535827" y="1512887"/>
            <a:ext cx="6656173" cy="2333626"/>
          </a:xfrm>
          <a:prstGeom prst="rect">
            <a:avLst/>
          </a:prstGeom>
        </p:spPr>
      </p:pic>
    </p:spTree>
    <p:extLst>
      <p:ext uri="{BB962C8B-B14F-4D97-AF65-F5344CB8AC3E}">
        <p14:creationId xmlns:p14="http://schemas.microsoft.com/office/powerpoint/2010/main" val="19223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4D-01A0-447B-A509-4B06005FBA8A}"/>
              </a:ext>
            </a:extLst>
          </p:cNvPr>
          <p:cNvSpPr>
            <a:spLocks noGrp="1"/>
          </p:cNvSpPr>
          <p:nvPr>
            <p:ph type="title"/>
          </p:nvPr>
        </p:nvSpPr>
        <p:spPr/>
        <p:txBody>
          <a:bodyPr/>
          <a:lstStyle/>
          <a:p>
            <a:endParaRPr lang="de-DE" dirty="0"/>
          </a:p>
        </p:txBody>
      </p:sp>
      <p:sp>
        <p:nvSpPr>
          <p:cNvPr id="7" name="Text Placeholder 6"/>
          <p:cNvSpPr>
            <a:spLocks noGrp="1"/>
          </p:cNvSpPr>
          <p:nvPr>
            <p:ph idx="1"/>
          </p:nvPr>
        </p:nvSpPr>
        <p:spPr>
          <a:xfrm>
            <a:off x="1021088" y="2796363"/>
            <a:ext cx="10515600" cy="2666342"/>
          </a:xfrm>
        </p:spPr>
        <p:txBody>
          <a:bodyPr>
            <a:normAutofit/>
          </a:bodyPr>
          <a:lstStyle/>
          <a:p>
            <a:pPr marL="0" indent="0">
              <a:buNone/>
            </a:pPr>
            <a:r>
              <a:rPr lang="en-US" sz="4000" dirty="0" err="1"/>
              <a:t>Wem</a:t>
            </a:r>
            <a:r>
              <a:rPr lang="en-US" sz="4000" dirty="0"/>
              <a:t> das </a:t>
            </a:r>
            <a:r>
              <a:rPr lang="en-US" sz="4000" dirty="0" err="1"/>
              <a:t>zu</a:t>
            </a:r>
            <a:r>
              <a:rPr lang="en-US" sz="4000" dirty="0"/>
              <a:t> </a:t>
            </a:r>
            <a:r>
              <a:rPr lang="en-US" sz="4000" dirty="0" err="1"/>
              <a:t>abgefahren</a:t>
            </a:r>
            <a:r>
              <a:rPr lang="en-US" sz="4000" dirty="0"/>
              <a:t> </a:t>
            </a:r>
            <a:r>
              <a:rPr lang="en-US" sz="4000" dirty="0" err="1"/>
              <a:t>ist</a:t>
            </a:r>
            <a:r>
              <a:rPr lang="en-US" sz="4000" dirty="0"/>
              <a:t> PowerShell </a:t>
            </a:r>
            <a:r>
              <a:rPr lang="en-US" sz="4000" dirty="0" err="1"/>
              <a:t>geht</a:t>
            </a:r>
            <a:r>
              <a:rPr lang="en-US" sz="4000" dirty="0"/>
              <a:t> </a:t>
            </a:r>
            <a:r>
              <a:rPr lang="en-US" sz="4000" dirty="0" err="1"/>
              <a:t>auch</a:t>
            </a:r>
            <a:r>
              <a:rPr lang="en-US" sz="4000" dirty="0"/>
              <a:t>...;-)</a:t>
            </a:r>
          </a:p>
        </p:txBody>
      </p:sp>
    </p:spTree>
    <p:extLst>
      <p:ext uri="{BB962C8B-B14F-4D97-AF65-F5344CB8AC3E}">
        <p14:creationId xmlns:p14="http://schemas.microsoft.com/office/powerpoint/2010/main" val="193598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95333" y="4475753"/>
            <a:ext cx="2671791" cy="1015663"/>
          </a:xfrm>
          <a:prstGeom prst="rect">
            <a:avLst/>
          </a:prstGeom>
          <a:noFill/>
        </p:spPr>
        <p:txBody>
          <a:bodyPr wrap="square" rtlCol="0">
            <a:spAutoFit/>
          </a:bodyPr>
          <a:lstStyle/>
          <a:p>
            <a:r>
              <a:rPr lang="de-DE" sz="6000" i="1" dirty="0">
                <a:solidFill>
                  <a:srgbClr val="F76A01"/>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3393198" y="4475753"/>
            <a:ext cx="684610" cy="1015663"/>
          </a:xfrm>
          <a:prstGeom prst="rect">
            <a:avLst/>
          </a:prstGeom>
          <a:noFill/>
        </p:spPr>
        <p:txBody>
          <a:bodyPr wrap="square" rtlCol="0">
            <a:spAutoFit/>
          </a:bodyPr>
          <a:lstStyle/>
          <a:p>
            <a:r>
              <a:rPr lang="de-DE" sz="6000" dirty="0">
                <a:solidFill>
                  <a:srgbClr val="EC6501"/>
                </a:solidFill>
                <a:latin typeface="Segoe UI Light" panose="020B0502040204020203" pitchFamily="34" charset="0"/>
                <a:cs typeface="Segoe UI Light" panose="020B0502040204020203" pitchFamily="34" charset="0"/>
              </a:rPr>
              <a:t>_ </a:t>
            </a:r>
            <a:endParaRPr lang="de-DE" sz="6000" i="1" dirty="0">
              <a:solidFill>
                <a:srgbClr val="EC6501"/>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6D9B7AB-81FF-4189-9336-D39145A0A000}"/>
              </a:ext>
            </a:extLst>
          </p:cNvPr>
          <p:cNvSpPr txBox="1"/>
          <p:nvPr/>
        </p:nvSpPr>
        <p:spPr>
          <a:xfrm>
            <a:off x="1152939" y="5817703"/>
            <a:ext cx="5738192"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Deploy VM using PowerShell – e.g. </a:t>
            </a:r>
            <a:r>
              <a:rPr lang="en-US" dirty="0">
                <a:hlinkClick r:id="rId3"/>
              </a:rPr>
              <a:t>SingleVM</a:t>
            </a:r>
            <a:endParaRPr lang="de-DE" dirty="0">
              <a:hlinkClick r:id="rId4"/>
            </a:endParaRPr>
          </a:p>
          <a:p>
            <a:pPr marL="285750" indent="-285750">
              <a:buFont typeface="Arial" panose="020B0604020202020204" pitchFamily="34" charset="0"/>
              <a:buChar char="•"/>
            </a:pPr>
            <a:r>
              <a:rPr lang="de-DE" dirty="0">
                <a:hlinkClick r:id="rId4"/>
              </a:rPr>
              <a:t>Deploy </a:t>
            </a:r>
            <a:r>
              <a:rPr lang="de-DE" dirty="0" err="1">
                <a:hlinkClick r:id="rId4"/>
              </a:rPr>
              <a:t>using</a:t>
            </a:r>
            <a:r>
              <a:rPr lang="de-DE" dirty="0">
                <a:hlinkClick r:id="rId4"/>
              </a:rPr>
              <a:t> Azure Quickstart Templates</a:t>
            </a:r>
            <a:endParaRPr lang="de-DE" dirty="0"/>
          </a:p>
        </p:txBody>
      </p:sp>
    </p:spTree>
    <p:extLst>
      <p:ext uri="{BB962C8B-B14F-4D97-AF65-F5344CB8AC3E}">
        <p14:creationId xmlns:p14="http://schemas.microsoft.com/office/powerpoint/2010/main" val="2129753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4D-01A0-447B-A509-4B06005FBA8A}"/>
              </a:ext>
            </a:extLst>
          </p:cNvPr>
          <p:cNvSpPr>
            <a:spLocks noGrp="1"/>
          </p:cNvSpPr>
          <p:nvPr>
            <p:ph type="title"/>
          </p:nvPr>
        </p:nvSpPr>
        <p:spPr/>
        <p:txBody>
          <a:bodyPr/>
          <a:lstStyle/>
          <a:p>
            <a:endParaRPr lang="de-DE" dirty="0"/>
          </a:p>
        </p:txBody>
      </p:sp>
      <p:sp>
        <p:nvSpPr>
          <p:cNvPr id="7" name="Text Placeholder 6"/>
          <p:cNvSpPr>
            <a:spLocks noGrp="1"/>
          </p:cNvSpPr>
          <p:nvPr>
            <p:ph idx="1"/>
          </p:nvPr>
        </p:nvSpPr>
        <p:spPr>
          <a:xfrm>
            <a:off x="1021088" y="2796363"/>
            <a:ext cx="10515600" cy="2666342"/>
          </a:xfrm>
        </p:spPr>
        <p:txBody>
          <a:bodyPr>
            <a:normAutofit/>
          </a:bodyPr>
          <a:lstStyle/>
          <a:p>
            <a:pPr marL="0" indent="0">
              <a:buNone/>
            </a:pPr>
            <a:r>
              <a:rPr lang="de-DE" sz="4000" dirty="0"/>
              <a:t>Gibt es ein Auftragsdatenverarbeitungs-Dokument für Azure?</a:t>
            </a:r>
            <a:endParaRPr lang="en-US" sz="4000" dirty="0"/>
          </a:p>
        </p:txBody>
      </p:sp>
    </p:spTree>
    <p:extLst>
      <p:ext uri="{BB962C8B-B14F-4D97-AF65-F5344CB8AC3E}">
        <p14:creationId xmlns:p14="http://schemas.microsoft.com/office/powerpoint/2010/main" val="4239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4D-01A0-447B-A509-4B06005FBA8A}"/>
              </a:ext>
            </a:extLst>
          </p:cNvPr>
          <p:cNvSpPr>
            <a:spLocks noGrp="1"/>
          </p:cNvSpPr>
          <p:nvPr>
            <p:ph type="title"/>
          </p:nvPr>
        </p:nvSpPr>
        <p:spPr/>
        <p:txBody>
          <a:bodyPr>
            <a:normAutofit/>
          </a:bodyPr>
          <a:lstStyle/>
          <a:p>
            <a:r>
              <a:rPr lang="de-DE" i="1" dirty="0"/>
              <a:t>„Auftragsdatenverarbeitung“ </a:t>
            </a:r>
            <a:r>
              <a:rPr lang="en-US" dirty="0"/>
              <a:t>-&gt; </a:t>
            </a:r>
            <a:r>
              <a:rPr lang="en-US" dirty="0" err="1"/>
              <a:t>siehe</a:t>
            </a:r>
            <a:r>
              <a:rPr lang="en-US" dirty="0"/>
              <a:t> Online Service Terms…</a:t>
            </a:r>
            <a:endParaRPr lang="de-DE" dirty="0"/>
          </a:p>
        </p:txBody>
      </p:sp>
      <p:sp>
        <p:nvSpPr>
          <p:cNvPr id="7" name="Text Placeholder 6"/>
          <p:cNvSpPr>
            <a:spLocks noGrp="1"/>
          </p:cNvSpPr>
          <p:nvPr>
            <p:ph type="body" sz="quarter" idx="13"/>
          </p:nvPr>
        </p:nvSpPr>
        <p:spPr/>
        <p:txBody>
          <a:bodyPr>
            <a:normAutofit fontScale="70000" lnSpcReduction="20000"/>
          </a:bodyPr>
          <a:lstStyle/>
          <a:p>
            <a:pPr marL="0" indent="0">
              <a:buNone/>
            </a:pPr>
            <a:r>
              <a:rPr lang="de-DE" u="sng" dirty="0">
                <a:hlinkClick r:id="rId3"/>
              </a:rPr>
              <a:t>http://www.microsoftvolumelicensing.com/DocumentSearch.aspx?Mode=3&amp;DocumentTypeId=46</a:t>
            </a:r>
            <a:r>
              <a:rPr lang="de-DE" dirty="0"/>
              <a:t> und im </a:t>
            </a:r>
            <a:r>
              <a:rPr lang="de-DE" b="1" dirty="0"/>
              <a:t>Trust Center </a:t>
            </a:r>
            <a:r>
              <a:rPr lang="de-DE" b="1" u="sng" dirty="0">
                <a:hlinkClick r:id="rId4"/>
              </a:rPr>
              <a:t>https://www.microsoft.com/de-de/trustcenter/</a:t>
            </a:r>
            <a:r>
              <a:rPr lang="de-DE" b="1" dirty="0"/>
              <a:t> </a:t>
            </a:r>
          </a:p>
          <a:p>
            <a:pPr marL="0" indent="0">
              <a:buNone/>
            </a:pPr>
            <a:r>
              <a:rPr lang="de-DE" dirty="0"/>
              <a:t> </a:t>
            </a:r>
          </a:p>
          <a:p>
            <a:pPr marL="0" indent="0">
              <a:buNone/>
            </a:pPr>
            <a:r>
              <a:rPr lang="de-DE" b="1" u="sng" dirty="0"/>
              <a:t>Anmerkung</a:t>
            </a:r>
            <a:r>
              <a:rPr lang="de-DE" dirty="0"/>
              <a:t>: Bei CSP ist der Nutzer unser Services der Endkunde (nicht der Partner!). Das wird leider immer von unseren Partner verwechselt. Zwischen dem Kunden als den Nutzer der Azure Services und Microsoft als der Lizenzgeber gelten damit die OST Terms, die Bestandteil des MCAs sind, den der Endkunde akzeptiert.</a:t>
            </a:r>
          </a:p>
          <a:p>
            <a:endParaRPr lang="de-DE" dirty="0"/>
          </a:p>
          <a:p>
            <a:pPr marL="0" indent="0">
              <a:buNone/>
            </a:pPr>
            <a:r>
              <a:rPr lang="de-DE" dirty="0"/>
              <a:t>Siehe OST u.a.:</a:t>
            </a:r>
          </a:p>
          <a:p>
            <a:r>
              <a:rPr lang="de-DE" dirty="0"/>
              <a:t>Datenschutzbestimmungen</a:t>
            </a:r>
          </a:p>
          <a:p>
            <a:r>
              <a:rPr lang="de-DE" dirty="0"/>
              <a:t>Anhang 3 – Die Standardvertragsklauseln (Prozessoren)</a:t>
            </a:r>
          </a:p>
          <a:p>
            <a:r>
              <a:rPr lang="de-DE" dirty="0"/>
              <a:t>Anlage 4 – Bestimmungen der Datenschutz-Grundverordnung der Europäischen Union</a:t>
            </a:r>
          </a:p>
        </p:txBody>
      </p:sp>
    </p:spTree>
    <p:extLst>
      <p:ext uri="{BB962C8B-B14F-4D97-AF65-F5344CB8AC3E}">
        <p14:creationId xmlns:p14="http://schemas.microsoft.com/office/powerpoint/2010/main" val="7188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C8BC-44A8-4E2C-9ABE-53136FB15A3C}"/>
              </a:ext>
            </a:extLst>
          </p:cNvPr>
          <p:cNvSpPr>
            <a:spLocks noGrp="1"/>
          </p:cNvSpPr>
          <p:nvPr>
            <p:ph type="title"/>
          </p:nvPr>
        </p:nvSpPr>
        <p:spPr/>
        <p:txBody>
          <a:bodyPr/>
          <a:lstStyle/>
          <a:p>
            <a:r>
              <a:rPr lang="de-DE" dirty="0"/>
              <a:t>Was mache ich unter welcher URL?</a:t>
            </a:r>
          </a:p>
        </p:txBody>
      </p:sp>
      <p:sp>
        <p:nvSpPr>
          <p:cNvPr id="3" name="Content Placeholder 2">
            <a:extLst>
              <a:ext uri="{FF2B5EF4-FFF2-40B4-BE49-F238E27FC236}">
                <a16:creationId xmlns:a16="http://schemas.microsoft.com/office/drawing/2014/main" id="{D76D8816-AB68-4B30-B8F7-6D489EE4889B}"/>
              </a:ext>
            </a:extLst>
          </p:cNvPr>
          <p:cNvSpPr>
            <a:spLocks noGrp="1"/>
          </p:cNvSpPr>
          <p:nvPr>
            <p:ph idx="1"/>
          </p:nvPr>
        </p:nvSpPr>
        <p:spPr/>
        <p:txBody>
          <a:bodyPr>
            <a:normAutofit fontScale="55000" lnSpcReduction="20000"/>
          </a:bodyPr>
          <a:lstStyle/>
          <a:p>
            <a:pPr marL="0" indent="0">
              <a:buNone/>
            </a:pPr>
            <a:r>
              <a:rPr lang="en-US" dirty="0" err="1"/>
              <a:t>Internationales</a:t>
            </a:r>
            <a:r>
              <a:rPr lang="en-US" dirty="0"/>
              <a:t> Azure Portal</a:t>
            </a:r>
            <a:endParaRPr lang="de-DE" dirty="0"/>
          </a:p>
          <a:p>
            <a:pPr lvl="1"/>
            <a:r>
              <a:rPr lang="de-DE" dirty="0"/>
              <a:t>(ARM) </a:t>
            </a:r>
            <a:r>
              <a:rPr lang="de-DE" dirty="0">
                <a:hlinkClick r:id="rId2"/>
              </a:rPr>
              <a:t>portal.azure.com</a:t>
            </a:r>
            <a:endParaRPr lang="de-DE" dirty="0"/>
          </a:p>
          <a:p>
            <a:pPr lvl="1"/>
            <a:endParaRPr lang="en-US" dirty="0">
              <a:hlinkClick r:id="rId3"/>
            </a:endParaRPr>
          </a:p>
          <a:p>
            <a:pPr marL="0" indent="0">
              <a:buNone/>
            </a:pPr>
            <a:r>
              <a:rPr lang="en-US" dirty="0"/>
              <a:t>Subscriptions </a:t>
            </a:r>
            <a:r>
              <a:rPr lang="en-US" dirty="0" err="1"/>
              <a:t>Verwalten</a:t>
            </a:r>
            <a:r>
              <a:rPr lang="en-US" dirty="0"/>
              <a:t>: </a:t>
            </a:r>
            <a:r>
              <a:rPr lang="en-US" dirty="0" err="1"/>
              <a:t>z.B</a:t>
            </a:r>
            <a:r>
              <a:rPr lang="en-US" dirty="0"/>
              <a:t>.</a:t>
            </a:r>
          </a:p>
          <a:p>
            <a:pPr lvl="1"/>
            <a:r>
              <a:rPr lang="en-US" dirty="0" err="1"/>
              <a:t>Rechnung</a:t>
            </a:r>
            <a:r>
              <a:rPr lang="en-US" dirty="0"/>
              <a:t> (.pdf)</a:t>
            </a:r>
          </a:p>
          <a:p>
            <a:pPr lvl="1"/>
            <a:r>
              <a:rPr lang="en-US" dirty="0"/>
              <a:t>Usage (.csv) </a:t>
            </a:r>
            <a:r>
              <a:rPr lang="en-US" dirty="0" err="1"/>
              <a:t>runterladen</a:t>
            </a:r>
            <a:endParaRPr lang="en-US" dirty="0"/>
          </a:p>
          <a:p>
            <a:pPr lvl="1"/>
            <a:r>
              <a:rPr lang="en-US" dirty="0"/>
              <a:t>S</a:t>
            </a:r>
            <a:r>
              <a:rPr lang="de-DE" dirty="0" err="1"/>
              <a:t>pending</a:t>
            </a:r>
            <a:r>
              <a:rPr lang="de-DE" dirty="0"/>
              <a:t> Limit aufheben</a:t>
            </a:r>
            <a:endParaRPr lang="de-DE" dirty="0">
              <a:hlinkClick r:id="rId3"/>
            </a:endParaRPr>
          </a:p>
          <a:p>
            <a:pPr lvl="1"/>
            <a:r>
              <a:rPr lang="de-DE" dirty="0">
                <a:hlinkClick r:id="rId3"/>
              </a:rPr>
              <a:t>https://account.windowsazure.com/Subscriptions</a:t>
            </a:r>
            <a:endParaRPr lang="de-DE" dirty="0"/>
          </a:p>
          <a:p>
            <a:endParaRPr lang="en-US" dirty="0"/>
          </a:p>
          <a:p>
            <a:pPr marL="0" indent="0">
              <a:buNone/>
            </a:pPr>
            <a:r>
              <a:rPr lang="en-US" dirty="0"/>
              <a:t>Microsoft Cloud Deutschland</a:t>
            </a:r>
          </a:p>
          <a:p>
            <a:pPr lvl="1"/>
            <a:r>
              <a:rPr lang="de-DE" dirty="0"/>
              <a:t>(ARM) </a:t>
            </a:r>
            <a:r>
              <a:rPr lang="de-DE" dirty="0">
                <a:hlinkClick r:id="rId4"/>
              </a:rPr>
              <a:t>portal.microsoftazure.de</a:t>
            </a:r>
            <a:endParaRPr lang="en-US" dirty="0"/>
          </a:p>
          <a:p>
            <a:pPr lvl="1"/>
            <a:endParaRPr lang="en-US" dirty="0"/>
          </a:p>
          <a:p>
            <a:pPr marL="0" indent="0">
              <a:buNone/>
            </a:pPr>
            <a:r>
              <a:rPr lang="en-US" dirty="0"/>
              <a:t>Cloud Solution Provider Portal:</a:t>
            </a:r>
          </a:p>
          <a:p>
            <a:pPr marL="457200" lvl="1" indent="0">
              <a:buNone/>
            </a:pPr>
            <a:r>
              <a:rPr lang="en-US" dirty="0" err="1"/>
              <a:t>z.B</a:t>
            </a:r>
            <a:r>
              <a:rPr lang="en-US" dirty="0"/>
              <a:t>. Neue </a:t>
            </a:r>
            <a:r>
              <a:rPr lang="en-US" dirty="0" err="1"/>
              <a:t>Kunden</a:t>
            </a:r>
            <a:r>
              <a:rPr lang="en-US" dirty="0"/>
              <a:t> </a:t>
            </a:r>
            <a:r>
              <a:rPr lang="en-US" dirty="0" err="1"/>
              <a:t>anlegen</a:t>
            </a:r>
            <a:r>
              <a:rPr lang="en-US" dirty="0"/>
              <a:t>, MS Cloud Services (O365, Azure) </a:t>
            </a:r>
            <a:r>
              <a:rPr lang="en-US" dirty="0" err="1"/>
              <a:t>zuweisen</a:t>
            </a:r>
            <a:r>
              <a:rPr lang="en-US" dirty="0"/>
              <a:t>,…</a:t>
            </a:r>
          </a:p>
          <a:p>
            <a:pPr lvl="1"/>
            <a:r>
              <a:rPr lang="de-DE" dirty="0">
                <a:hlinkClick r:id="rId5"/>
              </a:rPr>
              <a:t>http://partnercenter.microsoft.com/</a:t>
            </a:r>
            <a:endParaRPr lang="de-DE" dirty="0"/>
          </a:p>
          <a:p>
            <a:pPr lvl="1"/>
            <a:endParaRPr lang="de-DE" dirty="0"/>
          </a:p>
          <a:p>
            <a:pPr marL="0" indent="0">
              <a:buNone/>
            </a:pPr>
            <a:r>
              <a:rPr lang="de-DE" dirty="0"/>
              <a:t>Azure Preiskalkulator</a:t>
            </a:r>
            <a:r>
              <a:rPr lang="de-DE" dirty="0">
                <a:hlinkClick r:id="rId6"/>
              </a:rPr>
              <a:t>*)</a:t>
            </a:r>
            <a:r>
              <a:rPr lang="de-DE" dirty="0"/>
              <a:t> </a:t>
            </a:r>
          </a:p>
          <a:p>
            <a:pPr marL="0" indent="0">
              <a:buNone/>
            </a:pPr>
            <a:r>
              <a:rPr lang="de-DE" dirty="0"/>
              <a:t>Trustcenter</a:t>
            </a:r>
            <a:r>
              <a:rPr lang="de-DE" dirty="0">
                <a:hlinkClick r:id="rId7"/>
              </a:rPr>
              <a:t>*)</a:t>
            </a:r>
            <a:endParaRPr lang="de-DE" dirty="0"/>
          </a:p>
          <a:p>
            <a:r>
              <a:rPr lang="de-DE" dirty="0"/>
              <a:t>Security, Privacy, Compliance</a:t>
            </a:r>
          </a:p>
          <a:p>
            <a:r>
              <a:rPr lang="de-DE" dirty="0"/>
              <a:t>Service Trust Audit Reports herunterladen </a:t>
            </a:r>
            <a:r>
              <a:rPr lang="de-DE" dirty="0">
                <a:hlinkClick r:id="rId8"/>
              </a:rPr>
              <a:t>*)</a:t>
            </a:r>
            <a:r>
              <a:rPr lang="de-DE" dirty="0"/>
              <a:t> </a:t>
            </a:r>
          </a:p>
          <a:p>
            <a:pPr marL="0" indent="0">
              <a:buNone/>
            </a:pPr>
            <a:endParaRPr lang="de-DE" dirty="0"/>
          </a:p>
        </p:txBody>
      </p:sp>
      <p:pic>
        <p:nvPicPr>
          <p:cNvPr id="4" name="Picture 3">
            <a:extLst>
              <a:ext uri="{FF2B5EF4-FFF2-40B4-BE49-F238E27FC236}">
                <a16:creationId xmlns:a16="http://schemas.microsoft.com/office/drawing/2014/main" id="{446A7550-87EE-4EC8-BB69-30771797764E}"/>
              </a:ext>
            </a:extLst>
          </p:cNvPr>
          <p:cNvPicPr>
            <a:picLocks noChangeAspect="1"/>
          </p:cNvPicPr>
          <p:nvPr/>
        </p:nvPicPr>
        <p:blipFill>
          <a:blip r:embed="rId9"/>
          <a:stretch>
            <a:fillRect/>
          </a:stretch>
        </p:blipFill>
        <p:spPr>
          <a:xfrm>
            <a:off x="12192000" y="0"/>
            <a:ext cx="11394452" cy="6858000"/>
          </a:xfrm>
          <a:prstGeom prst="rect">
            <a:avLst/>
          </a:prstGeom>
        </p:spPr>
      </p:pic>
    </p:spTree>
    <p:extLst>
      <p:ext uri="{BB962C8B-B14F-4D97-AF65-F5344CB8AC3E}">
        <p14:creationId xmlns:p14="http://schemas.microsoft.com/office/powerpoint/2010/main" val="4539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0 L -0.93464 0 " pathEditMode="relative" rAng="0" ptsTypes="AA">
                                      <p:cBhvr>
                                        <p:cTn id="6" dur="2000" fill="hold"/>
                                        <p:tgtEl>
                                          <p:spTgt spid="4"/>
                                        </p:tgtEl>
                                        <p:attrNameLst>
                                          <p:attrName>ppt_x</p:attrName>
                                          <p:attrName>ppt_y</p:attrName>
                                        </p:attrNameLst>
                                      </p:cBhvr>
                                      <p:rCtr x="-46732" y="0"/>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0458-8B8D-4643-9C19-9626EF777932}"/>
              </a:ext>
            </a:extLst>
          </p:cNvPr>
          <p:cNvSpPr>
            <a:spLocks noGrp="1"/>
          </p:cNvSpPr>
          <p:nvPr>
            <p:ph type="title"/>
          </p:nvPr>
        </p:nvSpPr>
        <p:spPr/>
        <p:txBody>
          <a:bodyPr/>
          <a:lstStyle/>
          <a:p>
            <a:r>
              <a:rPr lang="en-US" dirty="0"/>
              <a:t>Ready for the cloud?</a:t>
            </a:r>
            <a:endParaRPr lang="de-DE" dirty="0"/>
          </a:p>
        </p:txBody>
      </p:sp>
      <p:sp>
        <p:nvSpPr>
          <p:cNvPr id="3" name="Content Placeholder 2">
            <a:extLst>
              <a:ext uri="{FF2B5EF4-FFF2-40B4-BE49-F238E27FC236}">
                <a16:creationId xmlns:a16="http://schemas.microsoft.com/office/drawing/2014/main" id="{87EC6740-9511-4FE2-AF8C-C02F799625A0}"/>
              </a:ext>
            </a:extLst>
          </p:cNvPr>
          <p:cNvSpPr>
            <a:spLocks noGrp="1"/>
          </p:cNvSpPr>
          <p:nvPr>
            <p:ph idx="1"/>
          </p:nvPr>
        </p:nvSpPr>
        <p:spPr/>
        <p:txBody>
          <a:bodyPr/>
          <a:lstStyle/>
          <a:p>
            <a:r>
              <a:rPr lang="en-US" dirty="0" err="1"/>
              <a:t>onprem</a:t>
            </a:r>
            <a:r>
              <a:rPr lang="en-US" dirty="0"/>
              <a:t> -&gt; what can / should be moved to azure</a:t>
            </a:r>
          </a:p>
          <a:p>
            <a:pPr lvl="1"/>
            <a:r>
              <a:rPr lang="en-US" dirty="0">
                <a:hlinkClick r:id="rId2"/>
              </a:rPr>
              <a:t>Microsoft Azure Virtual Machine Optimization Assessment</a:t>
            </a:r>
            <a:r>
              <a:rPr lang="en-US" dirty="0"/>
              <a:t> </a:t>
            </a:r>
          </a:p>
          <a:p>
            <a:pPr lvl="1"/>
            <a:r>
              <a:rPr lang="en-US" dirty="0"/>
              <a:t>Azure Migrate</a:t>
            </a:r>
            <a:endParaRPr lang="de-DE" dirty="0"/>
          </a:p>
          <a:p>
            <a:pPr marL="457200" lvl="1" indent="0">
              <a:buNone/>
            </a:pPr>
            <a:endParaRPr lang="en-US" dirty="0"/>
          </a:p>
          <a:p>
            <a:pPr marL="0" indent="0">
              <a:buNone/>
            </a:pPr>
            <a:r>
              <a:rPr lang="en-US" dirty="0"/>
              <a:t>when in Azure - optimize:</a:t>
            </a:r>
          </a:p>
          <a:p>
            <a:r>
              <a:rPr lang="en-US" dirty="0">
                <a:hlinkClick r:id="rId3"/>
              </a:rPr>
              <a:t>Azure Virtual Machine Readiness Assessment</a:t>
            </a:r>
            <a:endParaRPr lang="en-US" dirty="0"/>
          </a:p>
          <a:p>
            <a:endParaRPr lang="en-US" dirty="0"/>
          </a:p>
          <a:p>
            <a:pPr marL="0" indent="0">
              <a:buNone/>
            </a:pPr>
            <a:r>
              <a:rPr lang="de-DE" dirty="0">
                <a:hlinkClick r:id="rId4"/>
              </a:rPr>
              <a:t>Azure </a:t>
            </a:r>
            <a:r>
              <a:rPr lang="de-DE" dirty="0" err="1">
                <a:hlinkClick r:id="rId4"/>
              </a:rPr>
              <a:t>Advisor</a:t>
            </a:r>
            <a:endParaRPr lang="en-US" dirty="0"/>
          </a:p>
        </p:txBody>
      </p:sp>
    </p:spTree>
    <p:extLst>
      <p:ext uri="{BB962C8B-B14F-4D97-AF65-F5344CB8AC3E}">
        <p14:creationId xmlns:p14="http://schemas.microsoft.com/office/powerpoint/2010/main" val="3300782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p:txBody>
          <a:bodyPr>
            <a:normAutofit/>
          </a:bodyPr>
          <a:lstStyle/>
          <a:p>
            <a:pPr marL="0" indent="0">
              <a:buNone/>
            </a:pPr>
            <a:r>
              <a:rPr lang="de-DE" sz="4800" dirty="0"/>
              <a:t>Eine VM gleichen Typs ist in Westeuropa … als in Nordeuropa.</a:t>
            </a:r>
          </a:p>
          <a:p>
            <a:pPr marL="914400" indent="-914400">
              <a:buAutoNum type="alphaLcParenR"/>
            </a:pPr>
            <a:r>
              <a:rPr lang="en-US" sz="4800" dirty="0" err="1"/>
              <a:t>gleich</a:t>
            </a:r>
            <a:r>
              <a:rPr lang="en-US" sz="4800" dirty="0"/>
              <a:t> </a:t>
            </a:r>
            <a:r>
              <a:rPr lang="en-US" sz="4800" dirty="0" err="1"/>
              <a:t>teuer</a:t>
            </a:r>
            <a:endParaRPr lang="de-DE" sz="4800" dirty="0"/>
          </a:p>
          <a:p>
            <a:pPr marL="914400" indent="-914400">
              <a:buAutoNum type="alphaLcParenR"/>
            </a:pPr>
            <a:r>
              <a:rPr lang="de-DE" sz="4800" dirty="0" err="1"/>
              <a:t>teuerer</a:t>
            </a:r>
            <a:endParaRPr lang="de-DE" sz="4800" dirty="0"/>
          </a:p>
          <a:p>
            <a:pPr marL="914400" indent="-914400">
              <a:buAutoNum type="alphaLcParenR"/>
            </a:pPr>
            <a:r>
              <a:rPr lang="de-DE" sz="4800" dirty="0"/>
              <a:t>günstiger</a:t>
            </a:r>
          </a:p>
        </p:txBody>
      </p:sp>
      <p:sp>
        <p:nvSpPr>
          <p:cNvPr id="2" name="TextBox 1">
            <a:extLst>
              <a:ext uri="{FF2B5EF4-FFF2-40B4-BE49-F238E27FC236}">
                <a16:creationId xmlns:a16="http://schemas.microsoft.com/office/drawing/2014/main" id="{11F8640B-0BD9-4A53-9B12-D5D375500ABF}"/>
              </a:ext>
            </a:extLst>
          </p:cNvPr>
          <p:cNvSpPr txBox="1"/>
          <p:nvPr/>
        </p:nvSpPr>
        <p:spPr>
          <a:xfrm>
            <a:off x="808383" y="5745871"/>
            <a:ext cx="2133600" cy="369332"/>
          </a:xfrm>
          <a:prstGeom prst="rect">
            <a:avLst/>
          </a:prstGeom>
          <a:noFill/>
        </p:spPr>
        <p:txBody>
          <a:bodyPr wrap="square" rtlCol="0">
            <a:spAutoFit/>
          </a:bodyPr>
          <a:lstStyle/>
          <a:p>
            <a:r>
              <a:rPr lang="en-US" dirty="0">
                <a:hlinkClick r:id="rId3"/>
              </a:rPr>
              <a:t>Azure </a:t>
            </a:r>
            <a:r>
              <a:rPr lang="en-US" dirty="0" err="1">
                <a:hlinkClick r:id="rId3"/>
              </a:rPr>
              <a:t>Preisrechner</a:t>
            </a:r>
            <a:endParaRPr lang="de-DE" dirty="0"/>
          </a:p>
        </p:txBody>
      </p:sp>
    </p:spTree>
    <p:extLst>
      <p:ext uri="{BB962C8B-B14F-4D97-AF65-F5344CB8AC3E}">
        <p14:creationId xmlns:p14="http://schemas.microsoft.com/office/powerpoint/2010/main" val="21679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mph" presetSubtype="2" fill="hold" grpId="0" nodeType="clickEffect">
                                  <p:stCondLst>
                                    <p:cond delay="0"/>
                                  </p:stCondLst>
                                  <p:childTnLst>
                                    <p:animClr clrSpc="rgb" dir="cw">
                                      <p:cBhvr override="childStyle">
                                        <p:cTn id="15" dur="500" fill="hold"/>
                                        <p:tgtEl>
                                          <p:spTgt spid="3">
                                            <p:txEl>
                                              <p:pRg st="2" end="2"/>
                                            </p:txEl>
                                          </p:spTgt>
                                        </p:tgtEl>
                                        <p:attrNameLst>
                                          <p:attrName>style.color</p:attrName>
                                        </p:attrNameLst>
                                      </p:cBhvr>
                                      <p:to>
                                        <a:srgbClr val="00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 y="15724"/>
            <a:ext cx="12190271" cy="6841790"/>
          </a:xfrm>
          <a:prstGeom prst="rect">
            <a:avLst/>
          </a:prstGeom>
        </p:spPr>
      </p:pic>
      <p:grpSp>
        <p:nvGrpSpPr>
          <p:cNvPr id="484" name="Group 483"/>
          <p:cNvGrpSpPr/>
          <p:nvPr/>
        </p:nvGrpSpPr>
        <p:grpSpPr>
          <a:xfrm>
            <a:off x="-10253" y="1865574"/>
            <a:ext cx="12201388" cy="3860530"/>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5" name="Freeform 28"/>
            <p:cNvSpPr>
              <a:spLocks/>
            </p:cNvSpPr>
            <p:nvPr/>
          </p:nvSpPr>
          <p:spPr bwMode="auto">
            <a:xfrm>
              <a:off x="3305145" y="2379402"/>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77" name="Freeform 121"/>
            <p:cNvSpPr>
              <a:spLocks/>
            </p:cNvSpPr>
            <p:nvPr/>
          </p:nvSpPr>
          <p:spPr bwMode="auto">
            <a:xfrm>
              <a:off x="3535362" y="2698750"/>
              <a:ext cx="176213" cy="7938"/>
            </a:xfrm>
            <a:custGeom>
              <a:avLst/>
              <a:gdLst>
                <a:gd name="T0" fmla="*/ 0 w 111"/>
                <a:gd name="T1" fmla="*/ 5 h 5"/>
                <a:gd name="T2" fmla="*/ 111 w 111"/>
                <a:gd name="T3" fmla="*/ 5 h 5"/>
                <a:gd name="T4" fmla="*/ 111 w 111"/>
                <a:gd name="T5" fmla="*/ 0 h 5"/>
                <a:gd name="T6" fmla="*/ 0 w 111"/>
                <a:gd name="T7" fmla="*/ 0 h 5"/>
              </a:gdLst>
              <a:ahLst/>
              <a:cxnLst>
                <a:cxn ang="0">
                  <a:pos x="T0" y="T1"/>
                </a:cxn>
                <a:cxn ang="0">
                  <a:pos x="T2" y="T3"/>
                </a:cxn>
                <a:cxn ang="0">
                  <a:pos x="T4" y="T5"/>
                </a:cxn>
                <a:cxn ang="0">
                  <a:pos x="T6" y="T7"/>
                </a:cxn>
              </a:cxnLst>
              <a:rect l="0" t="0" r="r" b="b"/>
              <a:pathLst>
                <a:path w="111" h="5">
                  <a:moveTo>
                    <a:pt x="0" y="5"/>
                  </a:moveTo>
                  <a:lnTo>
                    <a:pt x="111" y="5"/>
                  </a:lnTo>
                  <a:lnTo>
                    <a:pt x="1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78" name="Freeform 123"/>
            <p:cNvSpPr>
              <a:spLocks/>
            </p:cNvSpPr>
            <p:nvPr/>
          </p:nvSpPr>
          <p:spPr bwMode="auto">
            <a:xfrm>
              <a:off x="3224212" y="2860675"/>
              <a:ext cx="466725" cy="7938"/>
            </a:xfrm>
            <a:custGeom>
              <a:avLst/>
              <a:gdLst>
                <a:gd name="T0" fmla="*/ 0 w 294"/>
                <a:gd name="T1" fmla="*/ 5 h 5"/>
                <a:gd name="T2" fmla="*/ 294 w 294"/>
                <a:gd name="T3" fmla="*/ 5 h 5"/>
                <a:gd name="T4" fmla="*/ 294 w 294"/>
                <a:gd name="T5" fmla="*/ 0 h 5"/>
                <a:gd name="T6" fmla="*/ 0 w 294"/>
                <a:gd name="T7" fmla="*/ 0 h 5"/>
              </a:gdLst>
              <a:ahLst/>
              <a:cxnLst>
                <a:cxn ang="0">
                  <a:pos x="T0" y="T1"/>
                </a:cxn>
                <a:cxn ang="0">
                  <a:pos x="T2" y="T3"/>
                </a:cxn>
                <a:cxn ang="0">
                  <a:pos x="T4" y="T5"/>
                </a:cxn>
                <a:cxn ang="0">
                  <a:pos x="T6" y="T7"/>
                </a:cxn>
              </a:cxnLst>
              <a:rect l="0" t="0" r="r" b="b"/>
              <a:pathLst>
                <a:path w="294" h="5">
                  <a:moveTo>
                    <a:pt x="0" y="5"/>
                  </a:moveTo>
                  <a:lnTo>
                    <a:pt x="294" y="5"/>
                  </a:lnTo>
                  <a:lnTo>
                    <a:pt x="29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79" name="Freeform 125"/>
            <p:cNvSpPr>
              <a:spLocks/>
            </p:cNvSpPr>
            <p:nvPr/>
          </p:nvSpPr>
          <p:spPr bwMode="auto">
            <a:xfrm>
              <a:off x="2984500" y="2963863"/>
              <a:ext cx="882650" cy="7938"/>
            </a:xfrm>
            <a:custGeom>
              <a:avLst/>
              <a:gdLst>
                <a:gd name="T0" fmla="*/ 0 w 556"/>
                <a:gd name="T1" fmla="*/ 5 h 5"/>
                <a:gd name="T2" fmla="*/ 556 w 556"/>
                <a:gd name="T3" fmla="*/ 5 h 5"/>
                <a:gd name="T4" fmla="*/ 556 w 556"/>
                <a:gd name="T5" fmla="*/ 0 h 5"/>
                <a:gd name="T6" fmla="*/ 0 w 556"/>
                <a:gd name="T7" fmla="*/ 0 h 5"/>
              </a:gdLst>
              <a:ahLst/>
              <a:cxnLst>
                <a:cxn ang="0">
                  <a:pos x="T0" y="T1"/>
                </a:cxn>
                <a:cxn ang="0">
                  <a:pos x="T2" y="T3"/>
                </a:cxn>
                <a:cxn ang="0">
                  <a:pos x="T4" y="T5"/>
                </a:cxn>
                <a:cxn ang="0">
                  <a:pos x="T6" y="T7"/>
                </a:cxn>
              </a:cxnLst>
              <a:rect l="0" t="0" r="r" b="b"/>
              <a:pathLst>
                <a:path w="556" h="5">
                  <a:moveTo>
                    <a:pt x="0" y="5"/>
                  </a:moveTo>
                  <a:lnTo>
                    <a:pt x="556" y="5"/>
                  </a:lnTo>
                  <a:lnTo>
                    <a:pt x="55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2" name="Freeform 129"/>
            <p:cNvSpPr>
              <a:spLocks/>
            </p:cNvSpPr>
            <p:nvPr/>
          </p:nvSpPr>
          <p:spPr bwMode="auto">
            <a:xfrm>
              <a:off x="3284537" y="3794125"/>
              <a:ext cx="358775" cy="7938"/>
            </a:xfrm>
            <a:custGeom>
              <a:avLst/>
              <a:gdLst>
                <a:gd name="T0" fmla="*/ 0 w 226"/>
                <a:gd name="T1" fmla="*/ 5 h 5"/>
                <a:gd name="T2" fmla="*/ 226 w 226"/>
                <a:gd name="T3" fmla="*/ 5 h 5"/>
                <a:gd name="T4" fmla="*/ 226 w 226"/>
                <a:gd name="T5" fmla="*/ 0 h 5"/>
                <a:gd name="T6" fmla="*/ 0 w 226"/>
                <a:gd name="T7" fmla="*/ 0 h 5"/>
              </a:gdLst>
              <a:ahLst/>
              <a:cxnLst>
                <a:cxn ang="0">
                  <a:pos x="T0" y="T1"/>
                </a:cxn>
                <a:cxn ang="0">
                  <a:pos x="T2" y="T3"/>
                </a:cxn>
                <a:cxn ang="0">
                  <a:pos x="T4" y="T5"/>
                </a:cxn>
                <a:cxn ang="0">
                  <a:pos x="T6" y="T7"/>
                </a:cxn>
              </a:cxnLst>
              <a:rect l="0" t="0" r="r" b="b"/>
              <a:pathLst>
                <a:path w="226" h="5">
                  <a:moveTo>
                    <a:pt x="0" y="5"/>
                  </a:moveTo>
                  <a:lnTo>
                    <a:pt x="226" y="5"/>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3" name="Freeform 131"/>
            <p:cNvSpPr>
              <a:spLocks/>
            </p:cNvSpPr>
            <p:nvPr/>
          </p:nvSpPr>
          <p:spPr bwMode="auto">
            <a:xfrm>
              <a:off x="4368800" y="5105400"/>
              <a:ext cx="360363" cy="7938"/>
            </a:xfrm>
            <a:custGeom>
              <a:avLst/>
              <a:gdLst>
                <a:gd name="T0" fmla="*/ 0 w 227"/>
                <a:gd name="T1" fmla="*/ 5 h 5"/>
                <a:gd name="T2" fmla="*/ 227 w 227"/>
                <a:gd name="T3" fmla="*/ 5 h 5"/>
                <a:gd name="T4" fmla="*/ 227 w 227"/>
                <a:gd name="T5" fmla="*/ 0 h 5"/>
                <a:gd name="T6" fmla="*/ 0 w 227"/>
                <a:gd name="T7" fmla="*/ 0 h 5"/>
              </a:gdLst>
              <a:ahLst/>
              <a:cxnLst>
                <a:cxn ang="0">
                  <a:pos x="T0" y="T1"/>
                </a:cxn>
                <a:cxn ang="0">
                  <a:pos x="T2" y="T3"/>
                </a:cxn>
                <a:cxn ang="0">
                  <a:pos x="T4" y="T5"/>
                </a:cxn>
                <a:cxn ang="0">
                  <a:pos x="T6" y="T7"/>
                </a:cxn>
              </a:cxnLst>
              <a:rect l="0" t="0" r="r" b="b"/>
              <a:pathLst>
                <a:path w="227" h="5">
                  <a:moveTo>
                    <a:pt x="0" y="5"/>
                  </a:moveTo>
                  <a:lnTo>
                    <a:pt x="227" y="5"/>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4" name="Freeform 133"/>
            <p:cNvSpPr>
              <a:spLocks/>
            </p:cNvSpPr>
            <p:nvPr/>
          </p:nvSpPr>
          <p:spPr bwMode="auto">
            <a:xfrm>
              <a:off x="3284537" y="3624263"/>
              <a:ext cx="358775" cy="7938"/>
            </a:xfrm>
            <a:custGeom>
              <a:avLst/>
              <a:gdLst>
                <a:gd name="T0" fmla="*/ 0 w 226"/>
                <a:gd name="T1" fmla="*/ 5 h 5"/>
                <a:gd name="T2" fmla="*/ 226 w 226"/>
                <a:gd name="T3" fmla="*/ 5 h 5"/>
                <a:gd name="T4" fmla="*/ 226 w 226"/>
                <a:gd name="T5" fmla="*/ 0 h 5"/>
                <a:gd name="T6" fmla="*/ 0 w 226"/>
                <a:gd name="T7" fmla="*/ 0 h 5"/>
              </a:gdLst>
              <a:ahLst/>
              <a:cxnLst>
                <a:cxn ang="0">
                  <a:pos x="T0" y="T1"/>
                </a:cxn>
                <a:cxn ang="0">
                  <a:pos x="T2" y="T3"/>
                </a:cxn>
                <a:cxn ang="0">
                  <a:pos x="T4" y="T5"/>
                </a:cxn>
                <a:cxn ang="0">
                  <a:pos x="T6" y="T7"/>
                </a:cxn>
              </a:cxnLst>
              <a:rect l="0" t="0" r="r" b="b"/>
              <a:pathLst>
                <a:path w="226" h="5">
                  <a:moveTo>
                    <a:pt x="0" y="5"/>
                  </a:moveTo>
                  <a:lnTo>
                    <a:pt x="226" y="5"/>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5" name="Freeform 135"/>
            <p:cNvSpPr>
              <a:spLocks/>
            </p:cNvSpPr>
            <p:nvPr/>
          </p:nvSpPr>
          <p:spPr bwMode="auto">
            <a:xfrm>
              <a:off x="5207000" y="2387600"/>
              <a:ext cx="147638" cy="7938"/>
            </a:xfrm>
            <a:custGeom>
              <a:avLst/>
              <a:gdLst>
                <a:gd name="T0" fmla="*/ 93 w 93"/>
                <a:gd name="T1" fmla="*/ 0 h 5"/>
                <a:gd name="T2" fmla="*/ 0 w 93"/>
                <a:gd name="T3" fmla="*/ 0 h 5"/>
                <a:gd name="T4" fmla="*/ 0 w 93"/>
                <a:gd name="T5" fmla="*/ 5 h 5"/>
                <a:gd name="T6" fmla="*/ 93 w 93"/>
                <a:gd name="T7" fmla="*/ 5 h 5"/>
              </a:gdLst>
              <a:ahLst/>
              <a:cxnLst>
                <a:cxn ang="0">
                  <a:pos x="T0" y="T1"/>
                </a:cxn>
                <a:cxn ang="0">
                  <a:pos x="T2" y="T3"/>
                </a:cxn>
                <a:cxn ang="0">
                  <a:pos x="T4" y="T5"/>
                </a:cxn>
                <a:cxn ang="0">
                  <a:pos x="T6" y="T7"/>
                </a:cxn>
              </a:cxnLst>
              <a:rect l="0" t="0" r="r" b="b"/>
              <a:pathLst>
                <a:path w="93" h="5">
                  <a:moveTo>
                    <a:pt x="93" y="0"/>
                  </a:moveTo>
                  <a:lnTo>
                    <a:pt x="0" y="0"/>
                  </a:lnTo>
                  <a:lnTo>
                    <a:pt x="0" y="5"/>
                  </a:lnTo>
                  <a:lnTo>
                    <a:pt x="9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7" name="Freeform 138"/>
            <p:cNvSpPr>
              <a:spLocks/>
            </p:cNvSpPr>
            <p:nvPr/>
          </p:nvSpPr>
          <p:spPr bwMode="auto">
            <a:xfrm>
              <a:off x="5214937" y="2554288"/>
              <a:ext cx="450850" cy="7938"/>
            </a:xfrm>
            <a:custGeom>
              <a:avLst/>
              <a:gdLst>
                <a:gd name="T0" fmla="*/ 284 w 284"/>
                <a:gd name="T1" fmla="*/ 0 h 5"/>
                <a:gd name="T2" fmla="*/ 0 w 284"/>
                <a:gd name="T3" fmla="*/ 0 h 5"/>
                <a:gd name="T4" fmla="*/ 0 w 284"/>
                <a:gd name="T5" fmla="*/ 5 h 5"/>
                <a:gd name="T6" fmla="*/ 284 w 284"/>
                <a:gd name="T7" fmla="*/ 5 h 5"/>
              </a:gdLst>
              <a:ahLst/>
              <a:cxnLst>
                <a:cxn ang="0">
                  <a:pos x="T0" y="T1"/>
                </a:cxn>
                <a:cxn ang="0">
                  <a:pos x="T2" y="T3"/>
                </a:cxn>
                <a:cxn ang="0">
                  <a:pos x="T4" y="T5"/>
                </a:cxn>
                <a:cxn ang="0">
                  <a:pos x="T6" y="T7"/>
                </a:cxn>
              </a:cxnLst>
              <a:rect l="0" t="0" r="r" b="b"/>
              <a:pathLst>
                <a:path w="284" h="5">
                  <a:moveTo>
                    <a:pt x="284" y="0"/>
                  </a:moveTo>
                  <a:lnTo>
                    <a:pt x="0" y="0"/>
                  </a:lnTo>
                  <a:lnTo>
                    <a:pt x="0" y="5"/>
                  </a:lnTo>
                  <a:lnTo>
                    <a:pt x="28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8" name="Freeform 140"/>
            <p:cNvSpPr>
              <a:spLocks/>
            </p:cNvSpPr>
            <p:nvPr/>
          </p:nvSpPr>
          <p:spPr bwMode="auto">
            <a:xfrm>
              <a:off x="6240462" y="2522538"/>
              <a:ext cx="134938" cy="7938"/>
            </a:xfrm>
            <a:custGeom>
              <a:avLst/>
              <a:gdLst>
                <a:gd name="T0" fmla="*/ 0 w 85"/>
                <a:gd name="T1" fmla="*/ 5 h 5"/>
                <a:gd name="T2" fmla="*/ 85 w 85"/>
                <a:gd name="T3" fmla="*/ 5 h 5"/>
                <a:gd name="T4" fmla="*/ 85 w 85"/>
                <a:gd name="T5" fmla="*/ 0 h 5"/>
                <a:gd name="T6" fmla="*/ 0 w 85"/>
                <a:gd name="T7" fmla="*/ 0 h 5"/>
              </a:gdLst>
              <a:ahLst/>
              <a:cxnLst>
                <a:cxn ang="0">
                  <a:pos x="T0" y="T1"/>
                </a:cxn>
                <a:cxn ang="0">
                  <a:pos x="T2" y="T3"/>
                </a:cxn>
                <a:cxn ang="0">
                  <a:pos x="T4" y="T5"/>
                </a:cxn>
                <a:cxn ang="0">
                  <a:pos x="T6" y="T7"/>
                </a:cxn>
              </a:cxnLst>
              <a:rect l="0" t="0" r="r" b="b"/>
              <a:pathLst>
                <a:path w="85" h="5">
                  <a:moveTo>
                    <a:pt x="0" y="5"/>
                  </a:moveTo>
                  <a:lnTo>
                    <a:pt x="85" y="5"/>
                  </a:lnTo>
                  <a:lnTo>
                    <a:pt x="8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9" name="Freeform 142"/>
            <p:cNvSpPr>
              <a:spLocks/>
            </p:cNvSpPr>
            <p:nvPr/>
          </p:nvSpPr>
          <p:spPr bwMode="auto">
            <a:xfrm>
              <a:off x="6156325" y="2686050"/>
              <a:ext cx="219075" cy="7938"/>
            </a:xfrm>
            <a:custGeom>
              <a:avLst/>
              <a:gdLst>
                <a:gd name="T0" fmla="*/ 0 w 138"/>
                <a:gd name="T1" fmla="*/ 5 h 5"/>
                <a:gd name="T2" fmla="*/ 138 w 138"/>
                <a:gd name="T3" fmla="*/ 5 h 5"/>
                <a:gd name="T4" fmla="*/ 138 w 138"/>
                <a:gd name="T5" fmla="*/ 0 h 5"/>
                <a:gd name="T6" fmla="*/ 0 w 138"/>
                <a:gd name="T7" fmla="*/ 0 h 5"/>
              </a:gdLst>
              <a:ahLst/>
              <a:cxnLst>
                <a:cxn ang="0">
                  <a:pos x="T0" y="T1"/>
                </a:cxn>
                <a:cxn ang="0">
                  <a:pos x="T2" y="T3"/>
                </a:cxn>
                <a:cxn ang="0">
                  <a:pos x="T4" y="T5"/>
                </a:cxn>
                <a:cxn ang="0">
                  <a:pos x="T6" y="T7"/>
                </a:cxn>
              </a:cxnLst>
              <a:rect l="0" t="0" r="r" b="b"/>
              <a:pathLst>
                <a:path w="138" h="5">
                  <a:moveTo>
                    <a:pt x="0" y="5"/>
                  </a:moveTo>
                  <a:lnTo>
                    <a:pt x="138" y="5"/>
                  </a:lnTo>
                  <a:lnTo>
                    <a:pt x="1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4" name="Freeform 150"/>
            <p:cNvSpPr>
              <a:spLocks/>
            </p:cNvSpPr>
            <p:nvPr/>
          </p:nvSpPr>
          <p:spPr bwMode="auto">
            <a:xfrm>
              <a:off x="9283700" y="4306888"/>
              <a:ext cx="192088" cy="7938"/>
            </a:xfrm>
            <a:custGeom>
              <a:avLst/>
              <a:gdLst>
                <a:gd name="T0" fmla="*/ 0 w 121"/>
                <a:gd name="T1" fmla="*/ 5 h 5"/>
                <a:gd name="T2" fmla="*/ 121 w 121"/>
                <a:gd name="T3" fmla="*/ 5 h 5"/>
                <a:gd name="T4" fmla="*/ 121 w 121"/>
                <a:gd name="T5" fmla="*/ 0 h 5"/>
                <a:gd name="T6" fmla="*/ 0 w 121"/>
                <a:gd name="T7" fmla="*/ 0 h 5"/>
              </a:gdLst>
              <a:ahLst/>
              <a:cxnLst>
                <a:cxn ang="0">
                  <a:pos x="T0" y="T1"/>
                </a:cxn>
                <a:cxn ang="0">
                  <a:pos x="T2" y="T3"/>
                </a:cxn>
                <a:cxn ang="0">
                  <a:pos x="T4" y="T5"/>
                </a:cxn>
                <a:cxn ang="0">
                  <a:pos x="T6" y="T7"/>
                </a:cxn>
              </a:cxnLst>
              <a:rect l="0" t="0" r="r" b="b"/>
              <a:pathLst>
                <a:path w="121" h="5">
                  <a:moveTo>
                    <a:pt x="0" y="5"/>
                  </a:moveTo>
                  <a:lnTo>
                    <a:pt x="121" y="5"/>
                  </a:lnTo>
                  <a:lnTo>
                    <a:pt x="1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6" name="Freeform 154"/>
            <p:cNvSpPr>
              <a:spLocks/>
            </p:cNvSpPr>
            <p:nvPr/>
          </p:nvSpPr>
          <p:spPr bwMode="auto">
            <a:xfrm>
              <a:off x="9539287" y="3341688"/>
              <a:ext cx="231775" cy="7938"/>
            </a:xfrm>
            <a:custGeom>
              <a:avLst/>
              <a:gdLst>
                <a:gd name="T0" fmla="*/ 146 w 146"/>
                <a:gd name="T1" fmla="*/ 0 h 5"/>
                <a:gd name="T2" fmla="*/ 0 w 146"/>
                <a:gd name="T3" fmla="*/ 0 h 5"/>
                <a:gd name="T4" fmla="*/ 0 w 146"/>
                <a:gd name="T5" fmla="*/ 5 h 5"/>
                <a:gd name="T6" fmla="*/ 146 w 146"/>
                <a:gd name="T7" fmla="*/ 5 h 5"/>
              </a:gdLst>
              <a:ahLst/>
              <a:cxnLst>
                <a:cxn ang="0">
                  <a:pos x="T0" y="T1"/>
                </a:cxn>
                <a:cxn ang="0">
                  <a:pos x="T2" y="T3"/>
                </a:cxn>
                <a:cxn ang="0">
                  <a:pos x="T4" y="T5"/>
                </a:cxn>
                <a:cxn ang="0">
                  <a:pos x="T6" y="T7"/>
                </a:cxn>
              </a:cxnLst>
              <a:rect l="0" t="0" r="r" b="b"/>
              <a:pathLst>
                <a:path w="146" h="5">
                  <a:moveTo>
                    <a:pt x="146" y="0"/>
                  </a:moveTo>
                  <a:lnTo>
                    <a:pt x="0" y="0"/>
                  </a:lnTo>
                  <a:lnTo>
                    <a:pt x="0" y="5"/>
                  </a:lnTo>
                  <a:lnTo>
                    <a:pt x="146"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nvGrpSpPr>
          <p:cNvPr id="724" name="Group 723"/>
          <p:cNvGrpSpPr/>
          <p:nvPr/>
        </p:nvGrpSpPr>
        <p:grpSpPr>
          <a:xfrm>
            <a:off x="1545283" y="2288149"/>
            <a:ext cx="9138577" cy="3466503"/>
            <a:chOff x="1544637" y="2287986"/>
            <a:chExt cx="9139873" cy="3466995"/>
          </a:xfrm>
        </p:grpSpPr>
        <p:sp>
          <p:nvSpPr>
            <p:cNvPr id="134" name="Oval 74"/>
            <p:cNvSpPr>
              <a:spLocks noChangeArrowheads="1"/>
            </p:cNvSpPr>
            <p:nvPr/>
          </p:nvSpPr>
          <p:spPr bwMode="auto">
            <a:xfrm>
              <a:off x="1544637" y="2401888"/>
              <a:ext cx="173736"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35" name="Oval 75"/>
            <p:cNvSpPr>
              <a:spLocks noChangeArrowheads="1"/>
            </p:cNvSpPr>
            <p:nvPr/>
          </p:nvSpPr>
          <p:spPr bwMode="auto">
            <a:xfrm>
              <a:off x="1633537" y="2757043"/>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2" name="Oval 82"/>
            <p:cNvSpPr>
              <a:spLocks noChangeArrowheads="1"/>
            </p:cNvSpPr>
            <p:nvPr/>
          </p:nvSpPr>
          <p:spPr bwMode="auto">
            <a:xfrm>
              <a:off x="2809875" y="2741672"/>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3" name="Oval 83"/>
            <p:cNvSpPr>
              <a:spLocks noChangeArrowheads="1"/>
            </p:cNvSpPr>
            <p:nvPr/>
          </p:nvSpPr>
          <p:spPr bwMode="auto">
            <a:xfrm>
              <a:off x="3045245" y="2913572"/>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1" name="Oval 91"/>
            <p:cNvSpPr>
              <a:spLocks noChangeArrowheads="1"/>
            </p:cNvSpPr>
            <p:nvPr/>
          </p:nvSpPr>
          <p:spPr bwMode="auto">
            <a:xfrm>
              <a:off x="5644832" y="2493963"/>
              <a:ext cx="176213"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2" name="Oval 92"/>
            <p:cNvSpPr>
              <a:spLocks noChangeArrowheads="1"/>
            </p:cNvSpPr>
            <p:nvPr/>
          </p:nvSpPr>
          <p:spPr bwMode="auto">
            <a:xfrm>
              <a:off x="6016625" y="2582228"/>
              <a:ext cx="176213"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3" name="Oval 93"/>
            <p:cNvSpPr>
              <a:spLocks noChangeArrowheads="1"/>
            </p:cNvSpPr>
            <p:nvPr/>
          </p:nvSpPr>
          <p:spPr bwMode="auto">
            <a:xfrm>
              <a:off x="6064250" y="2439988"/>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5" name="Oval 95"/>
            <p:cNvSpPr>
              <a:spLocks noChangeArrowheads="1"/>
            </p:cNvSpPr>
            <p:nvPr/>
          </p:nvSpPr>
          <p:spPr bwMode="auto">
            <a:xfrm>
              <a:off x="8009053" y="3605722"/>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6" name="Oval 96"/>
            <p:cNvSpPr>
              <a:spLocks noChangeArrowheads="1"/>
            </p:cNvSpPr>
            <p:nvPr/>
          </p:nvSpPr>
          <p:spPr bwMode="auto">
            <a:xfrm>
              <a:off x="8088195" y="3768291"/>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57" name="Oval 97"/>
            <p:cNvSpPr>
              <a:spLocks noChangeArrowheads="1"/>
            </p:cNvSpPr>
            <p:nvPr/>
          </p:nvSpPr>
          <p:spPr bwMode="auto">
            <a:xfrm>
              <a:off x="8964611" y="4132263"/>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8" name="Oval 98"/>
            <p:cNvSpPr>
              <a:spLocks noChangeArrowheads="1"/>
            </p:cNvSpPr>
            <p:nvPr/>
          </p:nvSpPr>
          <p:spPr bwMode="auto">
            <a:xfrm>
              <a:off x="9335738" y="3439010"/>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0" name="Oval 100"/>
            <p:cNvSpPr>
              <a:spLocks noChangeArrowheads="1"/>
            </p:cNvSpPr>
            <p:nvPr/>
          </p:nvSpPr>
          <p:spPr bwMode="auto">
            <a:xfrm>
              <a:off x="9489122" y="3211895"/>
              <a:ext cx="174625"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1" name="Oval 101"/>
            <p:cNvSpPr>
              <a:spLocks noChangeArrowheads="1"/>
            </p:cNvSpPr>
            <p:nvPr/>
          </p:nvSpPr>
          <p:spPr bwMode="auto">
            <a:xfrm>
              <a:off x="10184003" y="2924901"/>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2" name="Oval 102"/>
            <p:cNvSpPr>
              <a:spLocks noChangeArrowheads="1"/>
            </p:cNvSpPr>
            <p:nvPr/>
          </p:nvSpPr>
          <p:spPr bwMode="auto">
            <a:xfrm>
              <a:off x="10053320" y="3054088"/>
              <a:ext cx="176213"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Oval 103"/>
            <p:cNvSpPr>
              <a:spLocks noChangeArrowheads="1"/>
            </p:cNvSpPr>
            <p:nvPr/>
          </p:nvSpPr>
          <p:spPr bwMode="auto">
            <a:xfrm>
              <a:off x="10375582" y="5580356"/>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4" name="Oval 104"/>
            <p:cNvSpPr>
              <a:spLocks noChangeArrowheads="1"/>
            </p:cNvSpPr>
            <p:nvPr/>
          </p:nvSpPr>
          <p:spPr bwMode="auto">
            <a:xfrm>
              <a:off x="10508297" y="5401941"/>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5" name="Oval 105"/>
            <p:cNvSpPr>
              <a:spLocks noChangeArrowheads="1"/>
            </p:cNvSpPr>
            <p:nvPr/>
          </p:nvSpPr>
          <p:spPr bwMode="auto">
            <a:xfrm>
              <a:off x="9842690" y="2967570"/>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7" name="Oval 107"/>
            <p:cNvSpPr>
              <a:spLocks noChangeArrowheads="1"/>
            </p:cNvSpPr>
            <p:nvPr/>
          </p:nvSpPr>
          <p:spPr bwMode="auto">
            <a:xfrm>
              <a:off x="8168925" y="3931981"/>
              <a:ext cx="174625" cy="176213"/>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9" name="Oval 109"/>
            <p:cNvSpPr>
              <a:spLocks noChangeArrowheads="1"/>
            </p:cNvSpPr>
            <p:nvPr/>
          </p:nvSpPr>
          <p:spPr bwMode="auto">
            <a:xfrm>
              <a:off x="4205287" y="5018867"/>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36" name="Oval 76"/>
            <p:cNvSpPr>
              <a:spLocks noChangeArrowheads="1"/>
            </p:cNvSpPr>
            <p:nvPr/>
          </p:nvSpPr>
          <p:spPr bwMode="auto">
            <a:xfrm>
              <a:off x="1926431" y="3044661"/>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1" name="Oval 81"/>
            <p:cNvSpPr>
              <a:spLocks noChangeArrowheads="1"/>
            </p:cNvSpPr>
            <p:nvPr/>
          </p:nvSpPr>
          <p:spPr bwMode="auto">
            <a:xfrm>
              <a:off x="2563812" y="2769553"/>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0" name="Oval 80"/>
            <p:cNvSpPr>
              <a:spLocks noChangeArrowheads="1"/>
            </p:cNvSpPr>
            <p:nvPr/>
          </p:nvSpPr>
          <p:spPr bwMode="auto">
            <a:xfrm>
              <a:off x="2600325" y="2587499"/>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37" name="Oval 77"/>
            <p:cNvSpPr>
              <a:spLocks noChangeArrowheads="1"/>
            </p:cNvSpPr>
            <p:nvPr/>
          </p:nvSpPr>
          <p:spPr bwMode="auto">
            <a:xfrm>
              <a:off x="2359025" y="3281363"/>
              <a:ext cx="176213" cy="179388"/>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5" name="Oval 85"/>
            <p:cNvSpPr>
              <a:spLocks noChangeArrowheads="1"/>
            </p:cNvSpPr>
            <p:nvPr/>
          </p:nvSpPr>
          <p:spPr bwMode="auto">
            <a:xfrm>
              <a:off x="3076575" y="2700655"/>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0" name="Oval 90"/>
            <p:cNvSpPr>
              <a:spLocks noChangeArrowheads="1"/>
            </p:cNvSpPr>
            <p:nvPr/>
          </p:nvSpPr>
          <p:spPr bwMode="auto">
            <a:xfrm>
              <a:off x="5604760" y="2317097"/>
              <a:ext cx="176213" cy="177800"/>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4" name="Oval 94"/>
            <p:cNvSpPr>
              <a:spLocks noChangeArrowheads="1"/>
            </p:cNvSpPr>
            <p:nvPr/>
          </p:nvSpPr>
          <p:spPr bwMode="auto">
            <a:xfrm>
              <a:off x="5940425" y="2379663"/>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59" name="Oval 99"/>
            <p:cNvSpPr>
              <a:spLocks noChangeArrowheads="1"/>
            </p:cNvSpPr>
            <p:nvPr/>
          </p:nvSpPr>
          <p:spPr bwMode="auto">
            <a:xfrm>
              <a:off x="9445081" y="2810190"/>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6" name="Oval 106"/>
            <p:cNvSpPr>
              <a:spLocks noChangeArrowheads="1"/>
            </p:cNvSpPr>
            <p:nvPr/>
          </p:nvSpPr>
          <p:spPr bwMode="auto">
            <a:xfrm>
              <a:off x="9742487" y="2823084"/>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6" name="Oval 86"/>
            <p:cNvSpPr>
              <a:spLocks noChangeArrowheads="1"/>
            </p:cNvSpPr>
            <p:nvPr/>
          </p:nvSpPr>
          <p:spPr bwMode="auto">
            <a:xfrm>
              <a:off x="3498532" y="2479350"/>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8" name="Oval 88"/>
            <p:cNvSpPr>
              <a:spLocks noChangeArrowheads="1"/>
            </p:cNvSpPr>
            <p:nvPr/>
          </p:nvSpPr>
          <p:spPr bwMode="auto">
            <a:xfrm>
              <a:off x="5604760" y="2648459"/>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8" name="Oval 108"/>
            <p:cNvSpPr>
              <a:spLocks noChangeArrowheads="1"/>
            </p:cNvSpPr>
            <p:nvPr/>
          </p:nvSpPr>
          <p:spPr bwMode="auto">
            <a:xfrm>
              <a:off x="5717630" y="2715454"/>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38" name="Oval 78"/>
            <p:cNvSpPr>
              <a:spLocks noChangeArrowheads="1"/>
            </p:cNvSpPr>
            <p:nvPr/>
          </p:nvSpPr>
          <p:spPr bwMode="auto">
            <a:xfrm>
              <a:off x="2474912" y="3265488"/>
              <a:ext cx="179388" cy="179388"/>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4" name="Oval 79"/>
            <p:cNvSpPr>
              <a:spLocks noChangeArrowheads="1"/>
            </p:cNvSpPr>
            <p:nvPr/>
          </p:nvSpPr>
          <p:spPr bwMode="auto">
            <a:xfrm>
              <a:off x="2189513" y="2876230"/>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4" name="Oval 84"/>
            <p:cNvSpPr>
              <a:spLocks noChangeArrowheads="1"/>
            </p:cNvSpPr>
            <p:nvPr/>
          </p:nvSpPr>
          <p:spPr bwMode="auto">
            <a:xfrm>
              <a:off x="2973807" y="3029459"/>
              <a:ext cx="179388"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2" name="Oval 87"/>
            <p:cNvSpPr>
              <a:spLocks noChangeArrowheads="1"/>
            </p:cNvSpPr>
            <p:nvPr/>
          </p:nvSpPr>
          <p:spPr bwMode="auto">
            <a:xfrm>
              <a:off x="5228417" y="2287986"/>
              <a:ext cx="176213"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49" name="Oval 89"/>
            <p:cNvSpPr>
              <a:spLocks noChangeArrowheads="1"/>
            </p:cNvSpPr>
            <p:nvPr/>
          </p:nvSpPr>
          <p:spPr bwMode="auto">
            <a:xfrm>
              <a:off x="5504922" y="2360295"/>
              <a:ext cx="174625" cy="174625"/>
            </a:xfrm>
            <a:prstGeom prst="ellipse">
              <a:avLst/>
            </a:prstGeom>
            <a:solidFill>
              <a:schemeClr val="accent5">
                <a:lumMod val="50000"/>
                <a:lumOff val="50000"/>
              </a:schemeClr>
            </a:solidFill>
            <a:ln w="12700">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4" name="Rectangle 3"/>
          <p:cNvSpPr/>
          <p:nvPr/>
        </p:nvSpPr>
        <p:spPr bwMode="auto">
          <a:xfrm>
            <a:off x="865" y="486"/>
            <a:ext cx="12190271" cy="1534384"/>
          </a:xfrm>
          <a:prstGeom prst="rect">
            <a:avLst/>
          </a:prstGeom>
          <a:gradFill>
            <a:gsLst>
              <a:gs pos="0">
                <a:srgbClr val="000000"/>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Microsoft infrastructure investments</a:t>
            </a:r>
          </a:p>
        </p:txBody>
      </p:sp>
      <p:grpSp>
        <p:nvGrpSpPr>
          <p:cNvPr id="827" name="Group 826"/>
          <p:cNvGrpSpPr/>
          <p:nvPr/>
        </p:nvGrpSpPr>
        <p:grpSpPr>
          <a:xfrm>
            <a:off x="543725" y="1866742"/>
            <a:ext cx="10950828" cy="3886459"/>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5" name="Oval 74"/>
                    <p:cNvSpPr>
                      <a:spLocks noChangeArrowheads="1"/>
                    </p:cNvSpPr>
                    <p:nvPr/>
                  </p:nvSpPr>
                  <p:spPr bwMode="auto">
                    <a:xfrm>
                      <a:off x="6187996" y="2462109"/>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grpSp>
      <p:grpSp>
        <p:nvGrpSpPr>
          <p:cNvPr id="797" name="Group 796"/>
          <p:cNvGrpSpPr/>
          <p:nvPr/>
        </p:nvGrpSpPr>
        <p:grpSpPr>
          <a:xfrm>
            <a:off x="1649152" y="1700389"/>
            <a:ext cx="9021713" cy="3970228"/>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grpSp>
        </p:grpSp>
      </p:grpSp>
      <p:grpSp>
        <p:nvGrpSpPr>
          <p:cNvPr id="823" name="Group 822"/>
          <p:cNvGrpSpPr/>
          <p:nvPr/>
        </p:nvGrpSpPr>
        <p:grpSpPr>
          <a:xfrm>
            <a:off x="463883" y="6403612"/>
            <a:ext cx="982456" cy="138480"/>
            <a:chOff x="463083" y="6404039"/>
            <a:chExt cx="982595" cy="138500"/>
          </a:xfrm>
        </p:grpSpPr>
        <p:cxnSp>
          <p:nvCxnSpPr>
            <p:cNvPr id="799" name="Straight Connector 798"/>
            <p:cNvCxnSpPr/>
            <p:nvPr/>
          </p:nvCxnSpPr>
          <p:spPr>
            <a:xfrm>
              <a:off x="463083" y="6473288"/>
              <a:ext cx="213813"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0" name="TextBox 799"/>
            <p:cNvSpPr txBox="1"/>
            <p:nvPr/>
          </p:nvSpPr>
          <p:spPr>
            <a:xfrm>
              <a:off x="767607" y="6404039"/>
              <a:ext cx="678071" cy="138500"/>
            </a:xfrm>
            <a:prstGeom prst="rect">
              <a:avLst/>
            </a:prstGeom>
            <a:noFill/>
          </p:spPr>
          <p:txBody>
            <a:bodyPr wrap="square" lIns="0" tIns="0" rIns="0" bIns="0" rtlCol="0">
              <a:spAutoFit/>
            </a:bodyPr>
            <a:lstStyle/>
            <a:p>
              <a:pPr defTabSz="914225">
                <a:spcAft>
                  <a:spcPts val="600"/>
                </a:spcAft>
                <a:defRPr/>
              </a:pPr>
              <a:r>
                <a:rPr lang="en-US" sz="900" b="1" dirty="0">
                  <a:solidFill>
                    <a:srgbClr val="FFFFFF"/>
                  </a:solidFill>
                  <a:latin typeface="Segoe UI"/>
                </a:rPr>
                <a:t>MS Network</a:t>
              </a:r>
            </a:p>
          </p:txBody>
        </p:sp>
      </p:grpSp>
      <p:grpSp>
        <p:nvGrpSpPr>
          <p:cNvPr id="825" name="Group 824"/>
          <p:cNvGrpSpPr/>
          <p:nvPr/>
        </p:nvGrpSpPr>
        <p:grpSpPr>
          <a:xfrm>
            <a:off x="474211" y="5886692"/>
            <a:ext cx="1076307" cy="193122"/>
            <a:chOff x="473413" y="5887042"/>
            <a:chExt cx="1076459" cy="193150"/>
          </a:xfrm>
        </p:grpSpPr>
        <p:sp>
          <p:nvSpPr>
            <p:cNvPr id="802" name="TextBox 801"/>
            <p:cNvSpPr txBox="1"/>
            <p:nvPr/>
          </p:nvSpPr>
          <p:spPr>
            <a:xfrm>
              <a:off x="767607" y="5923913"/>
              <a:ext cx="782265" cy="138500"/>
            </a:xfrm>
            <a:prstGeom prst="rect">
              <a:avLst/>
            </a:prstGeom>
            <a:noFill/>
          </p:spPr>
          <p:txBody>
            <a:bodyPr wrap="square" lIns="0" tIns="0" rIns="0" bIns="0" rtlCol="0">
              <a:spAutoFit/>
            </a:bodyPr>
            <a:lstStyle/>
            <a:p>
              <a:pPr defTabSz="914225">
                <a:spcAft>
                  <a:spcPts val="600"/>
                </a:spcAft>
                <a:defRPr/>
              </a:pPr>
              <a:r>
                <a:rPr lang="en-US" sz="900" b="1" dirty="0">
                  <a:solidFill>
                    <a:srgbClr val="FFFFFF"/>
                  </a:solidFill>
                  <a:latin typeface="Segoe UI"/>
                </a:rPr>
                <a:t>Azure Regions</a:t>
              </a:r>
            </a:p>
          </p:txBody>
        </p:sp>
        <p:sp>
          <p:nvSpPr>
            <p:cNvPr id="803" name="Oval 802"/>
            <p:cNvSpPr/>
            <p:nvPr/>
          </p:nvSpPr>
          <p:spPr bwMode="auto">
            <a:xfrm>
              <a:off x="473413" y="5887042"/>
              <a:ext cx="193152" cy="193150"/>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900" dirty="0" err="1">
                <a:solidFill>
                  <a:srgbClr val="FFFFFF"/>
                </a:solidFill>
                <a:latin typeface="Segoe UI"/>
                <a:ea typeface="Segoe UI" pitchFamily="34" charset="0"/>
                <a:cs typeface="Segoe UI" pitchFamily="34" charset="0"/>
              </a:endParaRPr>
            </a:p>
          </p:txBody>
        </p:sp>
      </p:grpSp>
      <p:grpSp>
        <p:nvGrpSpPr>
          <p:cNvPr id="826" name="Group 825"/>
          <p:cNvGrpSpPr/>
          <p:nvPr/>
        </p:nvGrpSpPr>
        <p:grpSpPr>
          <a:xfrm>
            <a:off x="499828" y="5683617"/>
            <a:ext cx="916056" cy="141891"/>
            <a:chOff x="499034" y="5683938"/>
            <a:chExt cx="916186" cy="141911"/>
          </a:xfrm>
        </p:grpSpPr>
        <p:sp>
          <p:nvSpPr>
            <p:cNvPr id="805" name="TextBox 804"/>
            <p:cNvSpPr txBox="1"/>
            <p:nvPr/>
          </p:nvSpPr>
          <p:spPr>
            <a:xfrm>
              <a:off x="767607" y="5685644"/>
              <a:ext cx="647613" cy="138500"/>
            </a:xfrm>
            <a:prstGeom prst="rect">
              <a:avLst/>
            </a:prstGeom>
            <a:noFill/>
          </p:spPr>
          <p:txBody>
            <a:bodyPr wrap="square" lIns="0" tIns="0" rIns="0" bIns="0" rtlCol="0">
              <a:spAutoFit/>
            </a:bodyPr>
            <a:lstStyle/>
            <a:p>
              <a:pPr defTabSz="914225">
                <a:spcAft>
                  <a:spcPts val="600"/>
                </a:spcAft>
                <a:defRPr/>
              </a:pPr>
              <a:r>
                <a:rPr lang="en-US" sz="900" b="1" dirty="0">
                  <a:solidFill>
                    <a:srgbClr val="FFFFFF"/>
                  </a:solidFill>
                  <a:latin typeface="Segoe UI"/>
                </a:rPr>
                <a:t>Edge Nodes</a:t>
              </a:r>
            </a:p>
          </p:txBody>
        </p:sp>
        <p:sp>
          <p:nvSpPr>
            <p:cNvPr id="806" name="Oval 805"/>
            <p:cNvSpPr/>
            <p:nvPr/>
          </p:nvSpPr>
          <p:spPr bwMode="auto">
            <a:xfrm>
              <a:off x="499034" y="5683938"/>
              <a:ext cx="141911" cy="14191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900" dirty="0" err="1">
                <a:solidFill>
                  <a:srgbClr val="FFFFFF"/>
                </a:solidFill>
                <a:latin typeface="Segoe UI"/>
                <a:ea typeface="Segoe UI" pitchFamily="34" charset="0"/>
                <a:cs typeface="Segoe UI" pitchFamily="34" charset="0"/>
              </a:endParaRPr>
            </a:p>
          </p:txBody>
        </p:sp>
      </p:grpSp>
      <p:grpSp>
        <p:nvGrpSpPr>
          <p:cNvPr id="824" name="Group 823"/>
          <p:cNvGrpSpPr/>
          <p:nvPr/>
        </p:nvGrpSpPr>
        <p:grpSpPr>
          <a:xfrm>
            <a:off x="493344" y="6138419"/>
            <a:ext cx="972227" cy="204427"/>
            <a:chOff x="492549" y="6138804"/>
            <a:chExt cx="972365" cy="204456"/>
          </a:xfrm>
        </p:grpSpPr>
        <p:sp>
          <p:nvSpPr>
            <p:cNvPr id="813" name="TextBox 812"/>
            <p:cNvSpPr txBox="1"/>
            <p:nvPr/>
          </p:nvSpPr>
          <p:spPr>
            <a:xfrm>
              <a:off x="767607" y="6163976"/>
              <a:ext cx="697307" cy="138500"/>
            </a:xfrm>
            <a:prstGeom prst="rect">
              <a:avLst/>
            </a:prstGeom>
            <a:noFill/>
          </p:spPr>
          <p:txBody>
            <a:bodyPr wrap="square" lIns="0" tIns="0" rIns="0" bIns="0" rtlCol="0">
              <a:spAutoFit/>
            </a:bodyPr>
            <a:lstStyle/>
            <a:p>
              <a:pPr defTabSz="914225">
                <a:spcAft>
                  <a:spcPts val="600"/>
                </a:spcAft>
                <a:defRPr/>
              </a:pPr>
              <a:r>
                <a:rPr lang="en-US" sz="900" b="1" dirty="0">
                  <a:solidFill>
                    <a:srgbClr val="FFFFFF"/>
                  </a:solidFill>
                  <a:latin typeface="Segoe UI"/>
                </a:rPr>
                <a:t>Data Centers</a:t>
              </a:r>
            </a:p>
          </p:txBody>
        </p:sp>
        <p:grpSp>
          <p:nvGrpSpPr>
            <p:cNvPr id="822" name="Group 821"/>
            <p:cNvGrpSpPr/>
            <p:nvPr/>
          </p:nvGrpSpPr>
          <p:grpSpPr>
            <a:xfrm>
              <a:off x="492549" y="6138804"/>
              <a:ext cx="154880" cy="204456"/>
              <a:chOff x="4445060" y="4380813"/>
              <a:chExt cx="154880" cy="204456"/>
            </a:xfrm>
          </p:grpSpPr>
          <p:sp>
            <p:nvSpPr>
              <p:cNvPr id="818" name="Freeform: Shape 817"/>
              <p:cNvSpPr/>
              <p:nvPr/>
            </p:nvSpPr>
            <p:spPr>
              <a:xfrm>
                <a:off x="4445060" y="438081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a:defRPr/>
                </a:pPr>
                <a:endParaRPr lang="en-US" b="1" kern="0" dirty="0">
                  <a:solidFill>
                    <a:srgbClr val="505050">
                      <a:lumMod val="85000"/>
                      <a:lumOff val="15000"/>
                    </a:srgbClr>
                  </a:solidFill>
                  <a:latin typeface="Segoe UI"/>
                </a:endParaRPr>
              </a:p>
            </p:txBody>
          </p:sp>
          <p:sp>
            <p:nvSpPr>
              <p:cNvPr id="819" name="Oval 818"/>
              <p:cNvSpPr/>
              <p:nvPr/>
            </p:nvSpPr>
            <p:spPr bwMode="auto">
              <a:xfrm>
                <a:off x="4458928" y="439437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a:solidFill>
                    <a:srgbClr val="FFFFFF"/>
                  </a:solidFill>
                  <a:latin typeface="Segoe UI"/>
                </a:endParaRPr>
              </a:p>
            </p:txBody>
          </p:sp>
          <p:sp>
            <p:nvSpPr>
              <p:cNvPr id="820" name="Oval 819"/>
              <p:cNvSpPr>
                <a:spLocks noChangeArrowheads="1"/>
              </p:cNvSpPr>
              <p:nvPr/>
            </p:nvSpPr>
            <p:spPr bwMode="auto">
              <a:xfrm>
                <a:off x="4491204" y="4414225"/>
                <a:ext cx="62593" cy="11894"/>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sp>
            <p:nvSpPr>
              <p:cNvPr id="821" name="Freeform 123"/>
              <p:cNvSpPr>
                <a:spLocks noEditPoints="1"/>
              </p:cNvSpPr>
              <p:nvPr/>
            </p:nvSpPr>
            <p:spPr bwMode="auto">
              <a:xfrm>
                <a:off x="4490095" y="442249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srgbClr val="FFFFFF"/>
                  </a:solidFill>
                  <a:latin typeface="Segoe UI"/>
                </a:endParaRPr>
              </a:p>
            </p:txBody>
          </p:sp>
        </p:grpSp>
      </p:grpSp>
    </p:spTree>
    <p:extLst>
      <p:ext uri="{BB962C8B-B14F-4D97-AF65-F5344CB8AC3E}">
        <p14:creationId xmlns:p14="http://schemas.microsoft.com/office/powerpoint/2010/main" val="1622163513"/>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p:txBody>
          <a:bodyPr>
            <a:normAutofit/>
          </a:bodyPr>
          <a:lstStyle/>
          <a:p>
            <a:pPr marL="0" indent="0">
              <a:buNone/>
            </a:pPr>
            <a:r>
              <a:rPr lang="de-DE" sz="4800" dirty="0"/>
              <a:t>Was kann ich tun um Kosten zu sparen? Ich,…</a:t>
            </a:r>
          </a:p>
          <a:p>
            <a:pPr marL="914400" indent="-914400">
              <a:buAutoNum type="alphaLcParenR"/>
            </a:pPr>
            <a:r>
              <a:rPr lang="de-DE" sz="4800" dirty="0"/>
              <a:t>fahre das OS runter</a:t>
            </a:r>
          </a:p>
          <a:p>
            <a:pPr marL="914400" indent="-914400">
              <a:buAutoNum type="alphaLcParenR"/>
            </a:pPr>
            <a:r>
              <a:rPr lang="de-DE" sz="4800" dirty="0"/>
              <a:t>stoppe die VM im Portal</a:t>
            </a:r>
          </a:p>
          <a:p>
            <a:pPr marL="914400" indent="-914400">
              <a:buAutoNum type="alphaLcParenR"/>
            </a:pPr>
            <a:r>
              <a:rPr lang="en-US" sz="4800" dirty="0" err="1"/>
              <a:t>nutze</a:t>
            </a:r>
            <a:r>
              <a:rPr lang="en-US" sz="4800" dirty="0"/>
              <a:t> das Auto Shutdown feature</a:t>
            </a:r>
          </a:p>
          <a:p>
            <a:pPr marL="914400" indent="-914400">
              <a:buAutoNum type="alphaLcParenR"/>
            </a:pPr>
            <a:r>
              <a:rPr lang="en-US" sz="4800" dirty="0"/>
              <a:t>resize die VM</a:t>
            </a:r>
            <a:endParaRPr lang="de-DE" sz="4800" dirty="0"/>
          </a:p>
          <a:p>
            <a:pPr marL="914400" indent="-914400">
              <a:buAutoNum type="alphaLcParenR"/>
            </a:pPr>
            <a:endParaRPr lang="de-DE" sz="4800" dirty="0"/>
          </a:p>
        </p:txBody>
      </p:sp>
      <p:sp>
        <p:nvSpPr>
          <p:cNvPr id="2" name="TextBox 1">
            <a:extLst>
              <a:ext uri="{FF2B5EF4-FFF2-40B4-BE49-F238E27FC236}">
                <a16:creationId xmlns:a16="http://schemas.microsoft.com/office/drawing/2014/main" id="{B7FAE854-B5D2-4E03-8D8D-C3B07E05C2D1}"/>
              </a:ext>
            </a:extLst>
          </p:cNvPr>
          <p:cNvSpPr txBox="1"/>
          <p:nvPr/>
        </p:nvSpPr>
        <p:spPr>
          <a:xfrm>
            <a:off x="736600" y="6096000"/>
            <a:ext cx="2794000" cy="369332"/>
          </a:xfrm>
          <a:prstGeom prst="rect">
            <a:avLst/>
          </a:prstGeom>
          <a:noFill/>
        </p:spPr>
        <p:txBody>
          <a:bodyPr wrap="square" rtlCol="0">
            <a:spAutoFit/>
          </a:bodyPr>
          <a:lstStyle/>
          <a:p>
            <a:r>
              <a:rPr lang="en-US" dirty="0">
                <a:hlinkClick r:id="rId2"/>
              </a:rPr>
              <a:t>Cost Optimization in Azure</a:t>
            </a:r>
            <a:endParaRPr lang="de-DE" dirty="0"/>
          </a:p>
        </p:txBody>
      </p:sp>
    </p:spTree>
    <p:extLst>
      <p:ext uri="{BB962C8B-B14F-4D97-AF65-F5344CB8AC3E}">
        <p14:creationId xmlns:p14="http://schemas.microsoft.com/office/powerpoint/2010/main" val="375408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grpId="0" nodeType="clickEffect">
                                  <p:stCondLst>
                                    <p:cond delay="0"/>
                                  </p:stCondLst>
                                  <p:childTnLst>
                                    <p:animClr clrSpc="rgb" dir="cw">
                                      <p:cBhvr override="childStyle">
                                        <p:cTn id="23" dur="500" fill="hold"/>
                                        <p:tgtEl>
                                          <p:spTgt spid="3">
                                            <p:txEl>
                                              <p:pRg st="2" end="2"/>
                                            </p:txEl>
                                          </p:spTgt>
                                        </p:tgtEl>
                                        <p:attrNameLst>
                                          <p:attrName>style.color</p:attrName>
                                        </p:attrNameLst>
                                      </p:cBhvr>
                                      <p:to>
                                        <a:srgbClr val="009900"/>
                                      </p:to>
                                    </p:animClr>
                                  </p:childTnLst>
                                </p:cTn>
                              </p:par>
                            </p:childTnLst>
                          </p:cTn>
                        </p:par>
                        <p:par>
                          <p:cTn id="24" fill="hold">
                            <p:stCondLst>
                              <p:cond delay="500"/>
                            </p:stCondLst>
                            <p:childTnLst>
                              <p:par>
                                <p:cTn id="25" presetID="3" presetClass="emph" presetSubtype="2" fill="hold" grpId="0" nodeType="afterEffect">
                                  <p:stCondLst>
                                    <p:cond delay="0"/>
                                  </p:stCondLst>
                                  <p:childTnLst>
                                    <p:animClr clrSpc="rgb" dir="cw">
                                      <p:cBhvr override="childStyle">
                                        <p:cTn id="26" dur="500" fill="hold"/>
                                        <p:tgtEl>
                                          <p:spTgt spid="3">
                                            <p:txEl>
                                              <p:pRg st="3" end="3"/>
                                            </p:txEl>
                                          </p:spTgt>
                                        </p:tgtEl>
                                        <p:attrNameLst>
                                          <p:attrName>style.color</p:attrName>
                                        </p:attrNameLst>
                                      </p:cBhvr>
                                      <p:to>
                                        <a:srgbClr val="009900"/>
                                      </p:to>
                                    </p:animClr>
                                  </p:childTnLst>
                                </p:cTn>
                              </p:par>
                            </p:childTnLst>
                          </p:cTn>
                        </p:par>
                        <p:par>
                          <p:cTn id="27" fill="hold">
                            <p:stCondLst>
                              <p:cond delay="1000"/>
                            </p:stCondLst>
                            <p:childTnLst>
                              <p:par>
                                <p:cTn id="28" presetID="3" presetClass="emph" presetSubtype="2" fill="hold" grpId="0" nodeType="afterEffect">
                                  <p:stCondLst>
                                    <p:cond delay="0"/>
                                  </p:stCondLst>
                                  <p:childTnLst>
                                    <p:animClr clrSpc="rgb" dir="cw">
                                      <p:cBhvr override="childStyle">
                                        <p:cTn id="29" dur="500" fill="hold"/>
                                        <p:tgtEl>
                                          <p:spTgt spid="3">
                                            <p:txEl>
                                              <p:pRg st="4" end="4"/>
                                            </p:txEl>
                                          </p:spTgt>
                                        </p:tgtEl>
                                        <p:attrNameLst>
                                          <p:attrName>style.color</p:attrName>
                                        </p:attrNameLst>
                                      </p:cBhvr>
                                      <p:to>
                                        <a:srgbClr val="00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90247D-5C61-44EB-8DE5-26CBAAFD3C60}"/>
              </a:ext>
            </a:extLst>
          </p:cNvPr>
          <p:cNvSpPr>
            <a:spLocks noGrp="1"/>
          </p:cNvSpPr>
          <p:nvPr>
            <p:ph type="title"/>
          </p:nvPr>
        </p:nvSpPr>
        <p:spPr>
          <a:xfrm>
            <a:off x="838200" y="5600701"/>
            <a:ext cx="10515600" cy="940526"/>
          </a:xfrm>
        </p:spPr>
        <p:txBody>
          <a:bodyPr>
            <a:normAutofit/>
          </a:bodyPr>
          <a:lstStyle/>
          <a:p>
            <a:r>
              <a:rPr lang="de-DE" sz="2800" dirty="0"/>
              <a:t>Azure Limits </a:t>
            </a:r>
            <a:r>
              <a:rPr lang="de-DE" sz="2800" dirty="0">
                <a:hlinkClick r:id="rId3"/>
              </a:rPr>
              <a:t>*)</a:t>
            </a:r>
            <a:endParaRPr lang="de-DE" sz="2800" dirty="0"/>
          </a:p>
        </p:txBody>
      </p:sp>
      <p:sp>
        <p:nvSpPr>
          <p:cNvPr id="5" name="Content Placeholder 4">
            <a:extLst>
              <a:ext uri="{FF2B5EF4-FFF2-40B4-BE49-F238E27FC236}">
                <a16:creationId xmlns:a16="http://schemas.microsoft.com/office/drawing/2014/main" id="{F576BFBD-68EC-4F46-A7B4-70EA8716F9B7}"/>
              </a:ext>
            </a:extLst>
          </p:cNvPr>
          <p:cNvSpPr>
            <a:spLocks noGrp="1"/>
          </p:cNvSpPr>
          <p:nvPr>
            <p:ph idx="1"/>
          </p:nvPr>
        </p:nvSpPr>
        <p:spPr/>
        <p:txBody>
          <a:bodyPr anchor="ctr">
            <a:normAutofit/>
          </a:bodyPr>
          <a:lstStyle/>
          <a:p>
            <a:pPr marL="0" indent="0">
              <a:buNone/>
            </a:pPr>
            <a:r>
              <a:rPr lang="de-DE" sz="4000" dirty="0"/>
              <a:t>Wie viele statische öffentliche IP Adressen kann ich in Azure nutzen?</a:t>
            </a:r>
          </a:p>
          <a:p>
            <a:pPr marL="0" indent="0">
              <a:buNone/>
            </a:pPr>
            <a:r>
              <a:rPr lang="de-DE" sz="4000" dirty="0"/>
              <a:t>a) 5</a:t>
            </a:r>
          </a:p>
          <a:p>
            <a:pPr marL="0" indent="0">
              <a:buNone/>
            </a:pPr>
            <a:r>
              <a:rPr lang="de-DE" sz="4000" dirty="0"/>
              <a:t>b) 1</a:t>
            </a:r>
          </a:p>
          <a:p>
            <a:pPr marL="0" indent="0">
              <a:buNone/>
            </a:pPr>
            <a:r>
              <a:rPr lang="de-DE" sz="4000" dirty="0"/>
              <a:t>c) Es gibt kein Limit.</a:t>
            </a:r>
          </a:p>
          <a:p>
            <a:pPr marL="0" indent="0">
              <a:buNone/>
            </a:pPr>
            <a:r>
              <a:rPr lang="de-DE" sz="4000" dirty="0"/>
              <a:t>d) 20</a:t>
            </a:r>
          </a:p>
        </p:txBody>
      </p:sp>
    </p:spTree>
    <p:extLst>
      <p:ext uri="{BB962C8B-B14F-4D97-AF65-F5344CB8AC3E}">
        <p14:creationId xmlns:p14="http://schemas.microsoft.com/office/powerpoint/2010/main" val="366320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grpId="0" nodeType="clickEffect">
                                  <p:stCondLst>
                                    <p:cond delay="0"/>
                                  </p:stCondLst>
                                  <p:childTnLst>
                                    <p:animClr clrSpc="rgb" dir="cw">
                                      <p:cBhvr override="childStyle">
                                        <p:cTn id="23" dur="500" fill="hold"/>
                                        <p:tgtEl>
                                          <p:spTgt spid="5">
                                            <p:txEl>
                                              <p:pRg st="4" end="4"/>
                                            </p:txEl>
                                          </p:spTgt>
                                        </p:tgtEl>
                                        <p:attrNameLst>
                                          <p:attrName>style.color</p:attrName>
                                        </p:attrNameLst>
                                      </p:cBhvr>
                                      <p:to>
                                        <a:srgbClr val="009900"/>
                                      </p:to>
                                    </p:animClr>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E8C9-E1CD-4C28-B695-7D099198F140}"/>
              </a:ext>
            </a:extLst>
          </p:cNvPr>
          <p:cNvSpPr>
            <a:spLocks noGrp="1"/>
          </p:cNvSpPr>
          <p:nvPr>
            <p:ph idx="1"/>
          </p:nvPr>
        </p:nvSpPr>
        <p:spPr/>
        <p:txBody>
          <a:bodyPr>
            <a:normAutofit fontScale="77500" lnSpcReduction="20000"/>
          </a:bodyPr>
          <a:lstStyle/>
          <a:p>
            <a:pPr marL="0" indent="0">
              <a:buNone/>
            </a:pPr>
            <a:r>
              <a:rPr lang="de-DE" sz="4800" dirty="0"/>
              <a:t>Welche Windows Server </a:t>
            </a:r>
            <a:r>
              <a:rPr lang="de-DE" sz="4800" dirty="0" err="1"/>
              <a:t>Roles</a:t>
            </a:r>
            <a:r>
              <a:rPr lang="de-DE" sz="4800" dirty="0"/>
              <a:t>/Features sind in Azure supported?,…</a:t>
            </a:r>
          </a:p>
          <a:p>
            <a:pPr marL="0" indent="0">
              <a:buNone/>
            </a:pPr>
            <a:r>
              <a:rPr lang="en-US" sz="4800" dirty="0"/>
              <a:t> </a:t>
            </a:r>
            <a:endParaRPr lang="de-DE" sz="4800" dirty="0"/>
          </a:p>
          <a:p>
            <a:pPr marL="914400" indent="-914400">
              <a:buAutoNum type="alphaLcParenR"/>
            </a:pPr>
            <a:r>
              <a:rPr lang="de-DE" sz="4800" dirty="0"/>
              <a:t>Network Load </a:t>
            </a:r>
            <a:r>
              <a:rPr lang="de-DE" sz="4800" dirty="0" err="1"/>
              <a:t>Balancing</a:t>
            </a:r>
            <a:endParaRPr lang="de-DE" sz="4800" dirty="0"/>
          </a:p>
          <a:p>
            <a:pPr marL="914400" indent="-914400">
              <a:buAutoNum type="alphaLcParenR"/>
            </a:pPr>
            <a:r>
              <a:rPr lang="en-US" sz="4800" dirty="0"/>
              <a:t>R</a:t>
            </a:r>
            <a:r>
              <a:rPr lang="de-DE" sz="4800" dirty="0"/>
              <a:t>RAS</a:t>
            </a:r>
          </a:p>
          <a:p>
            <a:pPr marL="914400" indent="-914400">
              <a:buFont typeface="Arial" panose="020B0604020202020204" pitchFamily="34" charset="0"/>
              <a:buAutoNum type="alphaLcParenR"/>
            </a:pPr>
            <a:r>
              <a:rPr lang="de-DE" sz="4800" dirty="0"/>
              <a:t>Hyper-V</a:t>
            </a:r>
          </a:p>
          <a:p>
            <a:pPr marL="0" indent="0">
              <a:buNone/>
            </a:pPr>
            <a:endParaRPr lang="de-DE" sz="4800" dirty="0"/>
          </a:p>
          <a:p>
            <a:pPr marL="914400" indent="-914400">
              <a:buAutoNum type="alphaLcParenR"/>
            </a:pPr>
            <a:endParaRPr lang="en-US" sz="4800" dirty="0"/>
          </a:p>
          <a:p>
            <a:pPr marL="0" indent="0">
              <a:buNone/>
            </a:pPr>
            <a:r>
              <a:rPr lang="de-DE" sz="2200" dirty="0">
                <a:hlinkClick r:id="rId2"/>
              </a:rPr>
              <a:t>https://support.microsoft.com/en-us/help/2721672/microsoft-server-software-support-for-microsoft-azure-virtual-machines</a:t>
            </a:r>
            <a:r>
              <a:rPr lang="de-DE" sz="2200" dirty="0"/>
              <a:t> </a:t>
            </a:r>
            <a:endParaRPr lang="de-DE" sz="4800" dirty="0"/>
          </a:p>
        </p:txBody>
      </p:sp>
    </p:spTree>
    <p:extLst>
      <p:ext uri="{BB962C8B-B14F-4D97-AF65-F5344CB8AC3E}">
        <p14:creationId xmlns:p14="http://schemas.microsoft.com/office/powerpoint/2010/main" val="329048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iterate type="lt">
                                    <p:tmPct val="0"/>
                                  </p:iterate>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9" presetClass="emph" presetSubtype="0" fill="hold" nodeType="clickEffect">
                                  <p:stCondLst>
                                    <p:cond delay="0"/>
                                  </p:stCondLst>
                                  <p:iterate type="lt">
                                    <p:tmPct val="0"/>
                                  </p:iterate>
                                  <p:childTnLst>
                                    <p:animClr clrSpc="rgb" dir="cw">
                                      <p:cBhvr override="childStyle">
                                        <p:cTn id="19" dur="500" fill="hold"/>
                                        <p:tgtEl>
                                          <p:spTgt spid="3">
                                            <p:txEl>
                                              <p:pRg st="4" end="4"/>
                                            </p:txEl>
                                          </p:spTgt>
                                        </p:tgtEl>
                                        <p:attrNameLst>
                                          <p:attrName>style.color</p:attrName>
                                        </p:attrNameLst>
                                      </p:cBhvr>
                                      <p:to>
                                        <a:srgbClr val="33CC33"/>
                                      </p:to>
                                    </p:animClr>
                                    <p:animClr clrSpc="rgb" dir="cw">
                                      <p:cBhvr>
                                        <p:cTn id="20" dur="500" fill="hold"/>
                                        <p:tgtEl>
                                          <p:spTgt spid="3">
                                            <p:txEl>
                                              <p:pRg st="4" end="4"/>
                                            </p:txEl>
                                          </p:spTgt>
                                        </p:tgtEl>
                                        <p:attrNameLst>
                                          <p:attrName>fillcolor</p:attrName>
                                        </p:attrNameLst>
                                      </p:cBhvr>
                                      <p:to>
                                        <a:srgbClr val="33CC33"/>
                                      </p:to>
                                    </p:animClr>
                                    <p:set>
                                      <p:cBhvr>
                                        <p:cTn id="21" dur="500" fill="hold"/>
                                        <p:tgtEl>
                                          <p:spTgt spid="3">
                                            <p:txEl>
                                              <p:pRg st="4" end="4"/>
                                            </p:txEl>
                                          </p:spTgt>
                                        </p:tgtEl>
                                        <p:attrNameLst>
                                          <p:attrName>fill.type</p:attrName>
                                        </p:attrNameLst>
                                      </p:cBhvr>
                                      <p:to>
                                        <p:strVal val="solid"/>
                                      </p:to>
                                    </p:set>
                                    <p:set>
                                      <p:cBhvr>
                                        <p:cTn id="22" dur="500" fill="hold"/>
                                        <p:tgtEl>
                                          <p:spTgt spid="3">
                                            <p:txEl>
                                              <p:pRg st="4" end="4"/>
                                            </p:txEl>
                                          </p:spTgt>
                                        </p:tgtEl>
                                        <p:attrNameLst>
                                          <p:attrName>fill.on</p:attrName>
                                        </p:attrNameLst>
                                      </p:cBhvr>
                                      <p:to>
                                        <p:strVal val="true"/>
                                      </p:to>
                                    </p:set>
                                  </p:childTnLst>
                                </p:cTn>
                              </p:par>
                            </p:childTnLst>
                          </p:cTn>
                        </p:par>
                        <p:par>
                          <p:cTn id="23" fill="hold">
                            <p:stCondLst>
                              <p:cond delay="500"/>
                            </p:stCondLst>
                            <p:childTnLst>
                              <p:par>
                                <p:cTn id="24" presetID="18" presetClass="emph" presetSubtype="0" fill="hold" nodeType="afterEffect">
                                  <p:stCondLst>
                                    <p:cond delay="0"/>
                                  </p:stCondLst>
                                  <p:iterate type="lt">
                                    <p:tmPct val="4000"/>
                                  </p:iterate>
                                  <p:childTnLst>
                                    <p:set>
                                      <p:cBhvr override="childStyle">
                                        <p:cTn id="25" dur="500" fill="hold"/>
                                        <p:tgtEl>
                                          <p:spTgt spid="3">
                                            <p:txEl>
                                              <p:pRg st="4" end="4"/>
                                            </p:txEl>
                                          </p:spTgt>
                                        </p:tgtEl>
                                        <p:attrNameLst>
                                          <p:attrName>style.textDecorationUnderline</p:attrName>
                                        </p:attrNameLst>
                                      </p:cBhvr>
                                      <p:to>
                                        <p:strVal val="true"/>
                                      </p:to>
                                    </p:set>
                                  </p:childTnLst>
                                </p:cTn>
                              </p:par>
                            </p:childTnLst>
                          </p:cTn>
                        </p:par>
                        <p:par>
                          <p:cTn id="26" fill="hold">
                            <p:stCondLst>
                              <p:cond delay="1120"/>
                            </p:stCondLst>
                            <p:childTnLst>
                              <p:par>
                                <p:cTn id="27" presetID="10" presetClass="entr" presetSubtype="0" fill="hold" nodeType="afterEffect">
                                  <p:stCondLst>
                                    <p:cond delay="0"/>
                                  </p:stCondLst>
                                  <p:iterate type="lt">
                                    <p:tmPct val="0"/>
                                  </p:iterate>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7DAE-8211-4D57-B463-599C8B7032D3}"/>
              </a:ext>
            </a:extLst>
          </p:cNvPr>
          <p:cNvSpPr>
            <a:spLocks noGrp="1"/>
          </p:cNvSpPr>
          <p:nvPr>
            <p:ph type="title"/>
          </p:nvPr>
        </p:nvSpPr>
        <p:spPr/>
        <p:txBody>
          <a:bodyPr/>
          <a:lstStyle/>
          <a:p>
            <a:r>
              <a:rPr lang="en-US" dirty="0" err="1"/>
              <a:t>Wenn</a:t>
            </a:r>
            <a:r>
              <a:rPr lang="en-US" dirty="0"/>
              <a:t> man </a:t>
            </a:r>
            <a:r>
              <a:rPr lang="en-US" dirty="0" err="1"/>
              <a:t>Architekturen</a:t>
            </a:r>
            <a:r>
              <a:rPr lang="en-US" dirty="0"/>
              <a:t> “</a:t>
            </a:r>
            <a:r>
              <a:rPr lang="en-US" dirty="0" err="1"/>
              <a:t>malen</a:t>
            </a:r>
            <a:r>
              <a:rPr lang="en-US" dirty="0"/>
              <a:t>” muss,…</a:t>
            </a:r>
            <a:endParaRPr lang="de-DE" dirty="0"/>
          </a:p>
        </p:txBody>
      </p:sp>
      <p:sp>
        <p:nvSpPr>
          <p:cNvPr id="3" name="Content Placeholder 2">
            <a:extLst>
              <a:ext uri="{FF2B5EF4-FFF2-40B4-BE49-F238E27FC236}">
                <a16:creationId xmlns:a16="http://schemas.microsoft.com/office/drawing/2014/main" id="{B44C863C-0C41-48D7-9037-7BD12049F00A}"/>
              </a:ext>
            </a:extLst>
          </p:cNvPr>
          <p:cNvSpPr>
            <a:spLocks noGrp="1"/>
          </p:cNvSpPr>
          <p:nvPr>
            <p:ph idx="1"/>
          </p:nvPr>
        </p:nvSpPr>
        <p:spPr>
          <a:xfrm>
            <a:off x="1021088" y="1114697"/>
            <a:ext cx="3576312" cy="4815840"/>
          </a:xfrm>
        </p:spPr>
        <p:txBody>
          <a:bodyPr/>
          <a:lstStyle/>
          <a:p>
            <a:endParaRPr lang="en-US" dirty="0"/>
          </a:p>
          <a:p>
            <a:r>
              <a:rPr lang="en-US" dirty="0" err="1"/>
              <a:t>Beispiel</a:t>
            </a:r>
            <a:r>
              <a:rPr lang="en-US" dirty="0"/>
              <a:t> </a:t>
            </a:r>
            <a:r>
              <a:rPr lang="en-US" dirty="0" err="1"/>
              <a:t>Architekturen</a:t>
            </a:r>
            <a:r>
              <a:rPr lang="en-US" dirty="0"/>
              <a:t> </a:t>
            </a:r>
            <a:r>
              <a:rPr lang="en-US" dirty="0">
                <a:hlinkClick r:id="rId2"/>
              </a:rPr>
              <a:t>*)</a:t>
            </a:r>
            <a:endParaRPr lang="en-US" dirty="0"/>
          </a:p>
          <a:p>
            <a:r>
              <a:rPr lang="en-US" dirty="0" err="1"/>
              <a:t>Beispiel</a:t>
            </a:r>
            <a:r>
              <a:rPr lang="en-US" dirty="0"/>
              <a:t> Visio </a:t>
            </a:r>
            <a:r>
              <a:rPr lang="en-US" dirty="0" err="1"/>
              <a:t>bei</a:t>
            </a:r>
            <a:r>
              <a:rPr lang="en-US" dirty="0"/>
              <a:t> Azure Reference Architectures </a:t>
            </a:r>
            <a:r>
              <a:rPr lang="en-US" dirty="0">
                <a:hlinkClick r:id="rId3"/>
              </a:rPr>
              <a:t>*)</a:t>
            </a:r>
            <a:endParaRPr lang="en-US" dirty="0"/>
          </a:p>
          <a:p>
            <a:r>
              <a:rPr lang="de-DE" dirty="0">
                <a:hlinkClick r:id="rId4"/>
              </a:rPr>
              <a:t>Microsoft_CloudnEnterprise_Symbols_v2.7</a:t>
            </a:r>
            <a:endParaRPr lang="de-DE" dirty="0"/>
          </a:p>
        </p:txBody>
      </p:sp>
      <p:pic>
        <p:nvPicPr>
          <p:cNvPr id="4" name="Picture 3">
            <a:extLst>
              <a:ext uri="{FF2B5EF4-FFF2-40B4-BE49-F238E27FC236}">
                <a16:creationId xmlns:a16="http://schemas.microsoft.com/office/drawing/2014/main" id="{D710B8B6-37EE-4D11-B700-63075CAC0A30}"/>
              </a:ext>
            </a:extLst>
          </p:cNvPr>
          <p:cNvPicPr>
            <a:picLocks noChangeAspect="1"/>
          </p:cNvPicPr>
          <p:nvPr/>
        </p:nvPicPr>
        <p:blipFill>
          <a:blip r:embed="rId5"/>
          <a:stretch>
            <a:fillRect/>
          </a:stretch>
        </p:blipFill>
        <p:spPr>
          <a:xfrm>
            <a:off x="4738675" y="1234440"/>
            <a:ext cx="7453325" cy="4389120"/>
          </a:xfrm>
          <a:prstGeom prst="rect">
            <a:avLst/>
          </a:prstGeom>
        </p:spPr>
      </p:pic>
    </p:spTree>
    <p:extLst>
      <p:ext uri="{BB962C8B-B14F-4D97-AF65-F5344CB8AC3E}">
        <p14:creationId xmlns:p14="http://schemas.microsoft.com/office/powerpoint/2010/main" val="2527962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DEFD4-C179-4BFD-B191-6ADB3F634554}"/>
              </a:ext>
            </a:extLst>
          </p:cNvPr>
          <p:cNvSpPr>
            <a:spLocks noGrp="1"/>
          </p:cNvSpPr>
          <p:nvPr>
            <p:ph type="title"/>
          </p:nvPr>
        </p:nvSpPr>
        <p:spPr/>
        <p:txBody>
          <a:bodyPr/>
          <a:lstStyle/>
          <a:p>
            <a:endParaRPr lang="de-DE"/>
          </a:p>
        </p:txBody>
      </p:sp>
      <p:sp>
        <p:nvSpPr>
          <p:cNvPr id="6" name="Content Placeholder 5">
            <a:extLst>
              <a:ext uri="{FF2B5EF4-FFF2-40B4-BE49-F238E27FC236}">
                <a16:creationId xmlns:a16="http://schemas.microsoft.com/office/drawing/2014/main" id="{621BE80F-D141-4C99-A5F8-10F3E70E4928}"/>
              </a:ext>
            </a:extLst>
          </p:cNvPr>
          <p:cNvSpPr>
            <a:spLocks noGrp="1"/>
          </p:cNvSpPr>
          <p:nvPr>
            <p:ph idx="1"/>
          </p:nvPr>
        </p:nvSpPr>
        <p:spPr>
          <a:xfrm>
            <a:off x="1021088" y="1114697"/>
            <a:ext cx="10515600" cy="4815840"/>
          </a:xfrm>
        </p:spPr>
        <p:txBody>
          <a:bodyPr anchor="ctr">
            <a:normAutofit/>
          </a:bodyPr>
          <a:lstStyle/>
          <a:p>
            <a:pPr marL="0" indent="0">
              <a:buNone/>
            </a:pPr>
            <a:r>
              <a:rPr lang="en-US" sz="4800" dirty="0" err="1"/>
              <a:t>Habe</a:t>
            </a:r>
            <a:r>
              <a:rPr lang="en-US" sz="4800" dirty="0"/>
              <a:t> ich </a:t>
            </a:r>
            <a:r>
              <a:rPr lang="en-US" sz="4800" dirty="0" err="1"/>
              <a:t>etwas</a:t>
            </a:r>
            <a:r>
              <a:rPr lang="en-US" sz="4800" dirty="0"/>
              <a:t> </a:t>
            </a:r>
            <a:r>
              <a:rPr lang="en-US" sz="4800" dirty="0" err="1"/>
              <a:t>vergessen</a:t>
            </a:r>
            <a:r>
              <a:rPr lang="en-US" sz="4800" dirty="0"/>
              <a:t>?</a:t>
            </a:r>
          </a:p>
          <a:p>
            <a:pPr marL="0" indent="0">
              <a:buNone/>
            </a:pPr>
            <a:r>
              <a:rPr lang="en-US" sz="4800" dirty="0" err="1"/>
              <a:t>Bestimmt</a:t>
            </a:r>
            <a:r>
              <a:rPr lang="en-US" sz="4800" dirty="0"/>
              <a:t>!</a:t>
            </a:r>
            <a:endParaRPr lang="de-DE" sz="4800" dirty="0"/>
          </a:p>
        </p:txBody>
      </p:sp>
    </p:spTree>
    <p:extLst>
      <p:ext uri="{BB962C8B-B14F-4D97-AF65-F5344CB8AC3E}">
        <p14:creationId xmlns:p14="http://schemas.microsoft.com/office/powerpoint/2010/main" val="390901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06EDF1-5480-4497-9830-C872DD3DBDDC}"/>
              </a:ext>
            </a:extLst>
          </p:cNvPr>
          <p:cNvSpPr>
            <a:spLocks noGrp="1"/>
          </p:cNvSpPr>
          <p:nvPr>
            <p:ph type="title"/>
          </p:nvPr>
        </p:nvSpPr>
        <p:spPr/>
        <p:txBody>
          <a:bodyPr/>
          <a:lstStyle/>
          <a:p>
            <a:r>
              <a:rPr lang="en-US" dirty="0"/>
              <a:t>2 </a:t>
            </a:r>
            <a:r>
              <a:rPr lang="en-US" dirty="0" err="1"/>
              <a:t>Wichtige</a:t>
            </a:r>
            <a:r>
              <a:rPr lang="en-US" dirty="0"/>
              <a:t> Links…</a:t>
            </a:r>
            <a:endParaRPr lang="de-DE" dirty="0"/>
          </a:p>
        </p:txBody>
      </p:sp>
      <p:sp>
        <p:nvSpPr>
          <p:cNvPr id="5" name="Content Placeholder 4">
            <a:extLst>
              <a:ext uri="{FF2B5EF4-FFF2-40B4-BE49-F238E27FC236}">
                <a16:creationId xmlns:a16="http://schemas.microsoft.com/office/drawing/2014/main" id="{3C132ED8-096A-4C35-A264-77D794AD7BE0}"/>
              </a:ext>
            </a:extLst>
          </p:cNvPr>
          <p:cNvSpPr>
            <a:spLocks noGrp="1"/>
          </p:cNvSpPr>
          <p:nvPr>
            <p:ph idx="1"/>
          </p:nvPr>
        </p:nvSpPr>
        <p:spPr>
          <a:xfrm>
            <a:off x="1021088" y="1114697"/>
            <a:ext cx="4688354" cy="4815840"/>
          </a:xfrm>
        </p:spPr>
        <p:txBody>
          <a:bodyPr/>
          <a:lstStyle/>
          <a:p>
            <a:r>
              <a:rPr lang="en-US" dirty="0"/>
              <a:t>Demo Account / Trials / Subscriptions</a:t>
            </a:r>
          </a:p>
          <a:p>
            <a:pPr lvl="1"/>
            <a:r>
              <a:rPr lang="en-US" dirty="0">
                <a:hlinkClick r:id="rId2"/>
              </a:rPr>
              <a:t>h</a:t>
            </a:r>
            <a:r>
              <a:rPr lang="de-DE" dirty="0">
                <a:hlinkClick r:id="rId2"/>
              </a:rPr>
              <a:t>ttps://demos.microsoft.com/</a:t>
            </a:r>
            <a:r>
              <a:rPr lang="de-DE" dirty="0"/>
              <a:t> </a:t>
            </a:r>
          </a:p>
          <a:p>
            <a:r>
              <a:rPr lang="en-US" dirty="0"/>
              <a:t>L</a:t>
            </a:r>
            <a:r>
              <a:rPr lang="de-DE" dirty="0" err="1"/>
              <a:t>earning</a:t>
            </a:r>
            <a:r>
              <a:rPr lang="de-DE" dirty="0"/>
              <a:t> (</a:t>
            </a:r>
            <a:r>
              <a:rPr lang="en-US" dirty="0" err="1"/>
              <a:t>Kostenlos</a:t>
            </a:r>
            <a:r>
              <a:rPr lang="de-DE" dirty="0"/>
              <a:t>):</a:t>
            </a:r>
          </a:p>
          <a:p>
            <a:pPr lvl="1"/>
            <a:r>
              <a:rPr lang="de-DE" dirty="0">
                <a:hlinkClick r:id="rId3"/>
              </a:rPr>
              <a:t>https://www.edx.org/course?search_query=azure</a:t>
            </a:r>
            <a:endParaRPr lang="de-DE" dirty="0"/>
          </a:p>
          <a:p>
            <a:pPr marL="457200" lvl="1" indent="0">
              <a:buNone/>
            </a:pPr>
            <a:endParaRPr lang="de-DE" dirty="0"/>
          </a:p>
          <a:p>
            <a:endParaRPr lang="de-DE" dirty="0"/>
          </a:p>
          <a:p>
            <a:pPr lvl="1"/>
            <a:endParaRPr lang="de-DE" dirty="0"/>
          </a:p>
        </p:txBody>
      </p:sp>
      <p:pic>
        <p:nvPicPr>
          <p:cNvPr id="6" name="Picture 5">
            <a:extLst>
              <a:ext uri="{FF2B5EF4-FFF2-40B4-BE49-F238E27FC236}">
                <a16:creationId xmlns:a16="http://schemas.microsoft.com/office/drawing/2014/main" id="{94FC80A2-D7A4-42FC-BBBE-D32FA2080962}"/>
              </a:ext>
            </a:extLst>
          </p:cNvPr>
          <p:cNvPicPr>
            <a:picLocks noChangeAspect="1"/>
          </p:cNvPicPr>
          <p:nvPr/>
        </p:nvPicPr>
        <p:blipFill>
          <a:blip r:embed="rId4"/>
          <a:stretch>
            <a:fillRect/>
          </a:stretch>
        </p:blipFill>
        <p:spPr>
          <a:xfrm>
            <a:off x="6482559" y="1550505"/>
            <a:ext cx="5576920" cy="4796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A9615B9-03EC-4134-9B5B-353394FA8E60}"/>
              </a:ext>
            </a:extLst>
          </p:cNvPr>
          <p:cNvPicPr>
            <a:picLocks noChangeAspect="1"/>
          </p:cNvPicPr>
          <p:nvPr/>
        </p:nvPicPr>
        <p:blipFill>
          <a:blip r:embed="rId5"/>
          <a:stretch>
            <a:fillRect/>
          </a:stretch>
        </p:blipFill>
        <p:spPr>
          <a:xfrm>
            <a:off x="5896757" y="1550505"/>
            <a:ext cx="6295243" cy="5154161"/>
          </a:xfrm>
          <a:prstGeom prst="rect">
            <a:avLst/>
          </a:prstGeom>
        </p:spPr>
      </p:pic>
    </p:spTree>
    <p:extLst>
      <p:ext uri="{BB962C8B-B14F-4D97-AF65-F5344CB8AC3E}">
        <p14:creationId xmlns:p14="http://schemas.microsoft.com/office/powerpoint/2010/main" val="522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9F315-FB0A-4F37-B050-3F6E9AC2D24D}"/>
              </a:ext>
            </a:extLst>
          </p:cNvPr>
          <p:cNvSpPr>
            <a:spLocks noGrp="1"/>
          </p:cNvSpPr>
          <p:nvPr>
            <p:ph type="title"/>
          </p:nvPr>
        </p:nvSpPr>
        <p:spPr/>
        <p:txBody>
          <a:bodyPr/>
          <a:lstStyle/>
          <a:p>
            <a:r>
              <a:rPr lang="en-US" dirty="0" err="1"/>
              <a:t>Hausaufgabe</a:t>
            </a:r>
            <a:r>
              <a:rPr lang="en-US" dirty="0"/>
              <a:t> ;-)</a:t>
            </a:r>
            <a:endParaRPr lang="de-DE" dirty="0"/>
          </a:p>
        </p:txBody>
      </p:sp>
      <p:sp>
        <p:nvSpPr>
          <p:cNvPr id="5" name="Text Placeholder 4">
            <a:extLst>
              <a:ext uri="{FF2B5EF4-FFF2-40B4-BE49-F238E27FC236}">
                <a16:creationId xmlns:a16="http://schemas.microsoft.com/office/drawing/2014/main" id="{332A48DE-FFFD-4773-BC61-4695AEE25794}"/>
              </a:ext>
            </a:extLst>
          </p:cNvPr>
          <p:cNvSpPr>
            <a:spLocks noGrp="1"/>
          </p:cNvSpPr>
          <p:nvPr>
            <p:ph type="body" sz="quarter" idx="13"/>
          </p:nvPr>
        </p:nvSpPr>
        <p:spPr>
          <a:xfrm>
            <a:off x="442092" y="1129748"/>
            <a:ext cx="3242012" cy="1427922"/>
          </a:xfrm>
        </p:spPr>
        <p:txBody>
          <a:bodyPr>
            <a:normAutofit fontScale="92500" lnSpcReduction="20000"/>
          </a:bodyPr>
          <a:lstStyle/>
          <a:p>
            <a:pPr marL="0" indent="0">
              <a:buNone/>
            </a:pPr>
            <a:r>
              <a:rPr lang="en-US" dirty="0">
                <a:hlinkClick r:id="rId2"/>
              </a:rPr>
              <a:t>Single VM</a:t>
            </a:r>
            <a:r>
              <a:rPr lang="en-US" dirty="0"/>
              <a:t> *)</a:t>
            </a:r>
          </a:p>
          <a:p>
            <a:pPr marL="0" indent="0">
              <a:buNone/>
            </a:pPr>
            <a:r>
              <a:rPr lang="en-US" dirty="0" err="1">
                <a:hlinkClick r:id="rId3"/>
              </a:rPr>
              <a:t>mein</a:t>
            </a:r>
            <a:r>
              <a:rPr lang="en-US" dirty="0">
                <a:hlinkClick r:id="rId3"/>
              </a:rPr>
              <a:t> PowerShell </a:t>
            </a:r>
            <a:r>
              <a:rPr lang="en-US" dirty="0" err="1">
                <a:hlinkClick r:id="rId3"/>
              </a:rPr>
              <a:t>Skript</a:t>
            </a:r>
            <a:endParaRPr lang="en-US" dirty="0"/>
          </a:p>
        </p:txBody>
      </p:sp>
      <p:pic>
        <p:nvPicPr>
          <p:cNvPr id="6" name="Picture 5">
            <a:extLst>
              <a:ext uri="{FF2B5EF4-FFF2-40B4-BE49-F238E27FC236}">
                <a16:creationId xmlns:a16="http://schemas.microsoft.com/office/drawing/2014/main" id="{F8CE5E4C-C8D6-4493-A477-CFB677D1B185}"/>
              </a:ext>
            </a:extLst>
          </p:cNvPr>
          <p:cNvPicPr>
            <a:picLocks noChangeAspect="1"/>
          </p:cNvPicPr>
          <p:nvPr/>
        </p:nvPicPr>
        <p:blipFill>
          <a:blip r:embed="rId4"/>
          <a:stretch>
            <a:fillRect/>
          </a:stretch>
        </p:blipFill>
        <p:spPr>
          <a:xfrm>
            <a:off x="3738554" y="987552"/>
            <a:ext cx="8143875" cy="5295900"/>
          </a:xfrm>
          <a:prstGeom prst="rect">
            <a:avLst/>
          </a:prstGeom>
        </p:spPr>
      </p:pic>
    </p:spTree>
    <p:extLst>
      <p:ext uri="{BB962C8B-B14F-4D97-AF65-F5344CB8AC3E}">
        <p14:creationId xmlns:p14="http://schemas.microsoft.com/office/powerpoint/2010/main" val="3830687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2A0F-E69C-4BAA-B5E9-8FA1B691A652}"/>
              </a:ext>
            </a:extLst>
          </p:cNvPr>
          <p:cNvSpPr>
            <a:spLocks noGrp="1"/>
          </p:cNvSpPr>
          <p:nvPr>
            <p:ph type="title"/>
          </p:nvPr>
        </p:nvSpPr>
        <p:spPr/>
        <p:txBody>
          <a:bodyPr/>
          <a:lstStyle/>
          <a:p>
            <a:r>
              <a:rPr lang="en-US" dirty="0" err="1"/>
              <a:t>Fleißaufgabe</a:t>
            </a:r>
            <a:r>
              <a:rPr lang="en-US" dirty="0"/>
              <a:t>…</a:t>
            </a:r>
            <a:endParaRPr lang="de-DE" dirty="0"/>
          </a:p>
        </p:txBody>
      </p:sp>
      <p:sp>
        <p:nvSpPr>
          <p:cNvPr id="3" name="Text Placeholder 2">
            <a:extLst>
              <a:ext uri="{FF2B5EF4-FFF2-40B4-BE49-F238E27FC236}">
                <a16:creationId xmlns:a16="http://schemas.microsoft.com/office/drawing/2014/main" id="{BFA89B31-DD69-49FD-88C0-39D96E991100}"/>
              </a:ext>
            </a:extLst>
          </p:cNvPr>
          <p:cNvSpPr>
            <a:spLocks noGrp="1"/>
          </p:cNvSpPr>
          <p:nvPr>
            <p:ph type="body" sz="quarter" idx="13"/>
          </p:nvPr>
        </p:nvSpPr>
        <p:spPr>
          <a:xfrm>
            <a:off x="402336" y="1143000"/>
            <a:ext cx="2685421" cy="4956048"/>
          </a:xfrm>
        </p:spPr>
        <p:txBody>
          <a:bodyPr/>
          <a:lstStyle/>
          <a:p>
            <a:r>
              <a:rPr lang="en-US" dirty="0">
                <a:hlinkClick r:id="rId3"/>
              </a:rPr>
              <a:t>N-Tier App *)</a:t>
            </a:r>
            <a:endParaRPr lang="de-DE" dirty="0"/>
          </a:p>
        </p:txBody>
      </p:sp>
      <p:pic>
        <p:nvPicPr>
          <p:cNvPr id="4" name="Picture 3">
            <a:extLst>
              <a:ext uri="{FF2B5EF4-FFF2-40B4-BE49-F238E27FC236}">
                <a16:creationId xmlns:a16="http://schemas.microsoft.com/office/drawing/2014/main" id="{6D1011BC-14B4-4CFD-AA5D-79B58A7FD422}"/>
              </a:ext>
            </a:extLst>
          </p:cNvPr>
          <p:cNvPicPr>
            <a:picLocks noChangeAspect="1"/>
          </p:cNvPicPr>
          <p:nvPr/>
        </p:nvPicPr>
        <p:blipFill>
          <a:blip r:embed="rId4"/>
          <a:stretch>
            <a:fillRect/>
          </a:stretch>
        </p:blipFill>
        <p:spPr>
          <a:xfrm>
            <a:off x="3040485" y="987552"/>
            <a:ext cx="8839343" cy="4727448"/>
          </a:xfrm>
          <a:prstGeom prst="rect">
            <a:avLst/>
          </a:prstGeom>
        </p:spPr>
      </p:pic>
    </p:spTree>
    <p:extLst>
      <p:ext uri="{BB962C8B-B14F-4D97-AF65-F5344CB8AC3E}">
        <p14:creationId xmlns:p14="http://schemas.microsoft.com/office/powerpoint/2010/main" val="11316547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rcuit board&#10;&#10;Description generated with very high confidence">
            <a:extLst>
              <a:ext uri="{FF2B5EF4-FFF2-40B4-BE49-F238E27FC236}">
                <a16:creationId xmlns:a16="http://schemas.microsoft.com/office/drawing/2014/main" id="{728813FE-AB40-447A-88EA-E8AA9B68DC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487"/>
            <a:ext cx="12192000" cy="6857027"/>
          </a:xfrm>
          <a:prstGeom prst="rect">
            <a:avLst/>
          </a:prstGeom>
          <a:solidFill>
            <a:schemeClr val="bg1"/>
          </a:solidFill>
        </p:spPr>
      </p:pic>
      <p:sp>
        <p:nvSpPr>
          <p:cNvPr id="8" name="Rectangle 7">
            <a:extLst>
              <a:ext uri="{FF2B5EF4-FFF2-40B4-BE49-F238E27FC236}">
                <a16:creationId xmlns:a16="http://schemas.microsoft.com/office/drawing/2014/main" id="{5C96C627-7A40-4E9A-A451-2A57BF3B8334}"/>
              </a:ext>
            </a:extLst>
          </p:cNvPr>
          <p:cNvSpPr/>
          <p:nvPr/>
        </p:nvSpPr>
        <p:spPr bwMode="auto">
          <a:xfrm>
            <a:off x="0" y="487"/>
            <a:ext cx="4795874" cy="6857027"/>
          </a:xfrm>
          <a:prstGeom prst="rect">
            <a:avLst/>
          </a:prstGeom>
          <a:solidFill>
            <a:srgbClr val="525252">
              <a:alpha val="5882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de-DE" sz="1961" dirty="0">
              <a:gradFill>
                <a:gsLst>
                  <a:gs pos="0">
                    <a:srgbClr val="FFFFFF"/>
                  </a:gs>
                  <a:gs pos="100000">
                    <a:srgbClr val="FFFFFF"/>
                  </a:gs>
                </a:gsLst>
                <a:lin ang="5400000" scaled="0"/>
              </a:gradFill>
            </a:endParaRPr>
          </a:p>
        </p:txBody>
      </p:sp>
      <p:sp>
        <p:nvSpPr>
          <p:cNvPr id="7" name="Title 6">
            <a:extLst>
              <a:ext uri="{FF2B5EF4-FFF2-40B4-BE49-F238E27FC236}">
                <a16:creationId xmlns:a16="http://schemas.microsoft.com/office/drawing/2014/main" id="{D3137061-75CD-4FBB-82D5-B2D064F1E818}"/>
              </a:ext>
            </a:extLst>
          </p:cNvPr>
          <p:cNvSpPr>
            <a:spLocks noGrp="1"/>
          </p:cNvSpPr>
          <p:nvPr>
            <p:ph type="title"/>
          </p:nvPr>
        </p:nvSpPr>
        <p:spPr>
          <a:xfrm>
            <a:off x="574158" y="365125"/>
            <a:ext cx="3583172" cy="6120735"/>
          </a:xfrm>
        </p:spPr>
        <p:txBody>
          <a:bodyPr>
            <a:normAutofit/>
          </a:bodyPr>
          <a:lstStyle/>
          <a:p>
            <a:r>
              <a:rPr lang="en-US" sz="6000" dirty="0" err="1">
                <a:solidFill>
                  <a:schemeClr val="bg1">
                    <a:lumMod val="95000"/>
                  </a:schemeClr>
                </a:solidFill>
              </a:rPr>
              <a:t>Fragen</a:t>
            </a:r>
            <a:r>
              <a:rPr lang="en-US" sz="6000" dirty="0">
                <a:solidFill>
                  <a:schemeClr val="bg1">
                    <a:lumMod val="95000"/>
                  </a:schemeClr>
                </a:solidFill>
              </a:rPr>
              <a:t> ?</a:t>
            </a:r>
            <a:endParaRPr lang="de-DE" sz="6000" dirty="0">
              <a:solidFill>
                <a:schemeClr val="bg1">
                  <a:lumMod val="95000"/>
                </a:schemeClr>
              </a:solidFill>
            </a:endParaRPr>
          </a:p>
        </p:txBody>
      </p:sp>
    </p:spTree>
    <p:extLst>
      <p:ext uri="{BB962C8B-B14F-4D97-AF65-F5344CB8AC3E}">
        <p14:creationId xmlns:p14="http://schemas.microsoft.com/office/powerpoint/2010/main" val="1259717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indoor, wall&#10;&#10;Description generated with very high confidence">
            <a:extLst>
              <a:ext uri="{FF2B5EF4-FFF2-40B4-BE49-F238E27FC236}">
                <a16:creationId xmlns:a16="http://schemas.microsoft.com/office/drawing/2014/main" id="{03411820-3A08-4A9E-B923-FE0049F46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013" y="1338970"/>
            <a:ext cx="8292987" cy="5528658"/>
          </a:xfrm>
          <a:prstGeom prst="rect">
            <a:avLst/>
          </a:prstGeom>
        </p:spPr>
      </p:pic>
      <p:pic>
        <p:nvPicPr>
          <p:cNvPr id="4" name="Picture 3" descr="A sandy beach&#10;&#10;Description generated with very high confidence">
            <a:extLst>
              <a:ext uri="{FF2B5EF4-FFF2-40B4-BE49-F238E27FC236}">
                <a16:creationId xmlns:a16="http://schemas.microsoft.com/office/drawing/2014/main" id="{17F76AF0-9A7D-42F4-8E7C-C83801DD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012" y="1328855"/>
            <a:ext cx="8292988" cy="5528659"/>
          </a:xfrm>
          <a:prstGeom prst="rect">
            <a:avLst/>
          </a:prstGeom>
        </p:spPr>
      </p:pic>
      <p:sp>
        <p:nvSpPr>
          <p:cNvPr id="7" name="Title 6">
            <a:extLst>
              <a:ext uri="{FF2B5EF4-FFF2-40B4-BE49-F238E27FC236}">
                <a16:creationId xmlns:a16="http://schemas.microsoft.com/office/drawing/2014/main" id="{CFCFD4C3-90D1-42BA-B3FE-03D74F138D4E}"/>
              </a:ext>
            </a:extLst>
          </p:cNvPr>
          <p:cNvSpPr>
            <a:spLocks noGrp="1"/>
          </p:cNvSpPr>
          <p:nvPr>
            <p:ph type="title"/>
          </p:nvPr>
        </p:nvSpPr>
        <p:spPr>
          <a:xfrm>
            <a:off x="268080" y="180601"/>
            <a:ext cx="11655840" cy="899537"/>
          </a:xfrm>
        </p:spPr>
        <p:txBody>
          <a:bodyPr>
            <a:normAutofit fontScale="90000"/>
          </a:bodyPr>
          <a:lstStyle/>
          <a:p>
            <a:r>
              <a:rPr lang="en-US" dirty="0"/>
              <a:t>Microsoft, Facebook and </a:t>
            </a:r>
            <a:r>
              <a:rPr lang="en-US" dirty="0" err="1"/>
              <a:t>Telxius</a:t>
            </a:r>
            <a:r>
              <a:rPr lang="en-US" dirty="0"/>
              <a:t> complete the highest-capacity subsea cable to cross the Atlantic</a:t>
            </a:r>
            <a:endParaRPr lang="de-DE" dirty="0"/>
          </a:p>
        </p:txBody>
      </p:sp>
      <p:sp>
        <p:nvSpPr>
          <p:cNvPr id="8" name="Text Placeholder 7">
            <a:extLst>
              <a:ext uri="{FF2B5EF4-FFF2-40B4-BE49-F238E27FC236}">
                <a16:creationId xmlns:a16="http://schemas.microsoft.com/office/drawing/2014/main" id="{D5BFFB60-3957-408A-A994-D12DFF79930D}"/>
              </a:ext>
            </a:extLst>
          </p:cNvPr>
          <p:cNvSpPr>
            <a:spLocks noGrp="1"/>
          </p:cNvSpPr>
          <p:nvPr>
            <p:ph type="body" sz="quarter" idx="10"/>
          </p:nvPr>
        </p:nvSpPr>
        <p:spPr>
          <a:xfrm>
            <a:off x="269240" y="2020078"/>
            <a:ext cx="3377381" cy="2318968"/>
          </a:xfrm>
        </p:spPr>
        <p:txBody>
          <a:bodyPr/>
          <a:lstStyle/>
          <a:p>
            <a:r>
              <a:rPr lang="en-US" dirty="0"/>
              <a:t>Virginia and Bilbao</a:t>
            </a:r>
          </a:p>
          <a:p>
            <a:r>
              <a:rPr lang="en-US" dirty="0"/>
              <a:t>4,000-miles</a:t>
            </a:r>
          </a:p>
          <a:p>
            <a:r>
              <a:rPr lang="en-US" dirty="0"/>
              <a:t>160 </a:t>
            </a:r>
            <a:r>
              <a:rPr lang="en-US" dirty="0" err="1"/>
              <a:t>Tbps</a:t>
            </a:r>
            <a:endParaRPr lang="en-US" dirty="0"/>
          </a:p>
          <a:p>
            <a:pPr marL="0" indent="0">
              <a:buNone/>
            </a:pPr>
            <a:r>
              <a:rPr lang="en-US" sz="1961" dirty="0"/>
              <a:t>(=820 Single Sided Blue Rays / Sec)</a:t>
            </a:r>
            <a:endParaRPr lang="de-DE" sz="1961" dirty="0"/>
          </a:p>
        </p:txBody>
      </p:sp>
    </p:spTree>
    <p:extLst>
      <p:ext uri="{BB962C8B-B14F-4D97-AF65-F5344CB8AC3E}">
        <p14:creationId xmlns:p14="http://schemas.microsoft.com/office/powerpoint/2010/main" val="421056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fade">
                                      <p:cBhvr>
                                        <p:cTn id="3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14.6|4.2|30.6|25.5|32.2"/>
</p:tagLst>
</file>

<file path=ppt/tags/tag11.xml><?xml version="1.0" encoding="utf-8"?>
<p:tagLst xmlns:a="http://schemas.openxmlformats.org/drawingml/2006/main" xmlns:r="http://schemas.openxmlformats.org/officeDocument/2006/relationships" xmlns:p="http://schemas.openxmlformats.org/presentationml/2006/main">
  <p:tag name="TIMING" val="|1.3|38.1|1.7"/>
</p:tagLst>
</file>

<file path=ppt/tags/tag12.xml><?xml version="1.0" encoding="utf-8"?>
<p:tagLst xmlns:a="http://schemas.openxmlformats.org/drawingml/2006/main" xmlns:r="http://schemas.openxmlformats.org/officeDocument/2006/relationships" xmlns:p="http://schemas.openxmlformats.org/presentationml/2006/main">
  <p:tag name="TIMING" val="|5|1.6|1.7|1.9|2|1.6|1.5|1.5|1.5|1.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xml><?xml version="1.0" encoding="utf-8"?>
<p:tagLst xmlns:a="http://schemas.openxmlformats.org/drawingml/2006/main" xmlns:r="http://schemas.openxmlformats.org/officeDocument/2006/relationships" xmlns:p="http://schemas.openxmlformats.org/presentationml/2006/main">
  <p:tag name="TIMING" val="|5"/>
</p:tagLst>
</file>

<file path=ppt/tags/tag8.xml><?xml version="1.0" encoding="utf-8"?>
<p:tagLst xmlns:a="http://schemas.openxmlformats.org/drawingml/2006/main" xmlns:r="http://schemas.openxmlformats.org/officeDocument/2006/relationships" xmlns:p="http://schemas.openxmlformats.org/presentationml/2006/main">
  <p:tag name="TIMING" val="|3.1|5.8"/>
</p:tagLst>
</file>

<file path=ppt/tags/tag9.xml><?xml version="1.0" encoding="utf-8"?>
<p:tagLst xmlns:a="http://schemas.openxmlformats.org/drawingml/2006/main" xmlns:r="http://schemas.openxmlformats.org/officeDocument/2006/relationships" xmlns:p="http://schemas.openxmlformats.org/presentationml/2006/main">
  <p:tag name="TIMING" val="|12.3"/>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7549</Words>
  <Application>Microsoft Office PowerPoint</Application>
  <PresentationFormat>Widescreen</PresentationFormat>
  <Paragraphs>1105</Paragraphs>
  <Slides>88</Slides>
  <Notes>63</Notes>
  <HiddenSlides>13</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5" baseType="lpstr">
      <vt:lpstr>맑은 고딕</vt:lpstr>
      <vt:lpstr>MS PGothic</vt:lpstr>
      <vt:lpstr>Arial</vt:lpstr>
      <vt:lpstr>Calibri</vt:lpstr>
      <vt:lpstr>Calibri Light</vt:lpstr>
      <vt:lpstr>Courier New</vt:lpstr>
      <vt:lpstr>Kozuka Gothic Pro R</vt:lpstr>
      <vt:lpstr>Lucida Console</vt:lpstr>
      <vt:lpstr>Microsoft Sans Serif</vt:lpstr>
      <vt:lpstr>Segoe UI</vt:lpstr>
      <vt:lpstr>Segoe UI </vt:lpstr>
      <vt:lpstr>Segoe UI Light</vt:lpstr>
      <vt:lpstr>Segoe UI Semibold</vt:lpstr>
      <vt:lpstr>Segoe UI Semilight</vt:lpstr>
      <vt:lpstr>Wingdings</vt:lpstr>
      <vt:lpstr>Office</vt:lpstr>
      <vt:lpstr>think-cell Slide</vt:lpstr>
      <vt:lpstr>Azure Fundamentals – VMs Storage &amp; Networking</vt:lpstr>
      <vt:lpstr>Azure regions</vt:lpstr>
      <vt:lpstr>PowerPoint Presentation</vt:lpstr>
      <vt:lpstr>PowerPoint Presentation</vt:lpstr>
      <vt:lpstr>PowerPoint Presentation</vt:lpstr>
      <vt:lpstr>PowerPoint Presentation</vt:lpstr>
      <vt:lpstr>Global Foundation Services*)</vt:lpstr>
      <vt:lpstr>Microsoft infrastructure investments</vt:lpstr>
      <vt:lpstr>Microsoft, Facebook and Telxius complete the highest-capacity subsea cable to cross the Atlantic</vt:lpstr>
      <vt:lpstr>PowerPoint Presentation</vt:lpstr>
      <vt:lpstr>Azure covers 70 compliance offerings </vt:lpstr>
      <vt:lpstr>Azure Services</vt:lpstr>
      <vt:lpstr>Microsoft Azure Compute</vt:lpstr>
      <vt:lpstr>What makes an Azure Virtual Machine?</vt:lpstr>
      <vt:lpstr>PowerPoint Presentation</vt:lpstr>
      <vt:lpstr>Selecting the right VM size</vt:lpstr>
      <vt:lpstr>PowerPoint Presentation</vt:lpstr>
      <vt:lpstr>PowerPoint Presentation</vt:lpstr>
      <vt:lpstr>VM Typen in North Europe?</vt:lpstr>
      <vt:lpstr>PowerPoint Presentation</vt:lpstr>
      <vt:lpstr>PowerPoint Presentation</vt:lpstr>
      <vt:lpstr>Was ist eine ACU? *)</vt:lpstr>
      <vt:lpstr>PowerPoint Presentation</vt:lpstr>
      <vt:lpstr>VM Typen à la Carte,…*)</vt:lpstr>
      <vt:lpstr>VM Typen à la Carte,…*)</vt:lpstr>
      <vt:lpstr>PowerPoint Presentation</vt:lpstr>
      <vt:lpstr>ACUs ist eine Sache,…*)</vt:lpstr>
      <vt:lpstr>PowerPoint Presentation</vt:lpstr>
      <vt:lpstr>Virtual machine storage architecture</vt:lpstr>
      <vt:lpstr>PowerPoint Presentation</vt:lpstr>
      <vt:lpstr>Azure Storage services *)</vt:lpstr>
      <vt:lpstr>Unmanaged vs. Managed Disks *)</vt:lpstr>
      <vt:lpstr>Types of disk storage for Azure Windows VMs</vt:lpstr>
      <vt:lpstr>Storage</vt:lpstr>
      <vt:lpstr>Virtual machine standard storage</vt:lpstr>
      <vt:lpstr>Virtual machine standard storage</vt:lpstr>
      <vt:lpstr>Persistent Disk Management – Windows OS</vt:lpstr>
      <vt:lpstr>Optimizing storage performance</vt:lpstr>
      <vt:lpstr>Introduction to Disks and Images</vt:lpstr>
      <vt:lpstr>Image Mobility</vt:lpstr>
      <vt:lpstr>Bring Your Own Server/VHD</vt:lpstr>
      <vt:lpstr>Imaging VMs in the Cloud</vt:lpstr>
      <vt:lpstr>PowerPoint Presentation</vt:lpstr>
      <vt:lpstr>Azure VM Agent and Extensions</vt:lpstr>
      <vt:lpstr>PowerPoint Presentation</vt:lpstr>
      <vt:lpstr>VM Access Extension</vt:lpstr>
      <vt:lpstr>PowerPoint Presentation</vt:lpstr>
      <vt:lpstr>Wie könnten die IPv4 Einstellungen meiner Azure VM aussehen nach:…</vt:lpstr>
      <vt:lpstr>IP Addresses in Virtual Network</vt:lpstr>
      <vt:lpstr>Was muss ich tun damit sich beide VMs pingen können?</vt:lpstr>
      <vt:lpstr>und hier?</vt:lpstr>
      <vt:lpstr>z.B. sowas:</vt:lpstr>
      <vt:lpstr>VPN Gateways…cost *)</vt:lpstr>
      <vt:lpstr>PowerPoint Presentation</vt:lpstr>
      <vt:lpstr>Microsoft Azure IaaS Connectivity Options</vt:lpstr>
      <vt:lpstr>Point-to-Site *)</vt:lpstr>
      <vt:lpstr>Site-to-Site Connectivity</vt:lpstr>
      <vt:lpstr>Internet based connection</vt:lpstr>
      <vt:lpstr>Private connection with ExpressRoute</vt:lpstr>
      <vt:lpstr>ExpressRoute connectivity models</vt:lpstr>
      <vt:lpstr>ExpressRoute Peerings and Microsoft Cloud Services</vt:lpstr>
      <vt:lpstr>       OnPrem  &lt;-----&gt; Azure Demo Config               </vt:lpstr>
      <vt:lpstr>OnPrem  &lt;-----&gt; Azure          Demo Config with Private Peering</vt:lpstr>
      <vt:lpstr>Public IP addresses</vt:lpstr>
      <vt:lpstr>Network Security Groups (NSG)</vt:lpstr>
      <vt:lpstr>PowerPoint Presentation</vt:lpstr>
      <vt:lpstr>PowerPoint Presentation</vt:lpstr>
      <vt:lpstr>Managing Azure Deployments</vt:lpstr>
      <vt:lpstr>Azure Resource Manager (ARM)</vt:lpstr>
      <vt:lpstr>Azure Resource Manager (ARM)</vt:lpstr>
      <vt:lpstr>PowerPoint Presentation</vt:lpstr>
      <vt:lpstr>Azure Resource Manager (ARM)*)</vt:lpstr>
      <vt:lpstr>PowerPoint Presentation</vt:lpstr>
      <vt:lpstr>PowerPoint Presentation</vt:lpstr>
      <vt:lpstr>PowerPoint Presentation</vt:lpstr>
      <vt:lpstr>„Auftragsdatenverarbeitung“ -&gt; siehe Online Service Terms…</vt:lpstr>
      <vt:lpstr>Was mache ich unter welcher URL?</vt:lpstr>
      <vt:lpstr>Ready for the cloud?</vt:lpstr>
      <vt:lpstr>PowerPoint Presentation</vt:lpstr>
      <vt:lpstr>PowerPoint Presentation</vt:lpstr>
      <vt:lpstr>Azure Limits *)</vt:lpstr>
      <vt:lpstr>PowerPoint Presentation</vt:lpstr>
      <vt:lpstr>Wenn man Architekturen “malen” muss,…</vt:lpstr>
      <vt:lpstr>PowerPoint Presentation</vt:lpstr>
      <vt:lpstr>2 Wichtige Links…</vt:lpstr>
      <vt:lpstr>Hausaufgabe ;-)</vt:lpstr>
      <vt:lpstr>Fleißaufgabe…</vt:lpstr>
      <vt:lpstr>Fragen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Kappen</dc:creator>
  <cp:lastModifiedBy>Bernhard Frank</cp:lastModifiedBy>
  <cp:revision>212</cp:revision>
  <dcterms:created xsi:type="dcterms:W3CDTF">2016-03-03T10:01:35Z</dcterms:created>
  <dcterms:modified xsi:type="dcterms:W3CDTF">2018-06-13T08:41:47Z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bfrank@microsoft.com</vt:lpwstr>
  </property>
  <property fmtid="{D5CDD505-2E9C-101B-9397-08002B2CF9AE}" pid="5" name="MSIP_Label_f42aa342-8706-4288-bd11-ebb85995028c_SetDate">
    <vt:lpwstr>2018-05-01T10:28:04.3845203Z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